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1"/>
  </p:notesMasterIdLst>
  <p:sldIdLst>
    <p:sldId id="256" r:id="rId2"/>
    <p:sldId id="395" r:id="rId3"/>
    <p:sldId id="331" r:id="rId4"/>
    <p:sldId id="373" r:id="rId5"/>
    <p:sldId id="330" r:id="rId6"/>
    <p:sldId id="320" r:id="rId7"/>
    <p:sldId id="258" r:id="rId8"/>
    <p:sldId id="257" r:id="rId9"/>
    <p:sldId id="259" r:id="rId10"/>
    <p:sldId id="339" r:id="rId11"/>
    <p:sldId id="398" r:id="rId12"/>
    <p:sldId id="354" r:id="rId13"/>
    <p:sldId id="355" r:id="rId14"/>
    <p:sldId id="260" r:id="rId15"/>
    <p:sldId id="400" r:id="rId16"/>
    <p:sldId id="401" r:id="rId17"/>
    <p:sldId id="402" r:id="rId18"/>
    <p:sldId id="403" r:id="rId19"/>
    <p:sldId id="404" r:id="rId20"/>
    <p:sldId id="405" r:id="rId21"/>
    <p:sldId id="362" r:id="rId22"/>
    <p:sldId id="406" r:id="rId23"/>
    <p:sldId id="356" r:id="rId24"/>
    <p:sldId id="399" r:id="rId25"/>
    <p:sldId id="363" r:id="rId26"/>
    <p:sldId id="357" r:id="rId27"/>
    <p:sldId id="340" r:id="rId28"/>
    <p:sldId id="341" r:id="rId29"/>
    <p:sldId id="342" r:id="rId30"/>
    <p:sldId id="371" r:id="rId31"/>
    <p:sldId id="364" r:id="rId32"/>
    <p:sldId id="343" r:id="rId33"/>
    <p:sldId id="344" r:id="rId34"/>
    <p:sldId id="345" r:id="rId35"/>
    <p:sldId id="346" r:id="rId36"/>
    <p:sldId id="347" r:id="rId37"/>
    <p:sldId id="348" r:id="rId38"/>
    <p:sldId id="349" r:id="rId39"/>
    <p:sldId id="350" r:id="rId40"/>
    <p:sldId id="351" r:id="rId41"/>
    <p:sldId id="338" r:id="rId42"/>
    <p:sldId id="261" r:id="rId43"/>
    <p:sldId id="321" r:id="rId44"/>
    <p:sldId id="322" r:id="rId45"/>
    <p:sldId id="358" r:id="rId46"/>
    <p:sldId id="262" r:id="rId47"/>
    <p:sldId id="365" r:id="rId48"/>
    <p:sldId id="323" r:id="rId49"/>
    <p:sldId id="263" r:id="rId50"/>
    <p:sldId id="367" r:id="rId51"/>
    <p:sldId id="374" r:id="rId52"/>
    <p:sldId id="368" r:id="rId53"/>
    <p:sldId id="324" r:id="rId54"/>
    <p:sldId id="369" r:id="rId55"/>
    <p:sldId id="352" r:id="rId56"/>
    <p:sldId id="325" r:id="rId57"/>
    <p:sldId id="326" r:id="rId58"/>
    <p:sldId id="264" r:id="rId59"/>
    <p:sldId id="265" r:id="rId60"/>
    <p:sldId id="266" r:id="rId61"/>
    <p:sldId id="375" r:id="rId62"/>
    <p:sldId id="267" r:id="rId63"/>
    <p:sldId id="372" r:id="rId64"/>
    <p:sldId id="376" r:id="rId65"/>
    <p:sldId id="377" r:id="rId66"/>
    <p:sldId id="268" r:id="rId67"/>
    <p:sldId id="370" r:id="rId68"/>
    <p:sldId id="269" r:id="rId69"/>
    <p:sldId id="410" r:id="rId70"/>
    <p:sldId id="378" r:id="rId71"/>
    <p:sldId id="379" r:id="rId72"/>
    <p:sldId id="380" r:id="rId73"/>
    <p:sldId id="407" r:id="rId74"/>
    <p:sldId id="408" r:id="rId75"/>
    <p:sldId id="381" r:id="rId76"/>
    <p:sldId id="382" r:id="rId77"/>
    <p:sldId id="383" r:id="rId78"/>
    <p:sldId id="389" r:id="rId79"/>
    <p:sldId id="359" r:id="rId80"/>
    <p:sldId id="360" r:id="rId81"/>
    <p:sldId id="327" r:id="rId82"/>
    <p:sldId id="328" r:id="rId83"/>
    <p:sldId id="329" r:id="rId84"/>
    <p:sldId id="270" r:id="rId85"/>
    <p:sldId id="271" r:id="rId86"/>
    <p:sldId id="272" r:id="rId87"/>
    <p:sldId id="273" r:id="rId88"/>
    <p:sldId id="274" r:id="rId89"/>
    <p:sldId id="409" r:id="rId90"/>
    <p:sldId id="275" r:id="rId91"/>
    <p:sldId id="276" r:id="rId92"/>
    <p:sldId id="277" r:id="rId93"/>
    <p:sldId id="278" r:id="rId94"/>
    <p:sldId id="361" r:id="rId95"/>
    <p:sldId id="279" r:id="rId96"/>
    <p:sldId id="391" r:id="rId97"/>
    <p:sldId id="390" r:id="rId98"/>
    <p:sldId id="280" r:id="rId99"/>
    <p:sldId id="281" r:id="rId100"/>
    <p:sldId id="283" r:id="rId101"/>
    <p:sldId id="282" r:id="rId102"/>
    <p:sldId id="284" r:id="rId103"/>
    <p:sldId id="285" r:id="rId104"/>
    <p:sldId id="333" r:id="rId105"/>
    <p:sldId id="332" r:id="rId106"/>
    <p:sldId id="286" r:id="rId107"/>
    <p:sldId id="287" r:id="rId108"/>
    <p:sldId id="288" r:id="rId109"/>
    <p:sldId id="353" r:id="rId110"/>
    <p:sldId id="366" r:id="rId111"/>
    <p:sldId id="396" r:id="rId112"/>
    <p:sldId id="289" r:id="rId113"/>
    <p:sldId id="336" r:id="rId114"/>
    <p:sldId id="337" r:id="rId115"/>
    <p:sldId id="290" r:id="rId116"/>
    <p:sldId id="291" r:id="rId117"/>
    <p:sldId id="293" r:id="rId118"/>
    <p:sldId id="292" r:id="rId119"/>
    <p:sldId id="296" r:id="rId120"/>
    <p:sldId id="294" r:id="rId121"/>
    <p:sldId id="295" r:id="rId122"/>
    <p:sldId id="297" r:id="rId123"/>
    <p:sldId id="397" r:id="rId124"/>
    <p:sldId id="298" r:id="rId125"/>
    <p:sldId id="299" r:id="rId126"/>
    <p:sldId id="300" r:id="rId127"/>
    <p:sldId id="334" r:id="rId128"/>
    <p:sldId id="335" r:id="rId129"/>
    <p:sldId id="301" r:id="rId130"/>
    <p:sldId id="392" r:id="rId131"/>
    <p:sldId id="393" r:id="rId132"/>
    <p:sldId id="302" r:id="rId133"/>
    <p:sldId id="394" r:id="rId134"/>
    <p:sldId id="303" r:id="rId135"/>
    <p:sldId id="304" r:id="rId136"/>
    <p:sldId id="305" r:id="rId137"/>
    <p:sldId id="306" r:id="rId138"/>
    <p:sldId id="307" r:id="rId139"/>
    <p:sldId id="308" r:id="rId1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41"/>
    <p:restoredTop sz="94637"/>
  </p:normalViewPr>
  <p:slideViewPr>
    <p:cSldViewPr snapToGrid="0" snapToObjects="1">
      <p:cViewPr varScale="1">
        <p:scale>
          <a:sx n="175" d="100"/>
          <a:sy n="175" d="100"/>
        </p:scale>
        <p:origin x="176" y="11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129691-95D8-E640-8760-0559327A5F06}" type="datetimeFigureOut">
              <a:rPr lang="en-US" smtClean="0"/>
              <a:t>10/16/23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F7672D-E2CA-6C41-8B64-D0B2CAE9E3CA}" type="slidenum">
              <a:rPr lang="en-US" smtClean="0"/>
              <a:t>‹#›</a:t>
            </a:fld>
            <a:endParaRPr lang="en-US"/>
          </a:p>
        </p:txBody>
      </p:sp>
    </p:spTree>
    <p:extLst>
      <p:ext uri="{BB962C8B-B14F-4D97-AF65-F5344CB8AC3E}">
        <p14:creationId xmlns:p14="http://schemas.microsoft.com/office/powerpoint/2010/main" val="1765881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77601DD-13F4-0F40-A5C1-6CBC4AFD0D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Date Placeholder 12">
            <a:extLst>
              <a:ext uri="{FF2B5EF4-FFF2-40B4-BE49-F238E27FC236}">
                <a16:creationId xmlns:a16="http://schemas.microsoft.com/office/drawing/2014/main" id="{8657B451-B5A7-6C22-053D-2C49F73F80D3}"/>
              </a:ext>
            </a:extLst>
          </p:cNvPr>
          <p:cNvSpPr>
            <a:spLocks noGrp="1"/>
          </p:cNvSpPr>
          <p:nvPr>
            <p:ph type="dt" sz="half" idx="10"/>
          </p:nvPr>
        </p:nvSpPr>
        <p:spPr/>
        <p:txBody>
          <a:bodyPr/>
          <a:lstStyle/>
          <a:p>
            <a:fld id="{130BACC2-07DE-A443-991C-EF87CEB61499}" type="datetime1">
              <a:rPr lang="en-US" smtClean="0"/>
              <a:t>10/16/23</a:t>
            </a:fld>
            <a:endParaRPr lang="en-US"/>
          </a:p>
        </p:txBody>
      </p:sp>
      <p:sp>
        <p:nvSpPr>
          <p:cNvPr id="14" name="Footer Placeholder 13">
            <a:extLst>
              <a:ext uri="{FF2B5EF4-FFF2-40B4-BE49-F238E27FC236}">
                <a16:creationId xmlns:a16="http://schemas.microsoft.com/office/drawing/2014/main" id="{CF165D12-A06B-A2D1-7C50-446D9C16F318}"/>
              </a:ext>
            </a:extLst>
          </p:cNvPr>
          <p:cNvSpPr>
            <a:spLocks noGrp="1"/>
          </p:cNvSpPr>
          <p:nvPr>
            <p:ph type="ftr" sz="quarter" idx="11"/>
          </p:nvPr>
        </p:nvSpPr>
        <p:spPr/>
        <p:txBody>
          <a:bodyPr/>
          <a:lstStyle/>
          <a:p>
            <a:endParaRPr lang="en-US"/>
          </a:p>
        </p:txBody>
      </p:sp>
      <p:sp>
        <p:nvSpPr>
          <p:cNvPr id="15" name="Slide Number Placeholder 14">
            <a:extLst>
              <a:ext uri="{FF2B5EF4-FFF2-40B4-BE49-F238E27FC236}">
                <a16:creationId xmlns:a16="http://schemas.microsoft.com/office/drawing/2014/main" id="{A64194D6-B50E-4D0E-07CD-38B35B7DEB71}"/>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323483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4416A-02B6-B040-804F-6353F98871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2C26EC-4BBE-B049-AC6C-8627119D9CE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44815-A683-144C-91CA-7E6439EE7587}"/>
              </a:ext>
            </a:extLst>
          </p:cNvPr>
          <p:cNvSpPr>
            <a:spLocks noGrp="1"/>
          </p:cNvSpPr>
          <p:nvPr>
            <p:ph type="dt" sz="half" idx="10"/>
          </p:nvPr>
        </p:nvSpPr>
        <p:spPr/>
        <p:txBody>
          <a:bodyPr/>
          <a:lstStyle/>
          <a:p>
            <a:fld id="{EFD490C4-A6A1-944E-AECD-F977383FE9AB}" type="datetime1">
              <a:rPr lang="en-US" smtClean="0"/>
              <a:t>10/16/23</a:t>
            </a:fld>
            <a:endParaRPr lang="en-US"/>
          </a:p>
        </p:txBody>
      </p:sp>
      <p:sp>
        <p:nvSpPr>
          <p:cNvPr id="5" name="Footer Placeholder 4">
            <a:extLst>
              <a:ext uri="{FF2B5EF4-FFF2-40B4-BE49-F238E27FC236}">
                <a16:creationId xmlns:a16="http://schemas.microsoft.com/office/drawing/2014/main" id="{B27AA949-0668-F941-9084-AF5D4755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12A2CD-4FF9-1440-A6D7-B5D687570079}"/>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4140728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9697C9-2269-094A-B858-9A1432D160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C8905-29D6-404C-9CBB-016A90A8CB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C5D26A-AD7A-9D47-847D-4A98CEDBDB86}"/>
              </a:ext>
            </a:extLst>
          </p:cNvPr>
          <p:cNvSpPr>
            <a:spLocks noGrp="1"/>
          </p:cNvSpPr>
          <p:nvPr>
            <p:ph type="dt" sz="half" idx="10"/>
          </p:nvPr>
        </p:nvSpPr>
        <p:spPr/>
        <p:txBody>
          <a:bodyPr/>
          <a:lstStyle/>
          <a:p>
            <a:fld id="{602C8857-A093-D74D-BB22-475201A194CA}" type="datetime1">
              <a:rPr lang="en-US" smtClean="0"/>
              <a:t>10/16/23</a:t>
            </a:fld>
            <a:endParaRPr lang="en-US"/>
          </a:p>
        </p:txBody>
      </p:sp>
      <p:sp>
        <p:nvSpPr>
          <p:cNvPr id="5" name="Footer Placeholder 4">
            <a:extLst>
              <a:ext uri="{FF2B5EF4-FFF2-40B4-BE49-F238E27FC236}">
                <a16:creationId xmlns:a16="http://schemas.microsoft.com/office/drawing/2014/main" id="{12185D5E-245E-884D-84BE-1D51CDAF07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38E033-2895-8041-9E8F-5E076ABB01B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76874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77731-B24F-5D44-84C7-728BA746BB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14A8D0D-4EB1-8F4D-B77D-D3F39FF497B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8CF52-C61E-EC48-82A7-50A025A6FA73}"/>
              </a:ext>
            </a:extLst>
          </p:cNvPr>
          <p:cNvSpPr>
            <a:spLocks noGrp="1"/>
          </p:cNvSpPr>
          <p:nvPr>
            <p:ph type="dt" sz="half" idx="10"/>
          </p:nvPr>
        </p:nvSpPr>
        <p:spPr/>
        <p:txBody>
          <a:bodyPr/>
          <a:lstStyle/>
          <a:p>
            <a:fld id="{041534EE-1605-0445-A583-94662A85F528}" type="datetime1">
              <a:rPr lang="en-US" smtClean="0"/>
              <a:t>10/16/23</a:t>
            </a:fld>
            <a:endParaRPr lang="en-US"/>
          </a:p>
        </p:txBody>
      </p:sp>
      <p:sp>
        <p:nvSpPr>
          <p:cNvPr id="5" name="Footer Placeholder 4">
            <a:extLst>
              <a:ext uri="{FF2B5EF4-FFF2-40B4-BE49-F238E27FC236}">
                <a16:creationId xmlns:a16="http://schemas.microsoft.com/office/drawing/2014/main" id="{D65D8D10-C05B-E741-A879-A4919D851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F8ED0B-B13B-CD46-A224-6D3B819B418D}"/>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500726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A1BF2-C5DA-234C-A358-D885230347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F70F5A-E0BE-3344-B5EB-B8DD8646DC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FB693F2-6797-824B-807E-A51AA07E533F}"/>
              </a:ext>
            </a:extLst>
          </p:cNvPr>
          <p:cNvSpPr>
            <a:spLocks noGrp="1"/>
          </p:cNvSpPr>
          <p:nvPr>
            <p:ph type="dt" sz="half" idx="10"/>
          </p:nvPr>
        </p:nvSpPr>
        <p:spPr/>
        <p:txBody>
          <a:bodyPr/>
          <a:lstStyle/>
          <a:p>
            <a:fld id="{925426A5-3D34-5449-83C4-DB9635E73A3A}" type="datetime1">
              <a:rPr lang="en-US" smtClean="0"/>
              <a:t>10/16/23</a:t>
            </a:fld>
            <a:endParaRPr lang="en-US"/>
          </a:p>
        </p:txBody>
      </p:sp>
      <p:sp>
        <p:nvSpPr>
          <p:cNvPr id="5" name="Footer Placeholder 4">
            <a:extLst>
              <a:ext uri="{FF2B5EF4-FFF2-40B4-BE49-F238E27FC236}">
                <a16:creationId xmlns:a16="http://schemas.microsoft.com/office/drawing/2014/main" id="{275E76DD-318A-2C4D-959A-A2174765A4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CA6BE-EFC4-254F-A023-E146DE487F4B}"/>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28274719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767E5-9B64-B644-B5A2-13C94B34AB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887591-03B0-0D4B-947A-E99210558FC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E68E09-CB83-004C-B30E-CB7C0E20016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976FDD-3F77-2C49-BAD0-83482A446798}"/>
              </a:ext>
            </a:extLst>
          </p:cNvPr>
          <p:cNvSpPr>
            <a:spLocks noGrp="1"/>
          </p:cNvSpPr>
          <p:nvPr>
            <p:ph type="dt" sz="half" idx="10"/>
          </p:nvPr>
        </p:nvSpPr>
        <p:spPr/>
        <p:txBody>
          <a:bodyPr/>
          <a:lstStyle/>
          <a:p>
            <a:fld id="{E26648A4-3E89-6B42-80AA-890838C3AFA6}" type="datetime1">
              <a:rPr lang="en-US" smtClean="0"/>
              <a:t>10/16/23</a:t>
            </a:fld>
            <a:endParaRPr lang="en-US"/>
          </a:p>
        </p:txBody>
      </p:sp>
      <p:sp>
        <p:nvSpPr>
          <p:cNvPr id="6" name="Footer Placeholder 5">
            <a:extLst>
              <a:ext uri="{FF2B5EF4-FFF2-40B4-BE49-F238E27FC236}">
                <a16:creationId xmlns:a16="http://schemas.microsoft.com/office/drawing/2014/main" id="{23050BE1-F780-9A4F-A953-F636FE2F7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811B65-CC91-D348-AA75-696313672D95}"/>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359726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D50F-7A60-4D48-8E5E-388E8448CDD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201395-9CDB-8849-BE38-6B676620E3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0B09400-80DA-5340-9D3D-383C30EC197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B9F4C5-9FD0-A343-B977-7F91F990A2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E9FB07-DB1D-4D48-B875-87743B2D52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EDB018-A790-0044-9C71-5557A62D9C37}"/>
              </a:ext>
            </a:extLst>
          </p:cNvPr>
          <p:cNvSpPr>
            <a:spLocks noGrp="1"/>
          </p:cNvSpPr>
          <p:nvPr>
            <p:ph type="dt" sz="half" idx="10"/>
          </p:nvPr>
        </p:nvSpPr>
        <p:spPr/>
        <p:txBody>
          <a:bodyPr/>
          <a:lstStyle/>
          <a:p>
            <a:fld id="{EF81A200-905B-9546-AC87-9A0682EEA6D8}" type="datetime1">
              <a:rPr lang="en-US" smtClean="0"/>
              <a:t>10/16/23</a:t>
            </a:fld>
            <a:endParaRPr lang="en-US"/>
          </a:p>
        </p:txBody>
      </p:sp>
      <p:sp>
        <p:nvSpPr>
          <p:cNvPr id="8" name="Footer Placeholder 7">
            <a:extLst>
              <a:ext uri="{FF2B5EF4-FFF2-40B4-BE49-F238E27FC236}">
                <a16:creationId xmlns:a16="http://schemas.microsoft.com/office/drawing/2014/main" id="{A9ABB6E0-BED1-B044-B50F-67C08360DA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A43AC2-F008-6D44-BE70-18D142A43CF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970424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1C85-61DE-0940-AEB3-5B782ACC30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2A25CD-21ED-E442-98A0-84C0F1D8FCFC}"/>
              </a:ext>
            </a:extLst>
          </p:cNvPr>
          <p:cNvSpPr>
            <a:spLocks noGrp="1"/>
          </p:cNvSpPr>
          <p:nvPr>
            <p:ph type="dt" sz="half" idx="10"/>
          </p:nvPr>
        </p:nvSpPr>
        <p:spPr/>
        <p:txBody>
          <a:bodyPr/>
          <a:lstStyle/>
          <a:p>
            <a:fld id="{7E15F3C2-7A74-EF40-8DC7-D8D19B81A33A}" type="datetime1">
              <a:rPr lang="en-US" smtClean="0"/>
              <a:t>10/16/23</a:t>
            </a:fld>
            <a:endParaRPr lang="en-US"/>
          </a:p>
        </p:txBody>
      </p:sp>
      <p:sp>
        <p:nvSpPr>
          <p:cNvPr id="4" name="Footer Placeholder 3">
            <a:extLst>
              <a:ext uri="{FF2B5EF4-FFF2-40B4-BE49-F238E27FC236}">
                <a16:creationId xmlns:a16="http://schemas.microsoft.com/office/drawing/2014/main" id="{30D593D3-48BB-5F48-9E92-E78CC0032E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5CE66E-ED98-F74E-A5B4-165A41259DC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196568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D05E24-390E-ED45-BB58-40731D40CC59}"/>
              </a:ext>
            </a:extLst>
          </p:cNvPr>
          <p:cNvSpPr>
            <a:spLocks noGrp="1"/>
          </p:cNvSpPr>
          <p:nvPr>
            <p:ph type="dt" sz="half" idx="10"/>
          </p:nvPr>
        </p:nvSpPr>
        <p:spPr/>
        <p:txBody>
          <a:bodyPr/>
          <a:lstStyle/>
          <a:p>
            <a:fld id="{16F939EF-FE94-C24E-9C4B-C0AAA57AC92D}" type="datetime1">
              <a:rPr lang="en-US" smtClean="0"/>
              <a:t>10/16/23</a:t>
            </a:fld>
            <a:endParaRPr lang="en-US"/>
          </a:p>
        </p:txBody>
      </p:sp>
      <p:sp>
        <p:nvSpPr>
          <p:cNvPr id="3" name="Footer Placeholder 2">
            <a:extLst>
              <a:ext uri="{FF2B5EF4-FFF2-40B4-BE49-F238E27FC236}">
                <a16:creationId xmlns:a16="http://schemas.microsoft.com/office/drawing/2014/main" id="{3F9CE99C-DE78-EE4D-A434-4C91B078BB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F41189-C14A-8842-B533-EB8D6F0F925F}"/>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1215528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6DAA-6143-8E42-9A6E-D84F5BD19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8DD5D9-9582-2A4F-B539-D7251D352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6635E7-8A57-B74C-A1F7-6B2E7D74D0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4886F47-2F18-7249-B689-1B464AB45609}"/>
              </a:ext>
            </a:extLst>
          </p:cNvPr>
          <p:cNvSpPr>
            <a:spLocks noGrp="1"/>
          </p:cNvSpPr>
          <p:nvPr>
            <p:ph type="dt" sz="half" idx="10"/>
          </p:nvPr>
        </p:nvSpPr>
        <p:spPr/>
        <p:txBody>
          <a:bodyPr/>
          <a:lstStyle/>
          <a:p>
            <a:fld id="{C398933A-6F6F-3A4B-95FA-F1FE302DE329}" type="datetime1">
              <a:rPr lang="en-US" smtClean="0"/>
              <a:t>10/16/23</a:t>
            </a:fld>
            <a:endParaRPr lang="en-US"/>
          </a:p>
        </p:txBody>
      </p:sp>
      <p:sp>
        <p:nvSpPr>
          <p:cNvPr id="6" name="Footer Placeholder 5">
            <a:extLst>
              <a:ext uri="{FF2B5EF4-FFF2-40B4-BE49-F238E27FC236}">
                <a16:creationId xmlns:a16="http://schemas.microsoft.com/office/drawing/2014/main" id="{E2A535A9-C75F-1E43-B16D-3E6545390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1D16D0-3D37-0E45-850D-7410BDAC342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3840315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E475-EAF3-5B47-B401-46FF3BEA7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EBB17CD-BB9C-734B-A5C7-F3175DE52D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B49557-4109-1E4D-AA73-EAE938AB07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CD6E10-AF85-C94F-830E-46C2700D8480}"/>
              </a:ext>
            </a:extLst>
          </p:cNvPr>
          <p:cNvSpPr>
            <a:spLocks noGrp="1"/>
          </p:cNvSpPr>
          <p:nvPr>
            <p:ph type="dt" sz="half" idx="10"/>
          </p:nvPr>
        </p:nvSpPr>
        <p:spPr/>
        <p:txBody>
          <a:bodyPr/>
          <a:lstStyle/>
          <a:p>
            <a:fld id="{6F479770-151C-E04D-B5DC-F3344A04DB60}" type="datetime1">
              <a:rPr lang="en-US" smtClean="0"/>
              <a:t>10/16/23</a:t>
            </a:fld>
            <a:endParaRPr lang="en-US"/>
          </a:p>
        </p:txBody>
      </p:sp>
      <p:sp>
        <p:nvSpPr>
          <p:cNvPr id="6" name="Footer Placeholder 5">
            <a:extLst>
              <a:ext uri="{FF2B5EF4-FFF2-40B4-BE49-F238E27FC236}">
                <a16:creationId xmlns:a16="http://schemas.microsoft.com/office/drawing/2014/main" id="{BFA1CED0-2B39-7340-8BE5-44B5BBD7D6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7BF3BE-49F8-C840-8D66-3A17F3F3FA6A}"/>
              </a:ext>
            </a:extLst>
          </p:cNvPr>
          <p:cNvSpPr>
            <a:spLocks noGrp="1"/>
          </p:cNvSpPr>
          <p:nvPr>
            <p:ph type="sldNum" sz="quarter" idx="12"/>
          </p:nvPr>
        </p:nvSpPr>
        <p:spPr/>
        <p:txBody>
          <a:bodyPr/>
          <a:lstStyle/>
          <a:p>
            <a:fld id="{04AF66D1-50E8-924D-AA9F-C340413085BD}" type="slidenum">
              <a:rPr lang="en-US" smtClean="0"/>
              <a:t>‹#›</a:t>
            </a:fld>
            <a:endParaRPr lang="en-US"/>
          </a:p>
        </p:txBody>
      </p:sp>
    </p:spTree>
    <p:extLst>
      <p:ext uri="{BB962C8B-B14F-4D97-AF65-F5344CB8AC3E}">
        <p14:creationId xmlns:p14="http://schemas.microsoft.com/office/powerpoint/2010/main" val="2406449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81A8F3-7D03-7E49-B75D-AAE3109C19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4D6831-DF4E-C647-803C-F55E894BD9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5DA1F9-140B-ED4B-8DDA-EBF4703680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0BACC2-07DE-A443-991C-EF87CEB61499}" type="datetime1">
              <a:rPr lang="en-US" smtClean="0"/>
              <a:t>10/16/23</a:t>
            </a:fld>
            <a:endParaRPr lang="en-US"/>
          </a:p>
        </p:txBody>
      </p:sp>
      <p:sp>
        <p:nvSpPr>
          <p:cNvPr id="5" name="Footer Placeholder 4">
            <a:extLst>
              <a:ext uri="{FF2B5EF4-FFF2-40B4-BE49-F238E27FC236}">
                <a16:creationId xmlns:a16="http://schemas.microsoft.com/office/drawing/2014/main" id="{E688CD9E-0D4A-2444-937E-B97B6ACE1D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143453-8FB1-8B4C-B7C8-36D59D9997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AF66D1-50E8-924D-AA9F-C340413085BD}" type="slidenum">
              <a:rPr lang="en-US" smtClean="0"/>
              <a:t>‹#›</a:t>
            </a:fld>
            <a:endParaRPr lang="en-US"/>
          </a:p>
        </p:txBody>
      </p:sp>
    </p:spTree>
    <p:extLst>
      <p:ext uri="{BB962C8B-B14F-4D97-AF65-F5344CB8AC3E}">
        <p14:creationId xmlns:p14="http://schemas.microsoft.com/office/powerpoint/2010/main" val="38866159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5.png"/><Relationship Id="rId1" Type="http://schemas.openxmlformats.org/officeDocument/2006/relationships/slideLayout" Target="../slideLayouts/slideLayout1.xml"/><Relationship Id="rId4" Type="http://schemas.openxmlformats.org/officeDocument/2006/relationships/image" Target="../media/image170.png"/></Relationships>
</file>

<file path=ppt/slides/_rels/slide10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hyperlink" Target="Spencer%20Calculation%20of%20Heat%20Capacity%20Group%20Contribuiton%201-s2.0-S0040603197004693-main.pdf" TargetMode="Externa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200.png"/><Relationship Id="rId7" Type="http://schemas.openxmlformats.org/officeDocument/2006/relationships/image" Target="../media/image203.png"/><Relationship Id="rId2" Type="http://schemas.openxmlformats.org/officeDocument/2006/relationships/image" Target="../media/image199.png"/><Relationship Id="rId1" Type="http://schemas.openxmlformats.org/officeDocument/2006/relationships/slideLayout" Target="../slideLayouts/slideLayout1.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hyperlink" Target="Dependence%20of%20Entropy%20on%20Molar%20Volumer%20AM74_5.pdf"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8" Type="http://schemas.openxmlformats.org/officeDocument/2006/relationships/image" Target="../media/image207.png"/><Relationship Id="rId3" Type="http://schemas.openxmlformats.org/officeDocument/2006/relationships/image" Target="../media/image209.png"/><Relationship Id="rId7" Type="http://schemas.openxmlformats.org/officeDocument/2006/relationships/image" Target="../media/image213.png"/><Relationship Id="rId2" Type="http://schemas.openxmlformats.org/officeDocument/2006/relationships/image" Target="../media/image208.png"/><Relationship Id="rId1" Type="http://schemas.openxmlformats.org/officeDocument/2006/relationships/slideLayout" Target="../slideLayouts/slideLayout1.xml"/><Relationship Id="rId6" Type="http://schemas.openxmlformats.org/officeDocument/2006/relationships/image" Target="../media/image212.png"/><Relationship Id="rId5" Type="http://schemas.openxmlformats.org/officeDocument/2006/relationships/image" Target="../media/image211.png"/><Relationship Id="rId4" Type="http://schemas.openxmlformats.org/officeDocument/2006/relationships/image" Target="../media/image210.png"/></Relationships>
</file>

<file path=ppt/slides/_rels/slide10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14.png"/><Relationship Id="rId4" Type="http://schemas.openxmlformats.org/officeDocument/2006/relationships/image" Target="../media/image164.png"/></Relationships>
</file>

<file path=ppt/slides/_rels/slide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215.png"/><Relationship Id="rId1" Type="http://schemas.openxmlformats.org/officeDocument/2006/relationships/slideLayout" Target="../slideLayouts/slideLayout1.xml"/><Relationship Id="rId5" Type="http://schemas.openxmlformats.org/officeDocument/2006/relationships/image" Target="../media/image213.png"/><Relationship Id="rId4" Type="http://schemas.openxmlformats.org/officeDocument/2006/relationships/image" Target="../media/image212.png"/></Relationships>
</file>

<file path=ppt/slides/_rels/slide109.xml.rels><?xml version="1.0" encoding="UTF-8" standalone="yes"?>
<Relationships xmlns="http://schemas.openxmlformats.org/package/2006/relationships"><Relationship Id="rId8" Type="http://schemas.openxmlformats.org/officeDocument/2006/relationships/image" Target="../media/image222.png"/><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11.xml.rels><?xml version="1.0" encoding="UTF-8" standalone="yes"?>
<Relationships xmlns="http://schemas.openxmlformats.org/package/2006/relationships"><Relationship Id="rId3" Type="http://schemas.openxmlformats.org/officeDocument/2006/relationships/hyperlink" Target="https://en.wikipedia.org/wiki/Mole_(unit)" TargetMode="External"/><Relationship Id="rId2" Type="http://schemas.openxmlformats.org/officeDocument/2006/relationships/hyperlink" Target="https://en.wikipedia.org/wiki/Ludwig_Boltzmann" TargetMode="External"/><Relationship Id="rId1" Type="http://schemas.openxmlformats.org/officeDocument/2006/relationships/slideLayout" Target="../slideLayouts/slideLayout1.xml"/><Relationship Id="rId4" Type="http://schemas.openxmlformats.org/officeDocument/2006/relationships/hyperlink" Target="https://en.wikipedia.org/wiki/Equipartition_theorem" TargetMode="External"/></Relationships>
</file>

<file path=ppt/slides/_rels/slide110.xml.rels><?xml version="1.0" encoding="UTF-8" standalone="yes"?>
<Relationships xmlns="http://schemas.openxmlformats.org/package/2006/relationships"><Relationship Id="rId2" Type="http://schemas.openxmlformats.org/officeDocument/2006/relationships/image" Target="../media/image223.gi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0.png"/><Relationship Id="rId2" Type="http://schemas.openxmlformats.org/officeDocument/2006/relationships/image" Target="../media/image225.png"/><Relationship Id="rId1" Type="http://schemas.openxmlformats.org/officeDocument/2006/relationships/slideLayout" Target="../slideLayouts/slideLayout1.xml"/><Relationship Id="rId6" Type="http://schemas.openxmlformats.org/officeDocument/2006/relationships/image" Target="../media/image228.png"/><Relationship Id="rId5" Type="http://schemas.openxmlformats.org/officeDocument/2006/relationships/image" Target="../media/image227.png"/><Relationship Id="rId4" Type="http://schemas.openxmlformats.org/officeDocument/2006/relationships/image" Target="../media/image226.png"/></Relationships>
</file>

<file path=ppt/slides/_rels/slide11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4.png"/><Relationship Id="rId1" Type="http://schemas.openxmlformats.org/officeDocument/2006/relationships/slideLayout" Target="../slideLayouts/slideLayout1.xml"/><Relationship Id="rId4" Type="http://schemas.openxmlformats.org/officeDocument/2006/relationships/image" Target="../media/image228.png"/></Relationships>
</file>

<file path=ppt/slides/_rels/slide11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231.png"/><Relationship Id="rId7" Type="http://schemas.openxmlformats.org/officeDocument/2006/relationships/image" Target="../media/image235.png"/><Relationship Id="rId2" Type="http://schemas.openxmlformats.org/officeDocument/2006/relationships/image" Target="../media/image230.png"/><Relationship Id="rId1" Type="http://schemas.openxmlformats.org/officeDocument/2006/relationships/slideLayout" Target="../slideLayouts/slideLayout1.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image" Target="../media/image232.png"/></Relationships>
</file>

<file path=ppt/slides/_rels/slide117.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image" Target="../media/image237.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1.xml"/><Relationship Id="rId4" Type="http://schemas.openxmlformats.org/officeDocument/2006/relationships/image" Target="../media/image240.pn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xml"/><Relationship Id="rId5" Type="http://schemas.openxmlformats.org/officeDocument/2006/relationships/image" Target="../media/image244.png"/><Relationship Id="rId4" Type="http://schemas.openxmlformats.org/officeDocument/2006/relationships/image" Target="../media/image243.png"/></Relationships>
</file>

<file path=ppt/slides/_rels/slide121.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5.png"/><Relationship Id="rId1" Type="http://schemas.openxmlformats.org/officeDocument/2006/relationships/slideLayout" Target="../slideLayouts/slideLayout1.xml"/><Relationship Id="rId4" Type="http://schemas.openxmlformats.org/officeDocument/2006/relationships/image" Target="../media/image242.png"/></Relationships>
</file>

<file path=ppt/slides/_rels/slide122.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4.png"/><Relationship Id="rId1" Type="http://schemas.openxmlformats.org/officeDocument/2006/relationships/slideLayout" Target="../slideLayouts/slideLayout1.xml"/><Relationship Id="rId4" Type="http://schemas.openxmlformats.org/officeDocument/2006/relationships/image" Target="../media/image251.png"/></Relationships>
</file>

<file path=ppt/slides/_rels/slide131.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4.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58.pn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1.xml"/><Relationship Id="rId4" Type="http://schemas.openxmlformats.org/officeDocument/2006/relationships/image" Target="../media/image261.png"/></Relationships>
</file>

<file path=ppt/slides/_rels/slide135.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png"/><Relationship Id="rId1" Type="http://schemas.openxmlformats.org/officeDocument/2006/relationships/slideLayout" Target="../slideLayouts/slideLayout1.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13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271.tiff"/><Relationship Id="rId7" Type="http://schemas.openxmlformats.org/officeDocument/2006/relationships/image" Target="../media/image273.png"/><Relationship Id="rId2" Type="http://schemas.openxmlformats.org/officeDocument/2006/relationships/image" Target="../media/image270.tiff"/><Relationship Id="rId1" Type="http://schemas.openxmlformats.org/officeDocument/2006/relationships/slideLayout" Target="../slideLayouts/slideLayout1.xml"/><Relationship Id="rId6" Type="http://schemas.openxmlformats.org/officeDocument/2006/relationships/image" Target="../media/image272.png"/><Relationship Id="rId5" Type="http://schemas.openxmlformats.org/officeDocument/2006/relationships/image" Target="../media/image260.png"/><Relationship Id="rId4" Type="http://schemas.openxmlformats.org/officeDocument/2006/relationships/image" Target="../media/image259.png"/></Relationships>
</file>

<file path=ppt/slides/_rels/slide138.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1.xml"/><Relationship Id="rId5" Type="http://schemas.openxmlformats.org/officeDocument/2006/relationships/image" Target="../media/image277.png"/><Relationship Id="rId4" Type="http://schemas.openxmlformats.org/officeDocument/2006/relationships/image" Target="../media/image27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s://en.wikipedia.org/wiki/Phonon#/media/File:Phonon_k_3k.gif"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hyperlink" Target="https://en.wikipedia.org/wiki/Optical_phonon" TargetMode="External"/><Relationship Id="rId5" Type="http://schemas.openxmlformats.org/officeDocument/2006/relationships/hyperlink" Target="https://en.wikipedia.org/wiki/Acoustic_phonon" TargetMode="External"/><Relationship Id="rId4" Type="http://schemas.openxmlformats.org/officeDocument/2006/relationships/hyperlink" Target="https://en.wikipedia.org/wiki/Brillouin_zon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2.tiff"/><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en.wikipedia.org/wiki/Phonon#cite_note-nature-23" TargetMode="External"/><Relationship Id="rId1" Type="http://schemas.openxmlformats.org/officeDocument/2006/relationships/slideLayout" Target="../slideLayouts/slideLayout1.xml"/><Relationship Id="rId4" Type="http://schemas.openxmlformats.org/officeDocument/2006/relationships/image" Target="../media/image47.tiff"/></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8.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8.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png"/><Relationship Id="rId7" Type="http://schemas.openxmlformats.org/officeDocument/2006/relationships/image" Target="../media/image53.png"/><Relationship Id="rId2"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530.png"/><Relationship Id="rId7" Type="http://schemas.openxmlformats.org/officeDocument/2006/relationships/image" Target="../media/image71.png"/><Relationship Id="rId2"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xml"/><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7.png"/><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42.tiff"/></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2.tiff"/></Relationships>
</file>

<file path=ppt/slides/_rels/slide5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s://en.wikipedia.org/wiki/Phonon#/media/File:Phonon_k_3k.gif" TargetMode="Externa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2.png"/><Relationship Id="rId1" Type="http://schemas.openxmlformats.org/officeDocument/2006/relationships/slideLayout" Target="../slideLayouts/slideLayout1.xml"/><Relationship Id="rId5" Type="http://schemas.openxmlformats.org/officeDocument/2006/relationships/image" Target="../media/image36.gif"/><Relationship Id="rId4" Type="http://schemas.openxmlformats.org/officeDocument/2006/relationships/hyperlink" Target="https://en.wikipedia.org/wiki/Phonon#/media/File:Phonon_k_3k.gif"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 Id="rId4" Type="http://schemas.openxmlformats.org/officeDocument/2006/relationships/image" Target="../media/image47.tiff"/></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hyperlink" Target="http://www.chembio.uoguelph.ca/educmat/chm729/Phonons/optical.ht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9.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65.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5.png"/><Relationship Id="rId7"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png"/><Relationship Id="rId4" Type="http://schemas.openxmlformats.org/officeDocument/2006/relationships/image" Target="../media/image119.png"/></Relationships>
</file>

<file path=ppt/slides/_rels/slide6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1.png"/><Relationship Id="rId4" Type="http://schemas.openxmlformats.org/officeDocument/2006/relationships/image" Target="../media/image39.png"/></Relationships>
</file>

<file path=ppt/slides/_rels/slide6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hyperlink" Target="https://eng.libretexts.org/Bookshelves/Materials_Science/Supplemental_Modules_(Materials_Science)/Electronic_Properties/Debye_Model_For_Specific_Heat"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71.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7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1.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78.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8.png"/><Relationship Id="rId2"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49.png"/><Relationship Id="rId4" Type="http://schemas.openxmlformats.org/officeDocument/2006/relationships/image" Target="../media/image156.png"/></Relationships>
</file>

<file path=ppt/slides/_rels/slide79.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hyperlink" Target="https://lampx.tugraz.at/~hadley/ss1/phonons/table/dosdebye.htm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lampx.tugraz.at/~hadley/ss1/phonons/table/dosdebye.html" TargetMode="External"/><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63.tiff"/></Relationships>
</file>

<file path=ppt/slides/_rels/slide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4.png"/><Relationship Id="rId1" Type="http://schemas.openxmlformats.org/officeDocument/2006/relationships/slideLayout" Target="../slideLayouts/slideLayout1.xml"/><Relationship Id="rId6" Type="http://schemas.openxmlformats.org/officeDocument/2006/relationships/image" Target="../media/image165.png"/><Relationship Id="rId5" Type="http://schemas.openxmlformats.org/officeDocument/2006/relationships/image" Target="../media/image162.png"/><Relationship Id="rId4" Type="http://schemas.openxmlformats.org/officeDocument/2006/relationships/image" Target="../media/image78.png"/></Relationships>
</file>

<file path=ppt/slides/_rels/slide8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167.png"/></Relationships>
</file>

<file path=ppt/slides/_rels/slide85.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62.png"/><Relationship Id="rId1" Type="http://schemas.openxmlformats.org/officeDocument/2006/relationships/slideLayout" Target="../slideLayouts/slideLayout1.xml"/><Relationship Id="rId6" Type="http://schemas.openxmlformats.org/officeDocument/2006/relationships/image" Target="../media/image174.png"/><Relationship Id="rId5" Type="http://schemas.openxmlformats.org/officeDocument/2006/relationships/image" Target="../media/image173.png"/><Relationship Id="rId4" Type="http://schemas.openxmlformats.org/officeDocument/2006/relationships/image" Target="../media/image172.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76.png"/><Relationship Id="rId2" Type="http://schemas.openxmlformats.org/officeDocument/2006/relationships/image" Target="../media/image178.png"/><Relationship Id="rId1" Type="http://schemas.openxmlformats.org/officeDocument/2006/relationships/slideLayout" Target="../slideLayouts/slideLayout1.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94.xml.rels><?xml version="1.0" encoding="UTF-8" standalone="yes"?>
<Relationships xmlns="http://schemas.openxmlformats.org/package/2006/relationships"><Relationship Id="rId3" Type="http://schemas.openxmlformats.org/officeDocument/2006/relationships/hyperlink" Target="http://lampx.tugraz.at/~hadley/ss1/dbr/dos2cv.html" TargetMode="External"/><Relationship Id="rId2" Type="http://schemas.openxmlformats.org/officeDocument/2006/relationships/image" Target="../media/image183.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1.xml"/><Relationship Id="rId5" Type="http://schemas.openxmlformats.org/officeDocument/2006/relationships/image" Target="../media/image188.png"/><Relationship Id="rId4" Type="http://schemas.openxmlformats.org/officeDocument/2006/relationships/image" Target="../media/image187.png"/></Relationships>
</file>

<file path=ppt/slides/_rels/slide9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9.png"/><Relationship Id="rId1" Type="http://schemas.openxmlformats.org/officeDocument/2006/relationships/slideLayout" Target="../slideLayouts/slideLayout1.xml"/><Relationship Id="rId4" Type="http://schemas.openxmlformats.org/officeDocument/2006/relationships/image" Target="../media/image186.png"/></Relationships>
</file>

<file path=ppt/slides/_rels/slide98.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1.png"/><Relationship Id="rId7" Type="http://schemas.openxmlformats.org/officeDocument/2006/relationships/image" Target="../media/image164.png"/><Relationship Id="rId2" Type="http://schemas.openxmlformats.org/officeDocument/2006/relationships/image" Target="../media/image190.png"/><Relationship Id="rId1" Type="http://schemas.openxmlformats.org/officeDocument/2006/relationships/slideLayout" Target="../slideLayouts/slideLayout1.xml"/><Relationship Id="rId6" Type="http://schemas.openxmlformats.org/officeDocument/2006/relationships/image" Target="../media/image194.tiff"/><Relationship Id="rId5" Type="http://schemas.openxmlformats.org/officeDocument/2006/relationships/image" Target="../media/image193.png"/><Relationship Id="rId4" Type="http://schemas.openxmlformats.org/officeDocument/2006/relationships/image" Target="../media/image192.png"/></Relationships>
</file>

<file path=ppt/slides/_rels/slide99.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1E501E-3EB4-A448-8F04-8D5215D5DCFE}"/>
              </a:ext>
            </a:extLst>
          </p:cNvPr>
          <p:cNvSpPr txBox="1"/>
          <p:nvPr/>
        </p:nvSpPr>
        <p:spPr>
          <a:xfrm>
            <a:off x="4523448" y="550258"/>
            <a:ext cx="20730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 Capacity</a:t>
            </a:r>
          </a:p>
        </p:txBody>
      </p:sp>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a:t>
            </a:fld>
            <a:endParaRPr lang="en-US"/>
          </a:p>
        </p:txBody>
      </p:sp>
      <p:sp>
        <p:nvSpPr>
          <p:cNvPr id="2" name="TextBox 1">
            <a:extLst>
              <a:ext uri="{FF2B5EF4-FFF2-40B4-BE49-F238E27FC236}">
                <a16:creationId xmlns:a16="http://schemas.microsoft.com/office/drawing/2014/main" id="{25D2B638-A619-4B41-3D9F-ED272CFEADA6}"/>
              </a:ext>
            </a:extLst>
          </p:cNvPr>
          <p:cNvSpPr txBox="1"/>
          <p:nvPr/>
        </p:nvSpPr>
        <p:spPr>
          <a:xfrm>
            <a:off x="1645920" y="1489166"/>
            <a:ext cx="7970002" cy="923330"/>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DSC</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Heat is not a state function, so we define a state function related to heat,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/T</a:t>
            </a:r>
          </a:p>
        </p:txBody>
      </p:sp>
      <p:sp>
        <p:nvSpPr>
          <p:cNvPr id="6" name="Rectangle 5">
            <a:extLst>
              <a:ext uri="{FF2B5EF4-FFF2-40B4-BE49-F238E27FC236}">
                <a16:creationId xmlns:a16="http://schemas.microsoft.com/office/drawing/2014/main" id="{32F8520B-E5A1-EA4E-4BA3-9DC0692595CB}"/>
              </a:ext>
            </a:extLst>
          </p:cNvPr>
          <p:cNvSpPr/>
          <p:nvPr/>
        </p:nvSpPr>
        <p:spPr>
          <a:xfrm>
            <a:off x="8750182" y="2690336"/>
            <a:ext cx="1869922" cy="923330"/>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    U(E)  V</a:t>
            </a:r>
          </a:p>
          <a:p>
            <a:r>
              <a:rPr lang="en-US" dirty="0">
                <a:latin typeface="Times New Roman" panose="02020603050405020304" pitchFamily="18" charset="0"/>
                <a:cs typeface="Times New Roman" panose="02020603050405020304" pitchFamily="18" charset="0"/>
              </a:rPr>
              <a:t> H	  A(F)</a:t>
            </a:r>
          </a:p>
          <a:p>
            <a:r>
              <a:rPr lang="en-US" dirty="0">
                <a:latin typeface="Times New Roman" panose="02020603050405020304" pitchFamily="18" charset="0"/>
                <a:cs typeface="Times New Roman" panose="02020603050405020304" pitchFamily="18" charset="0"/>
              </a:rPr>
              <a:t>-p     G       T</a:t>
            </a:r>
          </a:p>
        </p:txBody>
      </p:sp>
      <p:sp>
        <p:nvSpPr>
          <p:cNvPr id="15" name="TextBox 14">
            <a:extLst>
              <a:ext uri="{FF2B5EF4-FFF2-40B4-BE49-F238E27FC236}">
                <a16:creationId xmlns:a16="http://schemas.microsoft.com/office/drawing/2014/main" id="{1ED96FEA-84B2-BF7A-7D46-77F2FAF8EDDA}"/>
              </a:ext>
            </a:extLst>
          </p:cNvPr>
          <p:cNvSpPr txBox="1"/>
          <p:nvPr/>
        </p:nvSpPr>
        <p:spPr>
          <a:xfrm>
            <a:off x="2249195" y="3013501"/>
            <a:ext cx="3604448" cy="1200329"/>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constant P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P</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have 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endParaRPr lang="en-US"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5F184724-4BFA-32F4-1656-2C04FE6F97E5}"/>
              </a:ext>
            </a:extLst>
          </p:cNvPr>
          <p:cNvSpPr txBox="1"/>
          <p:nvPr/>
        </p:nvSpPr>
        <p:spPr>
          <a:xfrm>
            <a:off x="1574948" y="4353170"/>
            <a:ext cx="986116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In the DSC we measure the heat flow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(Watts) at a constant heating rate dT/dt at constant pressure, </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So, the y-axis is 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times dT/dt the latter of which is constant</a:t>
            </a:r>
          </a:p>
        </p:txBody>
      </p:sp>
    </p:spTree>
    <p:extLst>
      <p:ext uri="{BB962C8B-B14F-4D97-AF65-F5344CB8AC3E}">
        <p14:creationId xmlns:p14="http://schemas.microsoft.com/office/powerpoint/2010/main" val="1448821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D6FEA-5BF4-654D-9CFC-EECE158624C9}"/>
              </a:ext>
            </a:extLst>
          </p:cNvPr>
          <p:cNvPicPr>
            <a:picLocks noChangeAspect="1"/>
          </p:cNvPicPr>
          <p:nvPr/>
        </p:nvPicPr>
        <p:blipFill>
          <a:blip r:embed="rId2"/>
          <a:stretch>
            <a:fillRect/>
          </a:stretch>
        </p:blipFill>
        <p:spPr>
          <a:xfrm>
            <a:off x="0" y="198120"/>
            <a:ext cx="12192000" cy="6461760"/>
          </a:xfrm>
          <a:prstGeom prst="rect">
            <a:avLst/>
          </a:prstGeom>
        </p:spPr>
      </p:pic>
      <p:sp>
        <p:nvSpPr>
          <p:cNvPr id="3" name="Rectangle 2">
            <a:extLst>
              <a:ext uri="{FF2B5EF4-FFF2-40B4-BE49-F238E27FC236}">
                <a16:creationId xmlns:a16="http://schemas.microsoft.com/office/drawing/2014/main" id="{A7EE833D-FC1D-4A4E-8E8A-4CC1F49591A7}"/>
              </a:ext>
            </a:extLst>
          </p:cNvPr>
          <p:cNvSpPr/>
          <p:nvPr/>
        </p:nvSpPr>
        <p:spPr>
          <a:xfrm>
            <a:off x="9590316" y="288781"/>
            <a:ext cx="2601684" cy="5262979"/>
          </a:xfrm>
          <a:prstGeom prst="rect">
            <a:avLst/>
          </a:prstGeom>
        </p:spPr>
        <p:txBody>
          <a:bodyPr wrap="square">
            <a:spAutoFit/>
          </a:bodyPr>
          <a:lstStyle/>
          <a:p>
            <a:r>
              <a:rPr lang="en-US" sz="1600" dirty="0">
                <a:solidFill>
                  <a:srgbClr val="211E1E"/>
                </a:solidFill>
                <a:latin typeface="Times New Roman" panose="02020603050405020304" pitchFamily="18" charset="0"/>
                <a:cs typeface="Times New Roman" panose="02020603050405020304" pitchFamily="18" charset="0"/>
              </a:rPr>
              <a:t>Monoatomic H(g) with only translational degrees of freedom is already fully excited at low temperatures. The vibrational frequencies (</a:t>
            </a:r>
            <a:r>
              <a:rPr lang="en-US" sz="1600" i="1" dirty="0">
                <a:solidFill>
                  <a:srgbClr val="211E1E"/>
                </a:solidFill>
                <a:latin typeface="Times New Roman" panose="02020603050405020304" pitchFamily="18" charset="0"/>
                <a:cs typeface="Times New Roman" panose="02020603050405020304" pitchFamily="18" charset="0"/>
              </a:rPr>
              <a:t>n</a:t>
            </a:r>
            <a:r>
              <a:rPr lang="en-US" sz="1600" dirty="0">
                <a:solidFill>
                  <a:srgbClr val="211E1E"/>
                </a:solidFill>
                <a:latin typeface="Times New Roman" panose="02020603050405020304" pitchFamily="18" charset="0"/>
                <a:cs typeface="Times New Roman" panose="02020603050405020304" pitchFamily="18" charset="0"/>
              </a:rPr>
              <a:t>) of H</a:t>
            </a:r>
            <a:r>
              <a:rPr lang="en-US" sz="1600" dirty="0">
                <a:solidFill>
                  <a:srgbClr val="211E1E"/>
                </a:solidFill>
                <a:effectLst/>
                <a:latin typeface="Times New Roman" panose="02020603050405020304" pitchFamily="18" charset="0"/>
                <a:cs typeface="Times New Roman" panose="02020603050405020304" pitchFamily="18" charset="0"/>
              </a:rPr>
              <a:t>2</a:t>
            </a:r>
            <a:r>
              <a:rPr lang="en-US" sz="1600" dirty="0">
                <a:solidFill>
                  <a:srgbClr val="211E1E"/>
                </a:solidFill>
                <a:latin typeface="Times New Roman" panose="02020603050405020304" pitchFamily="18" charset="0"/>
                <a:cs typeface="Times New Roman" panose="02020603050405020304" pitchFamily="18" charset="0"/>
              </a:rPr>
              <a:t>(g) and H</a:t>
            </a:r>
            <a:r>
              <a:rPr lang="en-US" sz="1600" dirty="0">
                <a:solidFill>
                  <a:srgbClr val="211E1E"/>
                </a:solidFill>
                <a:effectLst/>
                <a:latin typeface="Times New Roman" panose="02020603050405020304" pitchFamily="18" charset="0"/>
                <a:cs typeface="Times New Roman" panose="02020603050405020304" pitchFamily="18" charset="0"/>
              </a:rPr>
              <a:t>2</a:t>
            </a:r>
            <a:r>
              <a:rPr lang="en-US" sz="1600" dirty="0">
                <a:solidFill>
                  <a:srgbClr val="211E1E"/>
                </a:solidFill>
                <a:latin typeface="Times New Roman" panose="02020603050405020304" pitchFamily="18" charset="0"/>
                <a:cs typeface="Times New Roman" panose="02020603050405020304" pitchFamily="18" charset="0"/>
              </a:rPr>
              <a:t>O(g) are much higher, in the range of 100 THz, and the associated energy levels are significantly excited only at temperatures above 1000 K. At room temperature only a few molecules will have enough energy to excite the vibrational modes, and the heat capacity is much lower than the classical value. The rotational frequencies are of the order 100 times smaller, so they are fully excited above ~10 K. </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a:t>
            </a:fld>
            <a:endParaRPr lang="en-US"/>
          </a:p>
        </p:txBody>
      </p:sp>
      <p:pic>
        <p:nvPicPr>
          <p:cNvPr id="5" name="Picture 4">
            <a:extLst>
              <a:ext uri="{FF2B5EF4-FFF2-40B4-BE49-F238E27FC236}">
                <a16:creationId xmlns:a16="http://schemas.microsoft.com/office/drawing/2014/main" id="{16239C95-B5AE-0E42-9C6A-4B8B9660012B}"/>
              </a:ext>
            </a:extLst>
          </p:cNvPr>
          <p:cNvPicPr>
            <a:picLocks noChangeAspect="1"/>
          </p:cNvPicPr>
          <p:nvPr/>
        </p:nvPicPr>
        <p:blipFill>
          <a:blip r:embed="rId3"/>
          <a:stretch>
            <a:fillRect/>
          </a:stretch>
        </p:blipFill>
        <p:spPr>
          <a:xfrm>
            <a:off x="2779867" y="0"/>
            <a:ext cx="6632266" cy="6858000"/>
          </a:xfrm>
          <a:prstGeom prst="rect">
            <a:avLst/>
          </a:prstGeom>
        </p:spPr>
      </p:pic>
    </p:spTree>
    <p:extLst>
      <p:ext uri="{BB962C8B-B14F-4D97-AF65-F5344CB8AC3E}">
        <p14:creationId xmlns:p14="http://schemas.microsoft.com/office/powerpoint/2010/main" val="1551320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7F32B5-C9D1-AB47-A882-4B340BD9FAC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100</a:t>
            </a:fld>
            <a:endParaRPr lang="en-US"/>
          </a:p>
        </p:txBody>
      </p:sp>
      <p:sp>
        <p:nvSpPr>
          <p:cNvPr id="3" name="TextBox 2">
            <a:extLst>
              <a:ext uri="{FF2B5EF4-FFF2-40B4-BE49-F238E27FC236}">
                <a16:creationId xmlns:a16="http://schemas.microsoft.com/office/drawing/2014/main" id="{FC50AA17-A07B-B044-AB3E-3F5E2DAA1B74}"/>
              </a:ext>
            </a:extLst>
          </p:cNvPr>
          <p:cNvSpPr txBox="1"/>
          <p:nvPr/>
        </p:nvSpPr>
        <p:spPr>
          <a:xfrm>
            <a:off x="457199" y="446314"/>
            <a:ext cx="1150815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Calorimetrically determine S at high temperature then find the Debye temperature that makes the calculation of S match</a:t>
            </a:r>
          </a:p>
        </p:txBody>
      </p:sp>
      <p:pic>
        <p:nvPicPr>
          <p:cNvPr id="4" name="Picture 3">
            <a:extLst>
              <a:ext uri="{FF2B5EF4-FFF2-40B4-BE49-F238E27FC236}">
                <a16:creationId xmlns:a16="http://schemas.microsoft.com/office/drawing/2014/main" id="{628BC53F-CD76-0947-BB56-2A25E49A8C9C}"/>
              </a:ext>
            </a:extLst>
          </p:cNvPr>
          <p:cNvPicPr>
            <a:picLocks noChangeAspect="1"/>
          </p:cNvPicPr>
          <p:nvPr/>
        </p:nvPicPr>
        <p:blipFill>
          <a:blip r:embed="rId2"/>
          <a:stretch>
            <a:fillRect/>
          </a:stretch>
        </p:blipFill>
        <p:spPr>
          <a:xfrm>
            <a:off x="4037437" y="1044257"/>
            <a:ext cx="3385457" cy="761728"/>
          </a:xfrm>
          <a:prstGeom prst="rect">
            <a:avLst/>
          </a:prstGeom>
        </p:spPr>
      </p:pic>
      <p:pic>
        <p:nvPicPr>
          <p:cNvPr id="5" name="Picture 4">
            <a:extLst>
              <a:ext uri="{FF2B5EF4-FFF2-40B4-BE49-F238E27FC236}">
                <a16:creationId xmlns:a16="http://schemas.microsoft.com/office/drawing/2014/main" id="{41960729-221B-614E-89BE-772166E6E132}"/>
              </a:ext>
            </a:extLst>
          </p:cNvPr>
          <p:cNvPicPr>
            <a:picLocks noChangeAspect="1"/>
          </p:cNvPicPr>
          <p:nvPr/>
        </p:nvPicPr>
        <p:blipFill>
          <a:blip r:embed="rId3"/>
          <a:stretch>
            <a:fillRect/>
          </a:stretch>
        </p:blipFill>
        <p:spPr>
          <a:xfrm>
            <a:off x="801075" y="2180214"/>
            <a:ext cx="7006148" cy="3893107"/>
          </a:xfrm>
          <a:prstGeom prst="rect">
            <a:avLst/>
          </a:prstGeom>
        </p:spPr>
      </p:pic>
      <p:sp>
        <p:nvSpPr>
          <p:cNvPr id="6" name="TextBox 5">
            <a:extLst>
              <a:ext uri="{FF2B5EF4-FFF2-40B4-BE49-F238E27FC236}">
                <a16:creationId xmlns:a16="http://schemas.microsoft.com/office/drawing/2014/main" id="{2EFBCD0C-9CB7-AC4A-9E30-567195B5309C}"/>
              </a:ext>
            </a:extLst>
          </p:cNvPr>
          <p:cNvSpPr txBox="1"/>
          <p:nvPr/>
        </p:nvSpPr>
        <p:spPr>
          <a:xfrm>
            <a:off x="0" y="2656637"/>
            <a:ext cx="1970314" cy="646331"/>
          </a:xfrm>
          <a:prstGeom prst="rect">
            <a:avLst/>
          </a:prstGeom>
          <a:noFill/>
        </p:spPr>
        <p:txBody>
          <a:bodyPr wrap="square" rtlCol="0">
            <a:spAutoFit/>
          </a:bodyPr>
          <a:lstStyle/>
          <a:p>
            <a:r>
              <a:rPr lang="en-US" b="1" dirty="0"/>
              <a:t>Large </a:t>
            </a:r>
            <a:r>
              <a:rPr lang="en-US" b="1" dirty="0" err="1">
                <a:latin typeface="Symbol" pitchFamily="2" charset="2"/>
              </a:rPr>
              <a:t>q</a:t>
            </a:r>
            <a:r>
              <a:rPr lang="en-US" b="1" baseline="-25000" dirty="0" err="1"/>
              <a:t>D</a:t>
            </a:r>
            <a:r>
              <a:rPr lang="en-US" b="1" dirty="0"/>
              <a:t> means more stable</a:t>
            </a:r>
          </a:p>
        </p:txBody>
      </p:sp>
      <p:pic>
        <p:nvPicPr>
          <p:cNvPr id="7" name="Picture 6">
            <a:extLst>
              <a:ext uri="{FF2B5EF4-FFF2-40B4-BE49-F238E27FC236}">
                <a16:creationId xmlns:a16="http://schemas.microsoft.com/office/drawing/2014/main" id="{81B7BA6C-108B-FB4C-BFCE-0F2669FBFF3C}"/>
              </a:ext>
            </a:extLst>
          </p:cNvPr>
          <p:cNvPicPr>
            <a:picLocks noChangeAspect="1"/>
          </p:cNvPicPr>
          <p:nvPr/>
        </p:nvPicPr>
        <p:blipFill>
          <a:blip r:embed="rId4"/>
          <a:stretch>
            <a:fillRect/>
          </a:stretch>
        </p:blipFill>
        <p:spPr>
          <a:xfrm>
            <a:off x="7130813" y="2373086"/>
            <a:ext cx="6901275" cy="3992880"/>
          </a:xfrm>
          <a:prstGeom prst="rect">
            <a:avLst/>
          </a:prstGeom>
        </p:spPr>
      </p:pic>
    </p:spTree>
    <p:extLst>
      <p:ext uri="{BB962C8B-B14F-4D97-AF65-F5344CB8AC3E}">
        <p14:creationId xmlns:p14="http://schemas.microsoft.com/office/powerpoint/2010/main" val="365079784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2FDC01-A1F9-FC40-89D6-2D74CFE7AAC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101</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6F158135-6534-FD40-86A9-59B8DEEE8347}"/>
              </a:ext>
            </a:extLst>
          </p:cNvPr>
          <p:cNvSpPr txBox="1"/>
          <p:nvPr/>
        </p:nvSpPr>
        <p:spPr>
          <a:xfrm>
            <a:off x="2982686" y="576942"/>
            <a:ext cx="614174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Group Contribution Method for Entropy and Heat Capacity</a:t>
            </a:r>
          </a:p>
        </p:txBody>
      </p:sp>
      <p:sp>
        <p:nvSpPr>
          <p:cNvPr id="5" name="TextBox 4">
            <a:extLst>
              <a:ext uri="{FF2B5EF4-FFF2-40B4-BE49-F238E27FC236}">
                <a16:creationId xmlns:a16="http://schemas.microsoft.com/office/drawing/2014/main" id="{C97E1433-05D9-0745-90EE-27F649B78EBC}"/>
              </a:ext>
            </a:extLst>
          </p:cNvPr>
          <p:cNvSpPr txBox="1"/>
          <p:nvPr/>
        </p:nvSpPr>
        <p:spPr>
          <a:xfrm flipH="1">
            <a:off x="3420289" y="1992086"/>
            <a:ext cx="610470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Sum the component entropy and heat capacities </a:t>
            </a:r>
          </a:p>
        </p:txBody>
      </p:sp>
      <p:pic>
        <p:nvPicPr>
          <p:cNvPr id="10" name="Picture 9">
            <a:hlinkClick r:id="rId2"/>
            <a:extLst>
              <a:ext uri="{FF2B5EF4-FFF2-40B4-BE49-F238E27FC236}">
                <a16:creationId xmlns:a16="http://schemas.microsoft.com/office/drawing/2014/main" id="{BA8800ED-88F3-FE4B-8100-62D1BCEBECB1}"/>
              </a:ext>
            </a:extLst>
          </p:cNvPr>
          <p:cNvPicPr>
            <a:picLocks noChangeAspect="1"/>
          </p:cNvPicPr>
          <p:nvPr/>
        </p:nvPicPr>
        <p:blipFill>
          <a:blip r:embed="rId3"/>
          <a:stretch>
            <a:fillRect/>
          </a:stretch>
        </p:blipFill>
        <p:spPr>
          <a:xfrm>
            <a:off x="1537061" y="2906895"/>
            <a:ext cx="8435521" cy="1727017"/>
          </a:xfrm>
          <a:prstGeom prst="rect">
            <a:avLst/>
          </a:prstGeom>
        </p:spPr>
      </p:pic>
    </p:spTree>
    <p:extLst>
      <p:ext uri="{BB962C8B-B14F-4D97-AF65-F5344CB8AC3E}">
        <p14:creationId xmlns:p14="http://schemas.microsoft.com/office/powerpoint/2010/main" val="1166889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0F0FA4-D9C7-3C41-863E-863FB859DB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102</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1E2E467-E1AF-DD44-9A7D-72F8E0347160}"/>
              </a:ext>
            </a:extLst>
          </p:cNvPr>
          <p:cNvPicPr>
            <a:picLocks noChangeAspect="1"/>
          </p:cNvPicPr>
          <p:nvPr/>
        </p:nvPicPr>
        <p:blipFill>
          <a:blip r:embed="rId2"/>
          <a:stretch>
            <a:fillRect/>
          </a:stretch>
        </p:blipFill>
        <p:spPr>
          <a:xfrm>
            <a:off x="2205263" y="2229758"/>
            <a:ext cx="2273300" cy="1384300"/>
          </a:xfrm>
          <a:prstGeom prst="rect">
            <a:avLst/>
          </a:prstGeom>
        </p:spPr>
      </p:pic>
      <p:sp>
        <p:nvSpPr>
          <p:cNvPr id="5" name="TextBox 4">
            <a:extLst>
              <a:ext uri="{FF2B5EF4-FFF2-40B4-BE49-F238E27FC236}">
                <a16:creationId xmlns:a16="http://schemas.microsoft.com/office/drawing/2014/main" id="{4E2CD477-69F8-7141-BF9F-7D51E0E464CD}"/>
              </a:ext>
            </a:extLst>
          </p:cNvPr>
          <p:cNvSpPr txBox="1"/>
          <p:nvPr/>
        </p:nvSpPr>
        <p:spPr>
          <a:xfrm>
            <a:off x="5487699" y="2737242"/>
            <a:ext cx="38664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or</a:t>
            </a:r>
          </a:p>
        </p:txBody>
      </p:sp>
      <p:pic>
        <p:nvPicPr>
          <p:cNvPr id="6" name="Picture 5">
            <a:extLst>
              <a:ext uri="{FF2B5EF4-FFF2-40B4-BE49-F238E27FC236}">
                <a16:creationId xmlns:a16="http://schemas.microsoft.com/office/drawing/2014/main" id="{2350BBED-C30A-4F4B-837C-7AA47A74C81F}"/>
              </a:ext>
            </a:extLst>
          </p:cNvPr>
          <p:cNvPicPr>
            <a:picLocks noChangeAspect="1"/>
          </p:cNvPicPr>
          <p:nvPr/>
        </p:nvPicPr>
        <p:blipFill>
          <a:blip r:embed="rId3"/>
          <a:stretch>
            <a:fillRect/>
          </a:stretch>
        </p:blipFill>
        <p:spPr>
          <a:xfrm>
            <a:off x="8730329" y="2618616"/>
            <a:ext cx="2374900" cy="1397000"/>
          </a:xfrm>
          <a:prstGeom prst="rect">
            <a:avLst/>
          </a:prstGeom>
        </p:spPr>
      </p:pic>
      <p:sp>
        <p:nvSpPr>
          <p:cNvPr id="7" name="TextBox 6">
            <a:extLst>
              <a:ext uri="{FF2B5EF4-FFF2-40B4-BE49-F238E27FC236}">
                <a16:creationId xmlns:a16="http://schemas.microsoft.com/office/drawing/2014/main" id="{F3265F24-23DF-0C4F-95EC-7041543DE1AB}"/>
              </a:ext>
            </a:extLst>
          </p:cNvPr>
          <p:cNvSpPr txBox="1"/>
          <p:nvPr/>
        </p:nvSpPr>
        <p:spPr>
          <a:xfrm>
            <a:off x="3753474" y="540117"/>
            <a:ext cx="51917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Entropy correlates with molar volume</a:t>
            </a:r>
          </a:p>
        </p:txBody>
      </p:sp>
      <p:pic>
        <p:nvPicPr>
          <p:cNvPr id="8" name="Picture 7">
            <a:hlinkClick r:id="rId4"/>
            <a:extLst>
              <a:ext uri="{FF2B5EF4-FFF2-40B4-BE49-F238E27FC236}">
                <a16:creationId xmlns:a16="http://schemas.microsoft.com/office/drawing/2014/main" id="{3293AD0F-469D-894A-A798-322AECACC048}"/>
              </a:ext>
            </a:extLst>
          </p:cNvPr>
          <p:cNvPicPr>
            <a:picLocks noChangeAspect="1"/>
          </p:cNvPicPr>
          <p:nvPr/>
        </p:nvPicPr>
        <p:blipFill>
          <a:blip r:embed="rId5"/>
          <a:stretch>
            <a:fillRect/>
          </a:stretch>
        </p:blipFill>
        <p:spPr>
          <a:xfrm>
            <a:off x="725714" y="4161092"/>
            <a:ext cx="7112000" cy="1472899"/>
          </a:xfrm>
          <a:prstGeom prst="rect">
            <a:avLst/>
          </a:prstGeom>
        </p:spPr>
      </p:pic>
      <p:sp>
        <p:nvSpPr>
          <p:cNvPr id="9" name="TextBox 8">
            <a:extLst>
              <a:ext uri="{FF2B5EF4-FFF2-40B4-BE49-F238E27FC236}">
                <a16:creationId xmlns:a16="http://schemas.microsoft.com/office/drawing/2014/main" id="{F24D5403-4F9A-2B4D-B030-BB93FB09CA7D}"/>
              </a:ext>
            </a:extLst>
          </p:cNvPr>
          <p:cNvSpPr txBox="1"/>
          <p:nvPr/>
        </p:nvSpPr>
        <p:spPr>
          <a:xfrm>
            <a:off x="1223839" y="1583427"/>
            <a:ext cx="442884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Maxwell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Triple product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p>
        </p:txBody>
      </p:sp>
      <p:sp>
        <p:nvSpPr>
          <p:cNvPr id="10" name="TextBox 9">
            <a:extLst>
              <a:ext uri="{FF2B5EF4-FFF2-40B4-BE49-F238E27FC236}">
                <a16:creationId xmlns:a16="http://schemas.microsoft.com/office/drawing/2014/main" id="{55714073-9B6B-B54A-9682-3C2B47726300}"/>
              </a:ext>
            </a:extLst>
          </p:cNvPr>
          <p:cNvSpPr txBox="1"/>
          <p:nvPr/>
        </p:nvSpPr>
        <p:spPr>
          <a:xfrm>
            <a:off x="8833150" y="3875916"/>
            <a:ext cx="2717732" cy="369332"/>
          </a:xfrm>
          <a:prstGeom prst="rect">
            <a:avLst/>
          </a:prstGeom>
          <a:noFill/>
        </p:spPr>
        <p:txBody>
          <a:bodyPr wrap="none" rtlCol="0">
            <a:spAutoFit/>
          </a:bodyPr>
          <a:lstStyle/>
          <a:p>
            <a:r>
              <a:rPr lang="en-US" dirty="0">
                <a:latin typeface="Symbol" pitchFamily="2" charset="2"/>
                <a:cs typeface="Times New Roman" panose="02020603050405020304" pitchFamily="18" charset="0"/>
              </a:rPr>
              <a:t>Q</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is characteristic T at V</a:t>
            </a:r>
            <a:r>
              <a:rPr lang="en-US" baseline="-25000" dirty="0">
                <a:latin typeface="Times New Roman" panose="02020603050405020304" pitchFamily="18" charset="0"/>
                <a:cs typeface="Times New Roman" panose="02020603050405020304" pitchFamily="18" charset="0"/>
              </a:rPr>
              <a:t>0</a:t>
            </a:r>
          </a:p>
        </p:txBody>
      </p:sp>
      <p:sp>
        <p:nvSpPr>
          <p:cNvPr id="11" name="TextBox 10">
            <a:extLst>
              <a:ext uri="{FF2B5EF4-FFF2-40B4-BE49-F238E27FC236}">
                <a16:creationId xmlns:a16="http://schemas.microsoft.com/office/drawing/2014/main" id="{4BDABFBC-219B-714A-B114-4A32C00D4845}"/>
              </a:ext>
            </a:extLst>
          </p:cNvPr>
          <p:cNvSpPr txBox="1"/>
          <p:nvPr/>
        </p:nvSpPr>
        <p:spPr>
          <a:xfrm>
            <a:off x="9261407" y="4361570"/>
            <a:ext cx="15783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t>
            </a:r>
            <a:r>
              <a:rPr lang="en-US" dirty="0" err="1">
                <a:latin typeface="Symbol" pitchFamily="2" charset="2"/>
                <a:cs typeface="Times New Roman" panose="02020603050405020304" pitchFamily="18" charset="0"/>
              </a:rPr>
              <a:t>q</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from </a:t>
            </a:r>
          </a:p>
        </p:txBody>
      </p:sp>
      <p:pic>
        <p:nvPicPr>
          <p:cNvPr id="12" name="Picture 11">
            <a:extLst>
              <a:ext uri="{FF2B5EF4-FFF2-40B4-BE49-F238E27FC236}">
                <a16:creationId xmlns:a16="http://schemas.microsoft.com/office/drawing/2014/main" id="{4CE16AC3-10B1-F245-824D-7467F59EDE7C}"/>
              </a:ext>
            </a:extLst>
          </p:cNvPr>
          <p:cNvPicPr>
            <a:picLocks noChangeAspect="1"/>
          </p:cNvPicPr>
          <p:nvPr/>
        </p:nvPicPr>
        <p:blipFill>
          <a:blip r:embed="rId6"/>
          <a:stretch>
            <a:fillRect/>
          </a:stretch>
        </p:blipFill>
        <p:spPr>
          <a:xfrm>
            <a:off x="8813879" y="4772867"/>
            <a:ext cx="2507400" cy="469299"/>
          </a:xfrm>
          <a:prstGeom prst="rect">
            <a:avLst/>
          </a:prstGeom>
        </p:spPr>
      </p:pic>
      <p:pic>
        <p:nvPicPr>
          <p:cNvPr id="13" name="Picture 12">
            <a:extLst>
              <a:ext uri="{FF2B5EF4-FFF2-40B4-BE49-F238E27FC236}">
                <a16:creationId xmlns:a16="http://schemas.microsoft.com/office/drawing/2014/main" id="{2B8C23C8-DC16-A54E-9DA9-41D7651A7E3E}"/>
              </a:ext>
            </a:extLst>
          </p:cNvPr>
          <p:cNvPicPr>
            <a:picLocks noChangeAspect="1"/>
          </p:cNvPicPr>
          <p:nvPr/>
        </p:nvPicPr>
        <p:blipFill>
          <a:blip r:embed="rId7"/>
          <a:stretch>
            <a:fillRect/>
          </a:stretch>
        </p:blipFill>
        <p:spPr>
          <a:xfrm>
            <a:off x="8743469" y="5364787"/>
            <a:ext cx="2614191" cy="584422"/>
          </a:xfrm>
          <a:prstGeom prst="rect">
            <a:avLst/>
          </a:prstGeom>
        </p:spPr>
      </p:pic>
      <p:pic>
        <p:nvPicPr>
          <p:cNvPr id="14" name="Picture 13">
            <a:extLst>
              <a:ext uri="{FF2B5EF4-FFF2-40B4-BE49-F238E27FC236}">
                <a16:creationId xmlns:a16="http://schemas.microsoft.com/office/drawing/2014/main" id="{13901266-82AF-B84D-B46E-166ECB072B4F}"/>
              </a:ext>
            </a:extLst>
          </p:cNvPr>
          <p:cNvPicPr>
            <a:picLocks noChangeAspect="1"/>
          </p:cNvPicPr>
          <p:nvPr/>
        </p:nvPicPr>
        <p:blipFill>
          <a:blip r:embed="rId8"/>
          <a:stretch>
            <a:fillRect/>
          </a:stretch>
        </p:blipFill>
        <p:spPr>
          <a:xfrm>
            <a:off x="6883479" y="1749727"/>
            <a:ext cx="3860800" cy="1257300"/>
          </a:xfrm>
          <a:prstGeom prst="rect">
            <a:avLst/>
          </a:prstGeom>
        </p:spPr>
      </p:pic>
      <p:sp>
        <p:nvSpPr>
          <p:cNvPr id="4" name="TextBox 3">
            <a:extLst>
              <a:ext uri="{FF2B5EF4-FFF2-40B4-BE49-F238E27FC236}">
                <a16:creationId xmlns:a16="http://schemas.microsoft.com/office/drawing/2014/main" id="{425AAEC6-4311-3C69-50B3-72DA9D319807}"/>
              </a:ext>
            </a:extLst>
          </p:cNvPr>
          <p:cNvSpPr txBox="1"/>
          <p:nvPr/>
        </p:nvSpPr>
        <p:spPr>
          <a:xfrm>
            <a:off x="725714" y="300679"/>
            <a:ext cx="73616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732296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23BCB-A40C-0949-845C-A9845D7B541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103</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4FFEF66-9EFB-8147-B31E-B8D2D880889D}"/>
              </a:ext>
            </a:extLst>
          </p:cNvPr>
          <p:cNvSpPr txBox="1"/>
          <p:nvPr/>
        </p:nvSpPr>
        <p:spPr>
          <a:xfrm>
            <a:off x="4507249" y="598716"/>
            <a:ext cx="73616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91310B5-D3A8-D644-B5E8-DD2D8464D680}"/>
              </a:ext>
            </a:extLst>
          </p:cNvPr>
          <p:cNvSpPr txBox="1"/>
          <p:nvPr/>
        </p:nvSpPr>
        <p:spPr>
          <a:xfrm>
            <a:off x="1458686" y="500743"/>
            <a:ext cx="3065904" cy="1477328"/>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dG</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SdT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Vdp</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a transition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G = 0</a:t>
            </a:r>
          </a:p>
          <a:p>
            <a:r>
              <a:rPr lang="en-US" dirty="0">
                <a:latin typeface="Times New Roman" panose="02020603050405020304" pitchFamily="18" charset="0"/>
                <a:cs typeface="Times New Roman" panose="02020603050405020304" pitchFamily="18" charset="0"/>
              </a:rPr>
              <a:t>And</a:t>
            </a:r>
          </a:p>
          <a:p>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 =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S/</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V</a:t>
            </a:r>
          </a:p>
          <a:p>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S and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V have the same sign</a:t>
            </a:r>
          </a:p>
        </p:txBody>
      </p:sp>
      <p:sp>
        <p:nvSpPr>
          <p:cNvPr id="5" name="TextBox 4">
            <a:extLst>
              <a:ext uri="{FF2B5EF4-FFF2-40B4-BE49-F238E27FC236}">
                <a16:creationId xmlns:a16="http://schemas.microsoft.com/office/drawing/2014/main" id="{32FB28D4-C730-0448-8272-477C2811432D}"/>
              </a:ext>
            </a:extLst>
          </p:cNvPr>
          <p:cNvSpPr txBox="1"/>
          <p:nvPr/>
        </p:nvSpPr>
        <p:spPr>
          <a:xfrm>
            <a:off x="1926771" y="2579915"/>
            <a:ext cx="684187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isn’t true with a change in oxidation state or coordination number</a:t>
            </a:r>
          </a:p>
        </p:txBody>
      </p:sp>
      <p:pic>
        <p:nvPicPr>
          <p:cNvPr id="6" name="Picture 5">
            <a:extLst>
              <a:ext uri="{FF2B5EF4-FFF2-40B4-BE49-F238E27FC236}">
                <a16:creationId xmlns:a16="http://schemas.microsoft.com/office/drawing/2014/main" id="{4979C792-C516-8C4A-8DA8-B9292AB7A7B6}"/>
              </a:ext>
            </a:extLst>
          </p:cNvPr>
          <p:cNvPicPr>
            <a:picLocks noChangeAspect="1"/>
          </p:cNvPicPr>
          <p:nvPr/>
        </p:nvPicPr>
        <p:blipFill>
          <a:blip r:embed="rId2"/>
          <a:stretch>
            <a:fillRect/>
          </a:stretch>
        </p:blipFill>
        <p:spPr>
          <a:xfrm>
            <a:off x="1458686" y="3045191"/>
            <a:ext cx="5311321" cy="584350"/>
          </a:xfrm>
          <a:prstGeom prst="rect">
            <a:avLst/>
          </a:prstGeom>
        </p:spPr>
      </p:pic>
      <p:sp>
        <p:nvSpPr>
          <p:cNvPr id="7" name="TextBox 6">
            <a:extLst>
              <a:ext uri="{FF2B5EF4-FFF2-40B4-BE49-F238E27FC236}">
                <a16:creationId xmlns:a16="http://schemas.microsoft.com/office/drawing/2014/main" id="{C9AF2B15-C738-6D43-AC10-016D28086DA8}"/>
              </a:ext>
            </a:extLst>
          </p:cNvPr>
          <p:cNvSpPr txBox="1"/>
          <p:nvPr/>
        </p:nvSpPr>
        <p:spPr>
          <a:xfrm>
            <a:off x="6955971" y="3152700"/>
            <a:ext cx="9198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entropy</a:t>
            </a:r>
          </a:p>
        </p:txBody>
      </p:sp>
      <p:sp>
        <p:nvSpPr>
          <p:cNvPr id="8" name="TextBox 7">
            <a:extLst>
              <a:ext uri="{FF2B5EF4-FFF2-40B4-BE49-F238E27FC236}">
                <a16:creationId xmlns:a16="http://schemas.microsoft.com/office/drawing/2014/main" id="{2C300CF1-B658-5A4F-A343-63C46DA98192}"/>
              </a:ext>
            </a:extLst>
          </p:cNvPr>
          <p:cNvSpPr txBox="1"/>
          <p:nvPr/>
        </p:nvSpPr>
        <p:spPr>
          <a:xfrm>
            <a:off x="6955971" y="3794216"/>
            <a:ext cx="23722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Density = mass/volume</a:t>
            </a:r>
          </a:p>
        </p:txBody>
      </p:sp>
      <p:pic>
        <p:nvPicPr>
          <p:cNvPr id="9" name="Picture 8">
            <a:extLst>
              <a:ext uri="{FF2B5EF4-FFF2-40B4-BE49-F238E27FC236}">
                <a16:creationId xmlns:a16="http://schemas.microsoft.com/office/drawing/2014/main" id="{8A65A25D-9D3B-EA45-ADD5-924D86535197}"/>
              </a:ext>
            </a:extLst>
          </p:cNvPr>
          <p:cNvPicPr>
            <a:picLocks noChangeAspect="1"/>
          </p:cNvPicPr>
          <p:nvPr/>
        </p:nvPicPr>
        <p:blipFill>
          <a:blip r:embed="rId3"/>
          <a:stretch>
            <a:fillRect/>
          </a:stretch>
        </p:blipFill>
        <p:spPr>
          <a:xfrm>
            <a:off x="1545771" y="3812993"/>
            <a:ext cx="4953000" cy="432405"/>
          </a:xfrm>
          <a:prstGeom prst="rect">
            <a:avLst/>
          </a:prstGeom>
        </p:spPr>
      </p:pic>
      <p:sp>
        <p:nvSpPr>
          <p:cNvPr id="10" name="Rectangle 9">
            <a:extLst>
              <a:ext uri="{FF2B5EF4-FFF2-40B4-BE49-F238E27FC236}">
                <a16:creationId xmlns:a16="http://schemas.microsoft.com/office/drawing/2014/main" id="{22A0DBBA-C6A9-8E49-BCD0-D4EAD8832DD0}"/>
              </a:ext>
            </a:extLst>
          </p:cNvPr>
          <p:cNvSpPr/>
          <p:nvPr/>
        </p:nvSpPr>
        <p:spPr>
          <a:xfrm>
            <a:off x="2132831" y="4474510"/>
            <a:ext cx="6096000" cy="1200329"/>
          </a:xfrm>
          <a:prstGeom prst="rect">
            <a:avLst/>
          </a:prstGeom>
        </p:spPr>
        <p:txBody>
          <a:bodyPr>
            <a:spAutoFit/>
          </a:bodyPr>
          <a:lstStyle/>
          <a:p>
            <a:r>
              <a:rPr lang="en-US" dirty="0">
                <a:solidFill>
                  <a:srgbClr val="211E1E"/>
                </a:solidFill>
                <a:latin typeface="Times New Roman" panose="02020603050405020304" pitchFamily="18" charset="0"/>
                <a:cs typeface="Times New Roman" panose="02020603050405020304" pitchFamily="18" charset="0"/>
              </a:rPr>
              <a:t>All the Si atoms are tetrahedrally coordinated in pyroxene, while 50% are tetrahedrally coordinated and 50% octahedrally coordinated in garnet. In the ilmenite and perovskite modifications all Si atoms are octahedrally coordinated. </a:t>
            </a:r>
            <a:endParaRPr lang="en-US"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F46EF021-AC4A-B049-93D2-A370A5F73EFA}"/>
              </a:ext>
            </a:extLst>
          </p:cNvPr>
          <p:cNvSpPr txBox="1"/>
          <p:nvPr/>
        </p:nvSpPr>
        <p:spPr>
          <a:xfrm>
            <a:off x="1025911" y="2892472"/>
            <a:ext cx="148303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Tetrahedral Si</a:t>
            </a:r>
          </a:p>
        </p:txBody>
      </p:sp>
      <p:sp>
        <p:nvSpPr>
          <p:cNvPr id="12" name="TextBox 11">
            <a:extLst>
              <a:ext uri="{FF2B5EF4-FFF2-40B4-BE49-F238E27FC236}">
                <a16:creationId xmlns:a16="http://schemas.microsoft.com/office/drawing/2014/main" id="{BED97A6A-E283-3746-9658-72C6A4B5210E}"/>
              </a:ext>
            </a:extLst>
          </p:cNvPr>
          <p:cNvSpPr txBox="1"/>
          <p:nvPr/>
        </p:nvSpPr>
        <p:spPr>
          <a:xfrm>
            <a:off x="5248786" y="3545383"/>
            <a:ext cx="14478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Octahedral Si</a:t>
            </a:r>
          </a:p>
        </p:txBody>
      </p:sp>
      <p:sp>
        <p:nvSpPr>
          <p:cNvPr id="13" name="TextBox 12">
            <a:extLst>
              <a:ext uri="{FF2B5EF4-FFF2-40B4-BE49-F238E27FC236}">
                <a16:creationId xmlns:a16="http://schemas.microsoft.com/office/drawing/2014/main" id="{96EF3802-7A50-0845-B9DC-58CAF956DDDA}"/>
              </a:ext>
            </a:extLst>
          </p:cNvPr>
          <p:cNvSpPr txBox="1"/>
          <p:nvPr/>
        </p:nvSpPr>
        <p:spPr>
          <a:xfrm>
            <a:off x="2921779" y="2836511"/>
            <a:ext cx="14478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Octahedral Si</a:t>
            </a:r>
          </a:p>
        </p:txBody>
      </p:sp>
      <p:sp>
        <p:nvSpPr>
          <p:cNvPr id="14" name="TextBox 13">
            <a:extLst>
              <a:ext uri="{FF2B5EF4-FFF2-40B4-BE49-F238E27FC236}">
                <a16:creationId xmlns:a16="http://schemas.microsoft.com/office/drawing/2014/main" id="{080599E1-15A4-6B4C-9F5E-DB62A287A5E1}"/>
              </a:ext>
            </a:extLst>
          </p:cNvPr>
          <p:cNvSpPr txBox="1"/>
          <p:nvPr/>
        </p:nvSpPr>
        <p:spPr>
          <a:xfrm>
            <a:off x="4667871" y="2879137"/>
            <a:ext cx="6078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50%</a:t>
            </a:r>
          </a:p>
        </p:txBody>
      </p:sp>
      <p:sp>
        <p:nvSpPr>
          <p:cNvPr id="15" name="TextBox 14">
            <a:extLst>
              <a:ext uri="{FF2B5EF4-FFF2-40B4-BE49-F238E27FC236}">
                <a16:creationId xmlns:a16="http://schemas.microsoft.com/office/drawing/2014/main" id="{ECBD1846-2CCB-0F4A-A6FC-03B00C4D050E}"/>
              </a:ext>
            </a:extLst>
          </p:cNvPr>
          <p:cNvSpPr txBox="1"/>
          <p:nvPr/>
        </p:nvSpPr>
        <p:spPr>
          <a:xfrm>
            <a:off x="3063100" y="3533249"/>
            <a:ext cx="6078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50%</a:t>
            </a:r>
          </a:p>
        </p:txBody>
      </p:sp>
      <p:sp>
        <p:nvSpPr>
          <p:cNvPr id="16" name="TextBox 15">
            <a:extLst>
              <a:ext uri="{FF2B5EF4-FFF2-40B4-BE49-F238E27FC236}">
                <a16:creationId xmlns:a16="http://schemas.microsoft.com/office/drawing/2014/main" id="{B0853ACB-3030-C442-9A98-34DC45A9B3AB}"/>
              </a:ext>
            </a:extLst>
          </p:cNvPr>
          <p:cNvSpPr txBox="1"/>
          <p:nvPr/>
        </p:nvSpPr>
        <p:spPr>
          <a:xfrm>
            <a:off x="1366710" y="3522032"/>
            <a:ext cx="148303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Tetrahedral Si</a:t>
            </a:r>
          </a:p>
        </p:txBody>
      </p:sp>
      <p:sp>
        <p:nvSpPr>
          <p:cNvPr id="17" name="TextBox 16">
            <a:extLst>
              <a:ext uri="{FF2B5EF4-FFF2-40B4-BE49-F238E27FC236}">
                <a16:creationId xmlns:a16="http://schemas.microsoft.com/office/drawing/2014/main" id="{39A6BB52-EECC-0843-9E69-6D7BA9B3EE92}"/>
              </a:ext>
            </a:extLst>
          </p:cNvPr>
          <p:cNvSpPr txBox="1"/>
          <p:nvPr/>
        </p:nvSpPr>
        <p:spPr>
          <a:xfrm>
            <a:off x="5499484" y="2884478"/>
            <a:ext cx="14478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Octahedral Si</a:t>
            </a:r>
          </a:p>
        </p:txBody>
      </p:sp>
      <p:sp>
        <p:nvSpPr>
          <p:cNvPr id="18" name="TextBox 17">
            <a:extLst>
              <a:ext uri="{FF2B5EF4-FFF2-40B4-BE49-F238E27FC236}">
                <a16:creationId xmlns:a16="http://schemas.microsoft.com/office/drawing/2014/main" id="{F91D546C-D207-BA40-A9CB-4BE4F51ADBB3}"/>
              </a:ext>
            </a:extLst>
          </p:cNvPr>
          <p:cNvSpPr txBox="1"/>
          <p:nvPr/>
        </p:nvSpPr>
        <p:spPr>
          <a:xfrm>
            <a:off x="3880211" y="3540106"/>
            <a:ext cx="14478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Octahedral Si</a:t>
            </a:r>
          </a:p>
        </p:txBody>
      </p:sp>
    </p:spTree>
    <p:extLst>
      <p:ext uri="{BB962C8B-B14F-4D97-AF65-F5344CB8AC3E}">
        <p14:creationId xmlns:p14="http://schemas.microsoft.com/office/powerpoint/2010/main" val="34047523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23BCB-A40C-0949-845C-A9845D7B541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104</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B30850A-7C0A-5C41-B635-4EEC12531522}"/>
              </a:ext>
            </a:extLst>
          </p:cNvPr>
          <p:cNvSpPr txBox="1"/>
          <p:nvPr/>
        </p:nvSpPr>
        <p:spPr>
          <a:xfrm>
            <a:off x="4357108" y="137038"/>
            <a:ext cx="349249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Electronic Heat Capacity</a:t>
            </a:r>
          </a:p>
        </p:txBody>
      </p:sp>
      <p:sp>
        <p:nvSpPr>
          <p:cNvPr id="4" name="TextBox 3">
            <a:extLst>
              <a:ext uri="{FF2B5EF4-FFF2-40B4-BE49-F238E27FC236}">
                <a16:creationId xmlns:a16="http://schemas.microsoft.com/office/drawing/2014/main" id="{037EADFE-1113-BB46-99AA-86AE08839D0B}"/>
              </a:ext>
            </a:extLst>
          </p:cNvPr>
          <p:cNvSpPr txBox="1"/>
          <p:nvPr/>
        </p:nvSpPr>
        <p:spPr>
          <a:xfrm>
            <a:off x="288758" y="730359"/>
            <a:ext cx="11461710"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Electrons that escape from the valence band to the conduction band have three degrees of freedom so contribute 3/2R to the heat capacity (</a:t>
            </a:r>
            <a:r>
              <a:rPr lang="en-US" dirty="0" err="1">
                <a:latin typeface="Times New Roman" panose="02020603050405020304" pitchFamily="18" charset="0"/>
                <a:cs typeface="Times New Roman" panose="02020603050405020304" pitchFamily="18" charset="0"/>
              </a:rPr>
              <a:t>Drude</a:t>
            </a:r>
            <a:r>
              <a:rPr lang="en-US" dirty="0">
                <a:latin typeface="Times New Roman" panose="02020603050405020304" pitchFamily="18" charset="0"/>
                <a:cs typeface="Times New Roman" panose="02020603050405020304" pitchFamily="18" charset="0"/>
              </a:rPr>
              <a:t> Model of conduction)</a:t>
            </a:r>
          </a:p>
          <a:p>
            <a:r>
              <a:rPr lang="en-US" dirty="0">
                <a:latin typeface="Times New Roman" panose="02020603050405020304" pitchFamily="18" charset="0"/>
                <a:cs typeface="Times New Roman" panose="02020603050405020304" pitchFamily="18" charset="0"/>
              </a:rPr>
              <a:t>For monovalent Cu we expect Dulong Petit 3R plus 3/2 R (but we see only 3R so where is the 3/2 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Cu, (3 + 3/2)R this isn’t seen due to quantization of the electron energy level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Fermi Level = Electron energy level that at equilibrium is 50% occupied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Electrons above this energy are free electrons on average</a:t>
            </a:r>
          </a:p>
          <a:p>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B41423F9-7290-CB41-A56F-03CE1CA7CB5D}"/>
              </a:ext>
            </a:extLst>
          </p:cNvPr>
          <p:cNvPicPr>
            <a:picLocks noChangeAspect="1"/>
          </p:cNvPicPr>
          <p:nvPr/>
        </p:nvPicPr>
        <p:blipFill>
          <a:blip r:embed="rId2"/>
          <a:stretch>
            <a:fillRect/>
          </a:stretch>
        </p:blipFill>
        <p:spPr>
          <a:xfrm>
            <a:off x="3210370" y="3430657"/>
            <a:ext cx="4801603" cy="3290818"/>
          </a:xfrm>
          <a:prstGeom prst="rect">
            <a:avLst/>
          </a:prstGeom>
        </p:spPr>
      </p:pic>
    </p:spTree>
    <p:extLst>
      <p:ext uri="{BB962C8B-B14F-4D97-AF65-F5344CB8AC3E}">
        <p14:creationId xmlns:p14="http://schemas.microsoft.com/office/powerpoint/2010/main" val="223499023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3623BCB-A40C-0949-845C-A9845D7B541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105</a:t>
            </a:fld>
            <a:endParaRPr lang="en-US"/>
          </a:p>
        </p:txBody>
      </p:sp>
      <p:sp>
        <p:nvSpPr>
          <p:cNvPr id="6" name="TextBox 5">
            <a:extLst>
              <a:ext uri="{FF2B5EF4-FFF2-40B4-BE49-F238E27FC236}">
                <a16:creationId xmlns:a16="http://schemas.microsoft.com/office/drawing/2014/main" id="{A51798EA-5D2C-0948-9C60-39B9D11C41DF}"/>
              </a:ext>
            </a:extLst>
          </p:cNvPr>
          <p:cNvSpPr txBox="1"/>
          <p:nvPr/>
        </p:nvSpPr>
        <p:spPr>
          <a:xfrm>
            <a:off x="9041793" y="1883006"/>
            <a:ext cx="3058886"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a:t>
            </a:r>
            <a:r>
              <a:rPr lang="en-US" dirty="0"/>
              <a:t>(</a:t>
            </a:r>
            <a:r>
              <a:rPr lang="en-US" dirty="0" err="1">
                <a:latin typeface="Symbol" pitchFamily="2" charset="2"/>
              </a:rPr>
              <a:t>e</a:t>
            </a:r>
            <a:r>
              <a:rPr lang="en-US" baseline="-25000" dirty="0" err="1"/>
              <a:t>F</a:t>
            </a:r>
            <a:r>
              <a:rPr lang="en-US" dirty="0"/>
              <a:t>) </a:t>
            </a:r>
            <a:r>
              <a:rPr lang="en-US" dirty="0">
                <a:latin typeface="Times New Roman" panose="02020603050405020304" pitchFamily="18" charset="0"/>
                <a:cs typeface="Times New Roman" panose="02020603050405020304" pitchFamily="18" charset="0"/>
              </a:rPr>
              <a:t>is the number of electrons at the Fermi level</a:t>
            </a:r>
          </a:p>
        </p:txBody>
      </p:sp>
      <p:sp>
        <p:nvSpPr>
          <p:cNvPr id="10" name="TextBox 9">
            <a:extLst>
              <a:ext uri="{FF2B5EF4-FFF2-40B4-BE49-F238E27FC236}">
                <a16:creationId xmlns:a16="http://schemas.microsoft.com/office/drawing/2014/main" id="{8082FBC4-0027-D149-8C1E-E409032ED917}"/>
              </a:ext>
            </a:extLst>
          </p:cNvPr>
          <p:cNvSpPr txBox="1"/>
          <p:nvPr/>
        </p:nvSpPr>
        <p:spPr>
          <a:xfrm>
            <a:off x="6465119" y="5279571"/>
            <a:ext cx="4161652" cy="369332"/>
          </a:xfrm>
          <a:prstGeom prst="rect">
            <a:avLst/>
          </a:prstGeom>
          <a:noFill/>
        </p:spPr>
        <p:txBody>
          <a:bodyPr wrap="none" rtlCol="0">
            <a:spAutoFit/>
          </a:bodyPr>
          <a:lstStyle/>
          <a:p>
            <a:r>
              <a:rPr lang="en-US" dirty="0">
                <a:latin typeface="Symbol" pitchFamily="2" charset="2"/>
              </a:rPr>
              <a:t>g</a:t>
            </a:r>
            <a:r>
              <a:rPr lang="en-US" dirty="0"/>
              <a:t> </a:t>
            </a:r>
            <a:r>
              <a:rPr lang="en-US" dirty="0">
                <a:latin typeface="Times New Roman" panose="02020603050405020304" pitchFamily="18" charset="0"/>
                <a:cs typeface="Times New Roman" panose="02020603050405020304" pitchFamily="18" charset="0"/>
              </a:rPr>
              <a:t>is the electronic heat capacity coefficient</a:t>
            </a:r>
          </a:p>
        </p:txBody>
      </p:sp>
      <p:pic>
        <p:nvPicPr>
          <p:cNvPr id="11" name="Picture 10">
            <a:extLst>
              <a:ext uri="{FF2B5EF4-FFF2-40B4-BE49-F238E27FC236}">
                <a16:creationId xmlns:a16="http://schemas.microsoft.com/office/drawing/2014/main" id="{8CF759E0-29BE-2948-B199-D3E6B85ED93D}"/>
              </a:ext>
            </a:extLst>
          </p:cNvPr>
          <p:cNvPicPr>
            <a:picLocks noChangeAspect="1"/>
          </p:cNvPicPr>
          <p:nvPr/>
        </p:nvPicPr>
        <p:blipFill>
          <a:blip r:embed="rId2"/>
          <a:stretch>
            <a:fillRect/>
          </a:stretch>
        </p:blipFill>
        <p:spPr>
          <a:xfrm>
            <a:off x="303003" y="2841171"/>
            <a:ext cx="5951523" cy="3721242"/>
          </a:xfrm>
          <a:prstGeom prst="rect">
            <a:avLst/>
          </a:prstGeom>
        </p:spPr>
      </p:pic>
      <p:sp>
        <p:nvSpPr>
          <p:cNvPr id="12" name="TextBox 11">
            <a:extLst>
              <a:ext uri="{FF2B5EF4-FFF2-40B4-BE49-F238E27FC236}">
                <a16:creationId xmlns:a16="http://schemas.microsoft.com/office/drawing/2014/main" id="{CB36C851-EA6D-0A23-E561-A2A975D2FA06}"/>
              </a:ext>
            </a:extLst>
          </p:cNvPr>
          <p:cNvSpPr txBox="1"/>
          <p:nvPr/>
        </p:nvSpPr>
        <p:spPr>
          <a:xfrm>
            <a:off x="8731300" y="328953"/>
            <a:ext cx="3350493" cy="1200329"/>
          </a:xfrm>
          <a:prstGeom prst="rect">
            <a:avLst/>
          </a:prstGeom>
          <a:noFill/>
        </p:spPr>
        <p:txBody>
          <a:bodyPr wrap="square" rtlCol="0">
            <a:spAutoFit/>
          </a:bodyPr>
          <a:lstStyle/>
          <a:p>
            <a:r>
              <a:rPr lang="en-US" dirty="0">
                <a:latin typeface="Symbol" pitchFamily="2" charset="2"/>
                <a:cs typeface="Times New Roman" panose="02020603050405020304" pitchFamily="18" charset="0"/>
              </a:rPr>
              <a:t>N</a:t>
            </a:r>
            <a:r>
              <a:rPr lang="en-US" baseline="-25000" dirty="0">
                <a:latin typeface="Symbol" pitchFamily="2" charset="2"/>
                <a:cs typeface="Times New Roman" panose="02020603050405020304" pitchFamily="18" charset="0"/>
              </a:rPr>
              <a:t>1</a:t>
            </a:r>
            <a:r>
              <a:rPr lang="en-US" dirty="0">
                <a:latin typeface="Symbol" pitchFamily="2" charset="2"/>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the number of electrons excited by </a:t>
            </a:r>
            <a:r>
              <a:rPr lang="en-US" dirty="0" err="1">
                <a:latin typeface="Times New Roman" panose="02020603050405020304" pitchFamily="18" charset="0"/>
                <a:cs typeface="Times New Roman" panose="02020603050405020304" pitchFamily="18" charset="0"/>
              </a:rPr>
              <a:t>kT</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These occupy electronic states in a band of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about the Fermi level</a:t>
            </a:r>
          </a:p>
        </p:txBody>
      </p:sp>
      <p:sp>
        <p:nvSpPr>
          <p:cNvPr id="13" name="TextBox 12">
            <a:extLst>
              <a:ext uri="{FF2B5EF4-FFF2-40B4-BE49-F238E27FC236}">
                <a16:creationId xmlns:a16="http://schemas.microsoft.com/office/drawing/2014/main" id="{662B6826-8D02-F94F-38D4-D18A39FEEEF8}"/>
              </a:ext>
            </a:extLst>
          </p:cNvPr>
          <p:cNvSpPr txBox="1"/>
          <p:nvPr/>
        </p:nvSpPr>
        <p:spPr>
          <a:xfrm>
            <a:off x="4213090" y="827314"/>
            <a:ext cx="1898918"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Heat from 0K to T</a:t>
            </a:r>
          </a:p>
          <a:p>
            <a:endParaRPr lang="en-US" dirty="0"/>
          </a:p>
          <a:p>
            <a:endParaRPr lang="en-US" dirty="0"/>
          </a:p>
        </p:txBody>
      </p:sp>
      <p:pic>
        <p:nvPicPr>
          <p:cNvPr id="14" name="Picture 13">
            <a:extLst>
              <a:ext uri="{FF2B5EF4-FFF2-40B4-BE49-F238E27FC236}">
                <a16:creationId xmlns:a16="http://schemas.microsoft.com/office/drawing/2014/main" id="{69F59511-5BE3-F829-DBC8-C00934A35CD2}"/>
              </a:ext>
            </a:extLst>
          </p:cNvPr>
          <p:cNvPicPr>
            <a:picLocks noChangeAspect="1"/>
          </p:cNvPicPr>
          <p:nvPr/>
        </p:nvPicPr>
        <p:blipFill>
          <a:blip r:embed="rId3"/>
          <a:stretch>
            <a:fillRect/>
          </a:stretch>
        </p:blipFill>
        <p:spPr>
          <a:xfrm>
            <a:off x="6458588" y="366752"/>
            <a:ext cx="2006600" cy="622300"/>
          </a:xfrm>
          <a:prstGeom prst="rect">
            <a:avLst/>
          </a:prstGeom>
        </p:spPr>
      </p:pic>
      <p:pic>
        <p:nvPicPr>
          <p:cNvPr id="15" name="Picture 14">
            <a:extLst>
              <a:ext uri="{FF2B5EF4-FFF2-40B4-BE49-F238E27FC236}">
                <a16:creationId xmlns:a16="http://schemas.microsoft.com/office/drawing/2014/main" id="{BEDE90E7-1741-3737-6C0A-F51B6678C996}"/>
              </a:ext>
            </a:extLst>
          </p:cNvPr>
          <p:cNvPicPr>
            <a:picLocks noChangeAspect="1"/>
          </p:cNvPicPr>
          <p:nvPr/>
        </p:nvPicPr>
        <p:blipFill>
          <a:blip r:embed="rId4"/>
          <a:stretch>
            <a:fillRect/>
          </a:stretch>
        </p:blipFill>
        <p:spPr>
          <a:xfrm>
            <a:off x="6458588" y="1679806"/>
            <a:ext cx="2311400" cy="711200"/>
          </a:xfrm>
          <a:prstGeom prst="rect">
            <a:avLst/>
          </a:prstGeom>
        </p:spPr>
      </p:pic>
      <p:pic>
        <p:nvPicPr>
          <p:cNvPr id="16" name="Picture 15">
            <a:extLst>
              <a:ext uri="{FF2B5EF4-FFF2-40B4-BE49-F238E27FC236}">
                <a16:creationId xmlns:a16="http://schemas.microsoft.com/office/drawing/2014/main" id="{6C72C75A-B6A4-7C14-BC8F-6CB205539203}"/>
              </a:ext>
            </a:extLst>
          </p:cNvPr>
          <p:cNvPicPr>
            <a:picLocks noChangeAspect="1"/>
          </p:cNvPicPr>
          <p:nvPr/>
        </p:nvPicPr>
        <p:blipFill>
          <a:blip r:embed="rId5"/>
          <a:stretch>
            <a:fillRect/>
          </a:stretch>
        </p:blipFill>
        <p:spPr>
          <a:xfrm>
            <a:off x="6344876" y="2472871"/>
            <a:ext cx="2540000" cy="736600"/>
          </a:xfrm>
          <a:prstGeom prst="rect">
            <a:avLst/>
          </a:prstGeom>
        </p:spPr>
      </p:pic>
      <p:pic>
        <p:nvPicPr>
          <p:cNvPr id="17" name="Picture 16">
            <a:extLst>
              <a:ext uri="{FF2B5EF4-FFF2-40B4-BE49-F238E27FC236}">
                <a16:creationId xmlns:a16="http://schemas.microsoft.com/office/drawing/2014/main" id="{9227E787-5686-52B4-ABFA-72AEFAFC55B8}"/>
              </a:ext>
            </a:extLst>
          </p:cNvPr>
          <p:cNvPicPr>
            <a:picLocks noChangeAspect="1"/>
          </p:cNvPicPr>
          <p:nvPr/>
        </p:nvPicPr>
        <p:blipFill>
          <a:blip r:embed="rId6"/>
          <a:stretch>
            <a:fillRect/>
          </a:stretch>
        </p:blipFill>
        <p:spPr>
          <a:xfrm>
            <a:off x="6367466" y="3209471"/>
            <a:ext cx="3632200" cy="1130300"/>
          </a:xfrm>
          <a:prstGeom prst="rect">
            <a:avLst/>
          </a:prstGeom>
        </p:spPr>
      </p:pic>
      <p:pic>
        <p:nvPicPr>
          <p:cNvPr id="18" name="Picture 17">
            <a:extLst>
              <a:ext uri="{FF2B5EF4-FFF2-40B4-BE49-F238E27FC236}">
                <a16:creationId xmlns:a16="http://schemas.microsoft.com/office/drawing/2014/main" id="{9F79E665-55CD-9E71-1745-545014C70747}"/>
              </a:ext>
            </a:extLst>
          </p:cNvPr>
          <p:cNvPicPr>
            <a:picLocks noChangeAspect="1"/>
          </p:cNvPicPr>
          <p:nvPr/>
        </p:nvPicPr>
        <p:blipFill>
          <a:blip r:embed="rId7"/>
          <a:stretch>
            <a:fillRect/>
          </a:stretch>
        </p:blipFill>
        <p:spPr>
          <a:xfrm>
            <a:off x="6266862" y="4269021"/>
            <a:ext cx="1574800" cy="749300"/>
          </a:xfrm>
          <a:prstGeom prst="rect">
            <a:avLst/>
          </a:prstGeom>
        </p:spPr>
      </p:pic>
      <p:pic>
        <p:nvPicPr>
          <p:cNvPr id="19" name="Picture 18">
            <a:extLst>
              <a:ext uri="{FF2B5EF4-FFF2-40B4-BE49-F238E27FC236}">
                <a16:creationId xmlns:a16="http://schemas.microsoft.com/office/drawing/2014/main" id="{6E4EE539-A3F4-4BF9-B41A-EA3F66677B5B}"/>
              </a:ext>
            </a:extLst>
          </p:cNvPr>
          <p:cNvPicPr>
            <a:picLocks noChangeAspect="1"/>
          </p:cNvPicPr>
          <p:nvPr/>
        </p:nvPicPr>
        <p:blipFill rotWithShape="1">
          <a:blip r:embed="rId8"/>
          <a:srcRect l="27803" t="6745" r="28272" b="11515"/>
          <a:stretch/>
        </p:blipFill>
        <p:spPr>
          <a:xfrm>
            <a:off x="1651247" y="151237"/>
            <a:ext cx="2109082" cy="2689934"/>
          </a:xfrm>
          <a:prstGeom prst="rect">
            <a:avLst/>
          </a:prstGeom>
        </p:spPr>
      </p:pic>
      <p:sp>
        <p:nvSpPr>
          <p:cNvPr id="20" name="TextBox 19">
            <a:extLst>
              <a:ext uri="{FF2B5EF4-FFF2-40B4-BE49-F238E27FC236}">
                <a16:creationId xmlns:a16="http://schemas.microsoft.com/office/drawing/2014/main" id="{FBB49E85-3099-ACE7-5AA1-788A728D7F99}"/>
              </a:ext>
            </a:extLst>
          </p:cNvPr>
          <p:cNvSpPr txBox="1"/>
          <p:nvPr/>
        </p:nvSpPr>
        <p:spPr>
          <a:xfrm>
            <a:off x="133186" y="221013"/>
            <a:ext cx="1344771" cy="230832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Free electron gas at 0 K (shaded)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Excited at T (dashed line)</a:t>
            </a:r>
          </a:p>
        </p:txBody>
      </p:sp>
      <p:sp>
        <p:nvSpPr>
          <p:cNvPr id="21" name="TextBox 20">
            <a:extLst>
              <a:ext uri="{FF2B5EF4-FFF2-40B4-BE49-F238E27FC236}">
                <a16:creationId xmlns:a16="http://schemas.microsoft.com/office/drawing/2014/main" id="{E974853A-21C0-B056-7184-6E5BB75A07C3}"/>
              </a:ext>
            </a:extLst>
          </p:cNvPr>
          <p:cNvSpPr txBox="1"/>
          <p:nvPr/>
        </p:nvSpPr>
        <p:spPr>
          <a:xfrm>
            <a:off x="6689162" y="5987018"/>
            <a:ext cx="4735592" cy="369332"/>
          </a:xfrm>
          <a:prstGeom prst="rect">
            <a:avLst/>
          </a:prstGeom>
          <a:noFill/>
        </p:spPr>
        <p:txBody>
          <a:bodyPr wrap="none" rtlCol="0">
            <a:spAutoFit/>
          </a:bodyPr>
          <a:lstStyle/>
          <a:p>
            <a:r>
              <a:rPr lang="en-US" dirty="0">
                <a:latin typeface="Symbol" pitchFamily="2" charset="2"/>
              </a:rPr>
              <a:t>g</a:t>
            </a:r>
            <a:r>
              <a:rPr lang="en-US" dirty="0"/>
              <a:t> </a:t>
            </a:r>
            <a:r>
              <a:rPr lang="en-US" dirty="0">
                <a:latin typeface="Times New Roman" panose="02020603050405020304" pitchFamily="18" charset="0"/>
                <a:cs typeface="Times New Roman" panose="02020603050405020304" pitchFamily="18" charset="0"/>
              </a:rPr>
              <a:t>is 0 for an insulator and has a value for a metal</a:t>
            </a:r>
          </a:p>
        </p:txBody>
      </p:sp>
    </p:spTree>
    <p:extLst>
      <p:ext uri="{BB962C8B-B14F-4D97-AF65-F5344CB8AC3E}">
        <p14:creationId xmlns:p14="http://schemas.microsoft.com/office/powerpoint/2010/main" val="26411973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3B2B38-80A3-F64D-9DE9-AF33C6610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106</a:t>
            </a:fld>
            <a:endParaRPr lang="en-US"/>
          </a:p>
        </p:txBody>
      </p:sp>
      <p:pic>
        <p:nvPicPr>
          <p:cNvPr id="3" name="Picture 2">
            <a:extLst>
              <a:ext uri="{FF2B5EF4-FFF2-40B4-BE49-F238E27FC236}">
                <a16:creationId xmlns:a16="http://schemas.microsoft.com/office/drawing/2014/main" id="{8C405099-8642-EB42-9A38-A0CEA2B014FB}"/>
              </a:ext>
            </a:extLst>
          </p:cNvPr>
          <p:cNvPicPr>
            <a:picLocks noChangeAspect="1"/>
          </p:cNvPicPr>
          <p:nvPr/>
        </p:nvPicPr>
        <p:blipFill>
          <a:blip r:embed="rId2"/>
          <a:stretch>
            <a:fillRect/>
          </a:stretch>
        </p:blipFill>
        <p:spPr>
          <a:xfrm>
            <a:off x="0" y="69856"/>
            <a:ext cx="12192000" cy="6718287"/>
          </a:xfrm>
          <a:prstGeom prst="rect">
            <a:avLst/>
          </a:prstGeom>
        </p:spPr>
      </p:pic>
      <p:pic>
        <p:nvPicPr>
          <p:cNvPr id="4" name="Picture 3">
            <a:extLst>
              <a:ext uri="{FF2B5EF4-FFF2-40B4-BE49-F238E27FC236}">
                <a16:creationId xmlns:a16="http://schemas.microsoft.com/office/drawing/2014/main" id="{D748A6E1-CCD6-C14E-8190-33712916C664}"/>
              </a:ext>
            </a:extLst>
          </p:cNvPr>
          <p:cNvPicPr>
            <a:picLocks noChangeAspect="1"/>
          </p:cNvPicPr>
          <p:nvPr/>
        </p:nvPicPr>
        <p:blipFill>
          <a:blip r:embed="rId3"/>
          <a:stretch>
            <a:fillRect/>
          </a:stretch>
        </p:blipFill>
        <p:spPr>
          <a:xfrm>
            <a:off x="2138202" y="2384464"/>
            <a:ext cx="1574800" cy="749300"/>
          </a:xfrm>
          <a:prstGeom prst="rect">
            <a:avLst/>
          </a:prstGeom>
        </p:spPr>
      </p:pic>
      <p:pic>
        <p:nvPicPr>
          <p:cNvPr id="5" name="Picture 4">
            <a:extLst>
              <a:ext uri="{FF2B5EF4-FFF2-40B4-BE49-F238E27FC236}">
                <a16:creationId xmlns:a16="http://schemas.microsoft.com/office/drawing/2014/main" id="{A06C1A3C-7D0F-234F-A02A-B58E6E0B1738}"/>
              </a:ext>
            </a:extLst>
          </p:cNvPr>
          <p:cNvPicPr>
            <a:picLocks noChangeAspect="1"/>
          </p:cNvPicPr>
          <p:nvPr/>
        </p:nvPicPr>
        <p:blipFill>
          <a:blip r:embed="rId4"/>
          <a:stretch>
            <a:fillRect/>
          </a:stretch>
        </p:blipFill>
        <p:spPr>
          <a:xfrm>
            <a:off x="4316702" y="2495975"/>
            <a:ext cx="3069003" cy="762563"/>
          </a:xfrm>
          <a:prstGeom prst="rect">
            <a:avLst/>
          </a:prstGeom>
        </p:spPr>
      </p:pic>
      <p:pic>
        <p:nvPicPr>
          <p:cNvPr id="6" name="Picture 5">
            <a:extLst>
              <a:ext uri="{FF2B5EF4-FFF2-40B4-BE49-F238E27FC236}">
                <a16:creationId xmlns:a16="http://schemas.microsoft.com/office/drawing/2014/main" id="{6F48251E-E7F3-0542-8063-3FB14999F418}"/>
              </a:ext>
            </a:extLst>
          </p:cNvPr>
          <p:cNvPicPr>
            <a:picLocks noChangeAspect="1"/>
          </p:cNvPicPr>
          <p:nvPr/>
        </p:nvPicPr>
        <p:blipFill>
          <a:blip r:embed="rId5"/>
          <a:stretch>
            <a:fillRect/>
          </a:stretch>
        </p:blipFill>
        <p:spPr>
          <a:xfrm>
            <a:off x="6096000" y="887886"/>
            <a:ext cx="1734706" cy="1697300"/>
          </a:xfrm>
          <a:prstGeom prst="rect">
            <a:avLst/>
          </a:prstGeom>
        </p:spPr>
      </p:pic>
    </p:spTree>
    <p:extLst>
      <p:ext uri="{BB962C8B-B14F-4D97-AF65-F5344CB8AC3E}">
        <p14:creationId xmlns:p14="http://schemas.microsoft.com/office/powerpoint/2010/main" val="22971627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30C3E-87B9-7244-AB0B-5A07A40B18C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107</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511D562-145D-0645-9C27-4EAE83C0CFFE}"/>
              </a:ext>
            </a:extLst>
          </p:cNvPr>
          <p:cNvSpPr txBox="1"/>
          <p:nvPr/>
        </p:nvSpPr>
        <p:spPr>
          <a:xfrm>
            <a:off x="3287486" y="794657"/>
            <a:ext cx="133850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T &lt; 10K</a:t>
            </a:r>
          </a:p>
        </p:txBody>
      </p:sp>
      <p:pic>
        <p:nvPicPr>
          <p:cNvPr id="4" name="Picture 3">
            <a:extLst>
              <a:ext uri="{FF2B5EF4-FFF2-40B4-BE49-F238E27FC236}">
                <a16:creationId xmlns:a16="http://schemas.microsoft.com/office/drawing/2014/main" id="{F85486C6-D903-D544-B3B4-3B61E1878CDB}"/>
              </a:ext>
            </a:extLst>
          </p:cNvPr>
          <p:cNvPicPr>
            <a:picLocks noChangeAspect="1"/>
          </p:cNvPicPr>
          <p:nvPr/>
        </p:nvPicPr>
        <p:blipFill>
          <a:blip r:embed="rId2"/>
          <a:stretch>
            <a:fillRect/>
          </a:stretch>
        </p:blipFill>
        <p:spPr>
          <a:xfrm>
            <a:off x="3287486" y="1357993"/>
            <a:ext cx="2616200" cy="723900"/>
          </a:xfrm>
          <a:prstGeom prst="rect">
            <a:avLst/>
          </a:prstGeom>
        </p:spPr>
      </p:pic>
      <p:pic>
        <p:nvPicPr>
          <p:cNvPr id="5" name="Picture 4">
            <a:extLst>
              <a:ext uri="{FF2B5EF4-FFF2-40B4-BE49-F238E27FC236}">
                <a16:creationId xmlns:a16="http://schemas.microsoft.com/office/drawing/2014/main" id="{8CF072AA-6DFA-9349-B9AD-F9670C35D244}"/>
              </a:ext>
            </a:extLst>
          </p:cNvPr>
          <p:cNvPicPr>
            <a:picLocks noChangeAspect="1"/>
          </p:cNvPicPr>
          <p:nvPr/>
        </p:nvPicPr>
        <p:blipFill>
          <a:blip r:embed="rId3"/>
          <a:stretch>
            <a:fillRect/>
          </a:stretch>
        </p:blipFill>
        <p:spPr>
          <a:xfrm>
            <a:off x="2770415" y="2381250"/>
            <a:ext cx="5339443" cy="3719356"/>
          </a:xfrm>
          <a:prstGeom prst="rect">
            <a:avLst/>
          </a:prstGeom>
        </p:spPr>
      </p:pic>
    </p:spTree>
    <p:extLst>
      <p:ext uri="{BB962C8B-B14F-4D97-AF65-F5344CB8AC3E}">
        <p14:creationId xmlns:p14="http://schemas.microsoft.com/office/powerpoint/2010/main" val="37940876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8B53EF-9F09-1840-9D5E-8E2B05A3B30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108</a:t>
            </a:fld>
            <a:endParaRPr lang="en-US"/>
          </a:p>
        </p:txBody>
      </p:sp>
      <p:sp>
        <p:nvSpPr>
          <p:cNvPr id="3" name="Rectangle 2">
            <a:extLst>
              <a:ext uri="{FF2B5EF4-FFF2-40B4-BE49-F238E27FC236}">
                <a16:creationId xmlns:a16="http://schemas.microsoft.com/office/drawing/2014/main" id="{2B5CB498-A1C2-2B44-8A6D-D1888A451E05}"/>
              </a:ext>
            </a:extLst>
          </p:cNvPr>
          <p:cNvSpPr/>
          <p:nvPr/>
        </p:nvSpPr>
        <p:spPr>
          <a:xfrm>
            <a:off x="152400" y="4030453"/>
            <a:ext cx="6096000" cy="2585323"/>
          </a:xfrm>
          <a:prstGeom prst="rect">
            <a:avLst/>
          </a:prstGeom>
        </p:spPr>
        <p:txBody>
          <a:bodyPr>
            <a:spAutoFit/>
          </a:bodyPr>
          <a:lstStyle/>
          <a:p>
            <a:r>
              <a:rPr lang="en-US" dirty="0">
                <a:solidFill>
                  <a:srgbClr val="211E1E"/>
                </a:solidFill>
                <a:latin typeface="Times" pitchFamily="2" charset="0"/>
              </a:rPr>
              <a:t>A striking example is the electronic heat capacity coefficients observed for Rh–</a:t>
            </a:r>
            <a:r>
              <a:rPr lang="en-US" dirty="0" err="1">
                <a:solidFill>
                  <a:srgbClr val="211E1E"/>
                </a:solidFill>
                <a:latin typeface="Times" pitchFamily="2" charset="0"/>
              </a:rPr>
              <a:t>Pd</a:t>
            </a:r>
            <a:r>
              <a:rPr lang="en-US" dirty="0">
                <a:solidFill>
                  <a:srgbClr val="211E1E"/>
                </a:solidFill>
                <a:latin typeface="Times" pitchFamily="2" charset="0"/>
              </a:rPr>
              <a:t>–Ag alloys given in Figure 8.22 [17]. In the rigid band approach, the addition of Ag to Pd gives an extra electron per atom of silver and these electrons fill the band to a higher energy level. Correspondingly, alloying with Rh gives an electron hole per Rh atom and the Fermi level is moved to a lower energy. The variation of the electronic heat capacity coefficient with composition of the alloy maps approximately the shape of such an electron band. </a:t>
            </a:r>
            <a:endParaRPr lang="en-US" dirty="0"/>
          </a:p>
        </p:txBody>
      </p:sp>
      <p:pic>
        <p:nvPicPr>
          <p:cNvPr id="4" name="Picture 3">
            <a:extLst>
              <a:ext uri="{FF2B5EF4-FFF2-40B4-BE49-F238E27FC236}">
                <a16:creationId xmlns:a16="http://schemas.microsoft.com/office/drawing/2014/main" id="{9B59F970-3E8C-284E-B8A2-D167FA4F191C}"/>
              </a:ext>
            </a:extLst>
          </p:cNvPr>
          <p:cNvPicPr>
            <a:picLocks noChangeAspect="1"/>
          </p:cNvPicPr>
          <p:nvPr/>
        </p:nvPicPr>
        <p:blipFill>
          <a:blip r:embed="rId2"/>
          <a:stretch>
            <a:fillRect/>
          </a:stretch>
        </p:blipFill>
        <p:spPr>
          <a:xfrm>
            <a:off x="0" y="43733"/>
            <a:ext cx="6723277" cy="3733609"/>
          </a:xfrm>
          <a:prstGeom prst="rect">
            <a:avLst/>
          </a:prstGeom>
        </p:spPr>
      </p:pic>
      <p:grpSp>
        <p:nvGrpSpPr>
          <p:cNvPr id="7" name="Group 6">
            <a:extLst>
              <a:ext uri="{FF2B5EF4-FFF2-40B4-BE49-F238E27FC236}">
                <a16:creationId xmlns:a16="http://schemas.microsoft.com/office/drawing/2014/main" id="{0AD14FBB-C43C-BD43-9AD0-FDD8D7BC2CCD}"/>
              </a:ext>
            </a:extLst>
          </p:cNvPr>
          <p:cNvGrpSpPr/>
          <p:nvPr/>
        </p:nvGrpSpPr>
        <p:grpSpPr>
          <a:xfrm>
            <a:off x="6847114" y="2394857"/>
            <a:ext cx="4889700" cy="3352799"/>
            <a:chOff x="4511926" y="1567543"/>
            <a:chExt cx="7224888" cy="4180113"/>
          </a:xfrm>
        </p:grpSpPr>
        <p:pic>
          <p:nvPicPr>
            <p:cNvPr id="5" name="Picture 4">
              <a:extLst>
                <a:ext uri="{FF2B5EF4-FFF2-40B4-BE49-F238E27FC236}">
                  <a16:creationId xmlns:a16="http://schemas.microsoft.com/office/drawing/2014/main" id="{459EDF49-CA68-5943-B5A4-8B519328E5DD}"/>
                </a:ext>
              </a:extLst>
            </p:cNvPr>
            <p:cNvPicPr>
              <a:picLocks noChangeAspect="1"/>
            </p:cNvPicPr>
            <p:nvPr/>
          </p:nvPicPr>
          <p:blipFill>
            <a:blip r:embed="rId3"/>
            <a:stretch>
              <a:fillRect/>
            </a:stretch>
          </p:blipFill>
          <p:spPr>
            <a:xfrm>
              <a:off x="4511926" y="1567543"/>
              <a:ext cx="7224888" cy="4180113"/>
            </a:xfrm>
            <a:prstGeom prst="rect">
              <a:avLst/>
            </a:prstGeom>
          </p:spPr>
        </p:pic>
        <p:sp>
          <p:nvSpPr>
            <p:cNvPr id="6" name="Rectangle 5">
              <a:extLst>
                <a:ext uri="{FF2B5EF4-FFF2-40B4-BE49-F238E27FC236}">
                  <a16:creationId xmlns:a16="http://schemas.microsoft.com/office/drawing/2014/main" id="{CD7DBD9B-0870-6944-81B6-44B01B873AA1}"/>
                </a:ext>
              </a:extLst>
            </p:cNvPr>
            <p:cNvSpPr/>
            <p:nvPr/>
          </p:nvSpPr>
          <p:spPr>
            <a:xfrm>
              <a:off x="8229600" y="3363686"/>
              <a:ext cx="838200" cy="500743"/>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a:extLst>
              <a:ext uri="{FF2B5EF4-FFF2-40B4-BE49-F238E27FC236}">
                <a16:creationId xmlns:a16="http://schemas.microsoft.com/office/drawing/2014/main" id="{38782EE3-42AB-144A-8288-04C511BFBAA1}"/>
              </a:ext>
            </a:extLst>
          </p:cNvPr>
          <p:cNvSpPr txBox="1"/>
          <p:nvPr/>
        </p:nvSpPr>
        <p:spPr>
          <a:xfrm>
            <a:off x="4077098" y="710208"/>
            <a:ext cx="1552828" cy="1200329"/>
          </a:xfrm>
          <a:prstGeom prst="rect">
            <a:avLst/>
          </a:prstGeom>
          <a:noFill/>
        </p:spPr>
        <p:txBody>
          <a:bodyPr wrap="square" rtlCol="0">
            <a:spAutoFit/>
          </a:bodyPr>
          <a:lstStyle/>
          <a:p>
            <a:r>
              <a:rPr lang="en-US" dirty="0"/>
              <a:t>Add an electron from Ag raises Fermi level</a:t>
            </a:r>
          </a:p>
        </p:txBody>
      </p:sp>
      <p:sp>
        <p:nvSpPr>
          <p:cNvPr id="9" name="TextBox 8">
            <a:extLst>
              <a:ext uri="{FF2B5EF4-FFF2-40B4-BE49-F238E27FC236}">
                <a16:creationId xmlns:a16="http://schemas.microsoft.com/office/drawing/2014/main" id="{13B60068-A2AB-8040-8227-C6130CAD9C83}"/>
              </a:ext>
            </a:extLst>
          </p:cNvPr>
          <p:cNvSpPr txBox="1"/>
          <p:nvPr/>
        </p:nvSpPr>
        <p:spPr>
          <a:xfrm>
            <a:off x="2001732" y="898046"/>
            <a:ext cx="1089345" cy="1477328"/>
          </a:xfrm>
          <a:prstGeom prst="rect">
            <a:avLst/>
          </a:prstGeom>
          <a:noFill/>
        </p:spPr>
        <p:txBody>
          <a:bodyPr wrap="square" rtlCol="0">
            <a:spAutoFit/>
          </a:bodyPr>
          <a:lstStyle/>
          <a:p>
            <a:r>
              <a:rPr lang="en-US" dirty="0"/>
              <a:t>Add a hole from Rh reduces n(</a:t>
            </a:r>
            <a:r>
              <a:rPr lang="en-US" dirty="0" err="1">
                <a:latin typeface="Symbol" pitchFamily="2" charset="2"/>
              </a:rPr>
              <a:t>e</a:t>
            </a:r>
            <a:r>
              <a:rPr lang="en-US" baseline="-25000" dirty="0" err="1"/>
              <a:t>F</a:t>
            </a:r>
            <a:r>
              <a:rPr lang="en-US" dirty="0"/>
              <a:t>)</a:t>
            </a:r>
          </a:p>
        </p:txBody>
      </p:sp>
      <p:pic>
        <p:nvPicPr>
          <p:cNvPr id="10" name="Picture 9">
            <a:extLst>
              <a:ext uri="{FF2B5EF4-FFF2-40B4-BE49-F238E27FC236}">
                <a16:creationId xmlns:a16="http://schemas.microsoft.com/office/drawing/2014/main" id="{F44CA737-2F7A-0043-8D53-87C5D8497923}"/>
              </a:ext>
            </a:extLst>
          </p:cNvPr>
          <p:cNvPicPr>
            <a:picLocks noChangeAspect="1"/>
          </p:cNvPicPr>
          <p:nvPr/>
        </p:nvPicPr>
        <p:blipFill>
          <a:blip r:embed="rId4"/>
          <a:stretch>
            <a:fillRect/>
          </a:stretch>
        </p:blipFill>
        <p:spPr>
          <a:xfrm>
            <a:off x="6074826" y="332896"/>
            <a:ext cx="3632200" cy="1130300"/>
          </a:xfrm>
          <a:prstGeom prst="rect">
            <a:avLst/>
          </a:prstGeom>
        </p:spPr>
      </p:pic>
      <p:pic>
        <p:nvPicPr>
          <p:cNvPr id="11" name="Picture 10">
            <a:extLst>
              <a:ext uri="{FF2B5EF4-FFF2-40B4-BE49-F238E27FC236}">
                <a16:creationId xmlns:a16="http://schemas.microsoft.com/office/drawing/2014/main" id="{5182078D-3C1F-694B-AF1B-FF071BA2DC39}"/>
              </a:ext>
            </a:extLst>
          </p:cNvPr>
          <p:cNvPicPr>
            <a:picLocks noChangeAspect="1"/>
          </p:cNvPicPr>
          <p:nvPr/>
        </p:nvPicPr>
        <p:blipFill>
          <a:blip r:embed="rId5"/>
          <a:stretch>
            <a:fillRect/>
          </a:stretch>
        </p:blipFill>
        <p:spPr>
          <a:xfrm>
            <a:off x="5974222" y="1392446"/>
            <a:ext cx="1574800" cy="749300"/>
          </a:xfrm>
          <a:prstGeom prst="rect">
            <a:avLst/>
          </a:prstGeom>
        </p:spPr>
      </p:pic>
    </p:spTree>
    <p:extLst>
      <p:ext uri="{BB962C8B-B14F-4D97-AF65-F5344CB8AC3E}">
        <p14:creationId xmlns:p14="http://schemas.microsoft.com/office/powerpoint/2010/main" val="33541779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C5417C-7D07-1D45-84D6-26D3DC263F3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109</a:t>
            </a:fld>
            <a:endParaRPr lang="en-US"/>
          </a:p>
        </p:txBody>
      </p:sp>
      <p:sp>
        <p:nvSpPr>
          <p:cNvPr id="3" name="TextBox 2">
            <a:extLst>
              <a:ext uri="{FF2B5EF4-FFF2-40B4-BE49-F238E27FC236}">
                <a16:creationId xmlns:a16="http://schemas.microsoft.com/office/drawing/2014/main" id="{3EC07C1F-CC02-0B4D-A95C-B2E2FC9225E9}"/>
              </a:ext>
            </a:extLst>
          </p:cNvPr>
          <p:cNvSpPr txBox="1"/>
          <p:nvPr/>
        </p:nvSpPr>
        <p:spPr>
          <a:xfrm>
            <a:off x="4365172" y="359228"/>
            <a:ext cx="337945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Magnetic Heat Capacity</a:t>
            </a:r>
          </a:p>
        </p:txBody>
      </p:sp>
      <p:sp>
        <p:nvSpPr>
          <p:cNvPr id="4" name="TextBox 3">
            <a:extLst>
              <a:ext uri="{FF2B5EF4-FFF2-40B4-BE49-F238E27FC236}">
                <a16:creationId xmlns:a16="http://schemas.microsoft.com/office/drawing/2014/main" id="{3BF5384A-3014-DA4F-A01D-35210417B90D}"/>
              </a:ext>
            </a:extLst>
          </p:cNvPr>
          <p:cNvSpPr txBox="1"/>
          <p:nvPr/>
        </p:nvSpPr>
        <p:spPr>
          <a:xfrm flipH="1">
            <a:off x="4878976" y="826003"/>
            <a:ext cx="466779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Magnetic excitation</a:t>
            </a:r>
          </a:p>
          <a:p>
            <a:r>
              <a:rPr lang="en-US" dirty="0">
                <a:latin typeface="Times New Roman" panose="02020603050405020304" pitchFamily="18" charset="0"/>
                <a:cs typeface="Times New Roman" panose="02020603050405020304" pitchFamily="18" charset="0"/>
              </a:rPr>
              <a:t>Magnon</a:t>
            </a:r>
          </a:p>
          <a:p>
            <a:r>
              <a:rPr lang="en-US" dirty="0">
                <a:latin typeface="Times New Roman" panose="02020603050405020304" pitchFamily="18" charset="0"/>
                <a:cs typeface="Times New Roman" panose="02020603050405020304" pitchFamily="18" charset="0"/>
              </a:rPr>
              <a:t>Spin waves</a:t>
            </a:r>
          </a:p>
        </p:txBody>
      </p:sp>
      <p:pic>
        <p:nvPicPr>
          <p:cNvPr id="5" name="Picture 4">
            <a:extLst>
              <a:ext uri="{FF2B5EF4-FFF2-40B4-BE49-F238E27FC236}">
                <a16:creationId xmlns:a16="http://schemas.microsoft.com/office/drawing/2014/main" id="{A4C0C47D-4C30-5343-B256-BED0BC39CB56}"/>
              </a:ext>
            </a:extLst>
          </p:cNvPr>
          <p:cNvPicPr>
            <a:picLocks noChangeAspect="1"/>
          </p:cNvPicPr>
          <p:nvPr/>
        </p:nvPicPr>
        <p:blipFill>
          <a:blip r:embed="rId2"/>
          <a:stretch>
            <a:fillRect/>
          </a:stretch>
        </p:blipFill>
        <p:spPr>
          <a:xfrm>
            <a:off x="6930991" y="2845347"/>
            <a:ext cx="4640874" cy="3511003"/>
          </a:xfrm>
          <a:prstGeom prst="rect">
            <a:avLst/>
          </a:prstGeom>
        </p:spPr>
      </p:pic>
      <p:pic>
        <p:nvPicPr>
          <p:cNvPr id="6" name="Picture 5">
            <a:extLst>
              <a:ext uri="{FF2B5EF4-FFF2-40B4-BE49-F238E27FC236}">
                <a16:creationId xmlns:a16="http://schemas.microsoft.com/office/drawing/2014/main" id="{94419D0C-C08E-3A44-BABC-68D5C5B0CA61}"/>
              </a:ext>
            </a:extLst>
          </p:cNvPr>
          <p:cNvPicPr>
            <a:picLocks noChangeAspect="1"/>
          </p:cNvPicPr>
          <p:nvPr/>
        </p:nvPicPr>
        <p:blipFill>
          <a:blip r:embed="rId3"/>
          <a:stretch>
            <a:fillRect/>
          </a:stretch>
        </p:blipFill>
        <p:spPr>
          <a:xfrm>
            <a:off x="248615" y="2114458"/>
            <a:ext cx="6520543" cy="2402604"/>
          </a:xfrm>
          <a:prstGeom prst="rect">
            <a:avLst/>
          </a:prstGeom>
        </p:spPr>
      </p:pic>
      <p:sp>
        <p:nvSpPr>
          <p:cNvPr id="7" name="Rectangle 6">
            <a:extLst>
              <a:ext uri="{FF2B5EF4-FFF2-40B4-BE49-F238E27FC236}">
                <a16:creationId xmlns:a16="http://schemas.microsoft.com/office/drawing/2014/main" id="{7C8DFB97-5B18-4346-8842-307ACCF89733}"/>
              </a:ext>
            </a:extLst>
          </p:cNvPr>
          <p:cNvSpPr/>
          <p:nvPr/>
        </p:nvSpPr>
        <p:spPr>
          <a:xfrm>
            <a:off x="6930991" y="1833891"/>
            <a:ext cx="4629637" cy="646331"/>
          </a:xfrm>
          <a:prstGeom prst="rect">
            <a:avLst/>
          </a:prstGeom>
        </p:spPr>
        <p:txBody>
          <a:bodyPr wrap="square">
            <a:spAutoFit/>
          </a:bodyPr>
          <a:lstStyle/>
          <a:p>
            <a:r>
              <a:rPr lang="en-US" b="1" i="0" u="none" strike="noStrike" dirty="0">
                <a:solidFill>
                  <a:srgbClr val="202122"/>
                </a:solidFill>
                <a:effectLst/>
                <a:latin typeface="Times New Roman" panose="02020603050405020304" pitchFamily="18" charset="0"/>
                <a:cs typeface="Times New Roman" panose="02020603050405020304" pitchFamily="18" charset="0"/>
              </a:rPr>
              <a:t>Spin waves</a:t>
            </a:r>
            <a:r>
              <a:rPr lang="en-US" b="0" i="0" u="none" strike="noStrike" dirty="0">
                <a:solidFill>
                  <a:srgbClr val="202122"/>
                </a:solidFill>
                <a:effectLst/>
                <a:latin typeface="Times New Roman" panose="02020603050405020304" pitchFamily="18" charset="0"/>
                <a:cs typeface="Times New Roman" panose="02020603050405020304" pitchFamily="18" charset="0"/>
              </a:rPr>
              <a:t> are propagating disturbances in the ordering of magnetic materials.</a:t>
            </a:r>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878EF5ED-458E-4F45-A689-E311C51A6717}"/>
              </a:ext>
            </a:extLst>
          </p:cNvPr>
          <p:cNvPicPr>
            <a:picLocks noChangeAspect="1"/>
          </p:cNvPicPr>
          <p:nvPr/>
        </p:nvPicPr>
        <p:blipFill>
          <a:blip r:embed="rId4"/>
          <a:stretch>
            <a:fillRect/>
          </a:stretch>
        </p:blipFill>
        <p:spPr>
          <a:xfrm>
            <a:off x="1945880" y="1498148"/>
            <a:ext cx="698500" cy="495300"/>
          </a:xfrm>
          <a:prstGeom prst="rect">
            <a:avLst/>
          </a:prstGeom>
        </p:spPr>
      </p:pic>
      <p:pic>
        <p:nvPicPr>
          <p:cNvPr id="9" name="Picture 8">
            <a:extLst>
              <a:ext uri="{FF2B5EF4-FFF2-40B4-BE49-F238E27FC236}">
                <a16:creationId xmlns:a16="http://schemas.microsoft.com/office/drawing/2014/main" id="{CEC46FB9-F3A2-F54B-9AA9-8A35D66ACB36}"/>
              </a:ext>
            </a:extLst>
          </p:cNvPr>
          <p:cNvPicPr>
            <a:picLocks noChangeAspect="1"/>
          </p:cNvPicPr>
          <p:nvPr/>
        </p:nvPicPr>
        <p:blipFill>
          <a:blip r:embed="rId5"/>
          <a:stretch>
            <a:fillRect/>
          </a:stretch>
        </p:blipFill>
        <p:spPr>
          <a:xfrm>
            <a:off x="3243093" y="1445655"/>
            <a:ext cx="1435100" cy="584200"/>
          </a:xfrm>
          <a:prstGeom prst="rect">
            <a:avLst/>
          </a:prstGeom>
        </p:spPr>
      </p:pic>
      <p:pic>
        <p:nvPicPr>
          <p:cNvPr id="10" name="Picture 9">
            <a:extLst>
              <a:ext uri="{FF2B5EF4-FFF2-40B4-BE49-F238E27FC236}">
                <a16:creationId xmlns:a16="http://schemas.microsoft.com/office/drawing/2014/main" id="{D47A8F54-1844-9F4F-9655-DC7197CFEAD4}"/>
              </a:ext>
            </a:extLst>
          </p:cNvPr>
          <p:cNvPicPr>
            <a:picLocks noChangeAspect="1"/>
          </p:cNvPicPr>
          <p:nvPr/>
        </p:nvPicPr>
        <p:blipFill>
          <a:blip r:embed="rId6"/>
          <a:stretch>
            <a:fillRect/>
          </a:stretch>
        </p:blipFill>
        <p:spPr>
          <a:xfrm>
            <a:off x="994286" y="4686178"/>
            <a:ext cx="5029200" cy="1130300"/>
          </a:xfrm>
          <a:prstGeom prst="rect">
            <a:avLst/>
          </a:prstGeom>
        </p:spPr>
      </p:pic>
      <p:pic>
        <p:nvPicPr>
          <p:cNvPr id="11" name="Picture 10">
            <a:extLst>
              <a:ext uri="{FF2B5EF4-FFF2-40B4-BE49-F238E27FC236}">
                <a16:creationId xmlns:a16="http://schemas.microsoft.com/office/drawing/2014/main" id="{E97F4AE7-CD93-494D-8489-1E881987B394}"/>
              </a:ext>
            </a:extLst>
          </p:cNvPr>
          <p:cNvPicPr>
            <a:picLocks noChangeAspect="1"/>
          </p:cNvPicPr>
          <p:nvPr/>
        </p:nvPicPr>
        <p:blipFill>
          <a:blip r:embed="rId7"/>
          <a:stretch>
            <a:fillRect/>
          </a:stretch>
        </p:blipFill>
        <p:spPr>
          <a:xfrm>
            <a:off x="4975191" y="5530728"/>
            <a:ext cx="1955800" cy="571500"/>
          </a:xfrm>
          <a:prstGeom prst="rect">
            <a:avLst/>
          </a:prstGeom>
        </p:spPr>
      </p:pic>
      <p:sp>
        <p:nvSpPr>
          <p:cNvPr id="12" name="TextBox 11">
            <a:extLst>
              <a:ext uri="{FF2B5EF4-FFF2-40B4-BE49-F238E27FC236}">
                <a16:creationId xmlns:a16="http://schemas.microsoft.com/office/drawing/2014/main" id="{7215996A-ED65-F842-BD31-C02A2A048AEC}"/>
              </a:ext>
            </a:extLst>
          </p:cNvPr>
          <p:cNvSpPr txBox="1"/>
          <p:nvPr/>
        </p:nvSpPr>
        <p:spPr>
          <a:xfrm>
            <a:off x="1197429" y="6171684"/>
            <a:ext cx="257461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Ferromagnet T</a:t>
            </a:r>
            <a:r>
              <a:rPr lang="en-US" baseline="30000" dirty="0">
                <a:latin typeface="Times New Roman" panose="02020603050405020304" pitchFamily="18" charset="0"/>
                <a:cs typeface="Times New Roman" panose="02020603050405020304" pitchFamily="18" charset="0"/>
              </a:rPr>
              <a:t>3/2</a:t>
            </a:r>
            <a:r>
              <a:rPr lang="en-US" dirty="0">
                <a:latin typeface="Times New Roman" panose="02020603050405020304" pitchFamily="18" charset="0"/>
                <a:cs typeface="Times New Roman" panose="02020603050405020304" pitchFamily="18" charset="0"/>
              </a:rPr>
              <a:t> at low T</a:t>
            </a:r>
          </a:p>
        </p:txBody>
      </p:sp>
      <p:pic>
        <p:nvPicPr>
          <p:cNvPr id="13" name="Picture 12">
            <a:extLst>
              <a:ext uri="{FF2B5EF4-FFF2-40B4-BE49-F238E27FC236}">
                <a16:creationId xmlns:a16="http://schemas.microsoft.com/office/drawing/2014/main" id="{D67C92C2-3DD8-0083-4E25-8DAA181C43B5}"/>
              </a:ext>
            </a:extLst>
          </p:cNvPr>
          <p:cNvPicPr>
            <a:picLocks noChangeAspect="1"/>
          </p:cNvPicPr>
          <p:nvPr/>
        </p:nvPicPr>
        <p:blipFill>
          <a:blip r:embed="rId8"/>
          <a:stretch>
            <a:fillRect/>
          </a:stretch>
        </p:blipFill>
        <p:spPr>
          <a:xfrm>
            <a:off x="8661760" y="460878"/>
            <a:ext cx="2910105" cy="782613"/>
          </a:xfrm>
          <a:prstGeom prst="rect">
            <a:avLst/>
          </a:prstGeom>
        </p:spPr>
      </p:pic>
      <p:sp>
        <p:nvSpPr>
          <p:cNvPr id="15" name="TextBox 14">
            <a:extLst>
              <a:ext uri="{FF2B5EF4-FFF2-40B4-BE49-F238E27FC236}">
                <a16:creationId xmlns:a16="http://schemas.microsoft.com/office/drawing/2014/main" id="{C9336970-816D-121E-7F93-EED1D4841746}"/>
              </a:ext>
            </a:extLst>
          </p:cNvPr>
          <p:cNvSpPr txBox="1"/>
          <p:nvPr/>
        </p:nvSpPr>
        <p:spPr>
          <a:xfrm>
            <a:off x="8724767" y="93650"/>
            <a:ext cx="290381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Slide 93 for density of states</a:t>
            </a:r>
            <a:endParaRPr lang="en-US" dirty="0"/>
          </a:p>
        </p:txBody>
      </p:sp>
    </p:spTree>
    <p:extLst>
      <p:ext uri="{BB962C8B-B14F-4D97-AF65-F5344CB8AC3E}">
        <p14:creationId xmlns:p14="http://schemas.microsoft.com/office/powerpoint/2010/main" val="25438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a:t>
            </a:fld>
            <a:endParaRPr lang="en-US"/>
          </a:p>
        </p:txBody>
      </p:sp>
      <p:sp>
        <p:nvSpPr>
          <p:cNvPr id="7" name="Rectangle 6">
            <a:extLst>
              <a:ext uri="{FF2B5EF4-FFF2-40B4-BE49-F238E27FC236}">
                <a16:creationId xmlns:a16="http://schemas.microsoft.com/office/drawing/2014/main" id="{944A57EE-34E7-2742-94F6-E0F9D68C75F6}"/>
              </a:ext>
            </a:extLst>
          </p:cNvPr>
          <p:cNvSpPr/>
          <p:nvPr/>
        </p:nvSpPr>
        <p:spPr>
          <a:xfrm>
            <a:off x="2972778" y="1036313"/>
            <a:ext cx="6051657"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Dulong and Petit Law (Observation, heat capacity of </a:t>
            </a:r>
            <a:r>
              <a:rPr lang="en-US" b="1" i="1" u="sng" dirty="0">
                <a:latin typeface="Times New Roman" panose="02020603050405020304" pitchFamily="18" charset="0"/>
                <a:cs typeface="Times New Roman" panose="02020603050405020304" pitchFamily="18" charset="0"/>
              </a:rPr>
              <a:t>solids</a:t>
            </a:r>
            <a:r>
              <a:rPr lang="en-US" b="1" dirty="0">
                <a:latin typeface="Times New Roman" panose="02020603050405020304" pitchFamily="18" charset="0"/>
                <a:cs typeface="Times New Roman" panose="02020603050405020304" pitchFamily="18" charset="0"/>
              </a:rPr>
              <a:t>)</a:t>
            </a:r>
            <a:endParaRPr lang="en-US" dirty="0"/>
          </a:p>
        </p:txBody>
      </p:sp>
      <p:sp>
        <p:nvSpPr>
          <p:cNvPr id="3" name="TextBox 2">
            <a:extLst>
              <a:ext uri="{FF2B5EF4-FFF2-40B4-BE49-F238E27FC236}">
                <a16:creationId xmlns:a16="http://schemas.microsoft.com/office/drawing/2014/main" id="{F9173DA9-2E6B-6D90-BED4-25B19E475483}"/>
              </a:ext>
            </a:extLst>
          </p:cNvPr>
          <p:cNvSpPr txBox="1"/>
          <p:nvPr/>
        </p:nvSpPr>
        <p:spPr>
          <a:xfrm>
            <a:off x="3048786" y="2516760"/>
            <a:ext cx="6094428" cy="3139321"/>
          </a:xfrm>
          <a:prstGeom prst="rect">
            <a:avLst/>
          </a:prstGeom>
          <a:noFill/>
        </p:spPr>
        <p:txBody>
          <a:bodyPr wrap="square">
            <a:spAutoFit/>
          </a:bodyPr>
          <a:lstStyle/>
          <a:p>
            <a:r>
              <a:rPr lang="en-US" b="0" i="0" u="none" strike="noStrike" dirty="0">
                <a:solidFill>
                  <a:srgbClr val="202122"/>
                </a:solidFill>
                <a:effectLst/>
                <a:latin typeface="Arial" panose="020B0604020202020204" pitchFamily="34" charset="0"/>
              </a:rPr>
              <a:t>This agreement is because in the classical statistical theory of </a:t>
            </a:r>
            <a:r>
              <a:rPr lang="en-US" b="0" i="0" u="none" strike="noStrike" dirty="0">
                <a:solidFill>
                  <a:srgbClr val="795CB2"/>
                </a:solidFill>
                <a:effectLst/>
                <a:latin typeface="Arial" panose="020B0604020202020204" pitchFamily="34" charset="0"/>
                <a:hlinkClick r:id="rId2" tooltip="Ludwig Boltzmann"/>
              </a:rPr>
              <a:t>Ludwig Boltzmann</a:t>
            </a:r>
            <a:r>
              <a:rPr lang="en-US" b="0" i="0" u="none" strike="noStrike" dirty="0">
                <a:solidFill>
                  <a:srgbClr val="202122"/>
                </a:solidFill>
                <a:effectLst/>
                <a:latin typeface="Arial" panose="020B0604020202020204" pitchFamily="34" charset="0"/>
              </a:rPr>
              <a:t>, the heat capacity of solids approaches a maximum of 3</a:t>
            </a:r>
            <a:r>
              <a:rPr lang="en-US" b="0" i="1" u="none" strike="noStrike" dirty="0">
                <a:solidFill>
                  <a:srgbClr val="202122"/>
                </a:solidFill>
                <a:effectLst/>
                <a:latin typeface="Arial" panose="020B0604020202020204" pitchFamily="34" charset="0"/>
              </a:rPr>
              <a:t>R</a:t>
            </a:r>
            <a:r>
              <a:rPr lang="en-US" b="0" i="0" u="none" strike="noStrike" dirty="0">
                <a:solidFill>
                  <a:srgbClr val="202122"/>
                </a:solidFill>
                <a:effectLst/>
                <a:latin typeface="Arial" panose="020B0604020202020204" pitchFamily="34" charset="0"/>
              </a:rPr>
              <a:t> per </a:t>
            </a:r>
            <a:r>
              <a:rPr lang="en-US" b="0" i="0" u="none" strike="noStrike" dirty="0">
                <a:solidFill>
                  <a:srgbClr val="795CB2"/>
                </a:solidFill>
                <a:effectLst/>
                <a:latin typeface="Arial" panose="020B0604020202020204" pitchFamily="34" charset="0"/>
                <a:hlinkClick r:id="rId3" tooltip="Mole (unit)"/>
              </a:rPr>
              <a:t>mole</a:t>
            </a:r>
            <a:r>
              <a:rPr lang="en-US" b="0" i="0" u="none" strike="noStrike" dirty="0">
                <a:solidFill>
                  <a:srgbClr val="202122"/>
                </a:solidFill>
                <a:effectLst/>
                <a:latin typeface="Arial" panose="020B0604020202020204" pitchFamily="34" charset="0"/>
              </a:rPr>
              <a:t> of atoms because full vibrational-mode degrees of freedom amount to 3 degrees of freedom per atom, each corresponding to a kinetic energy term and a potential energy term. By the </a:t>
            </a:r>
            <a:r>
              <a:rPr lang="en-US" b="0" i="0" u="none" strike="noStrike" dirty="0">
                <a:solidFill>
                  <a:srgbClr val="795CB2"/>
                </a:solidFill>
                <a:effectLst/>
                <a:latin typeface="Arial" panose="020B0604020202020204" pitchFamily="34" charset="0"/>
                <a:hlinkClick r:id="rId4" tooltip="Equipartition theorem"/>
              </a:rPr>
              <a:t>equipartition theorem</a:t>
            </a:r>
            <a:r>
              <a:rPr lang="en-US" b="0" i="0" u="none" strike="noStrike" dirty="0">
                <a:solidFill>
                  <a:srgbClr val="202122"/>
                </a:solidFill>
                <a:effectLst/>
                <a:latin typeface="Arial" panose="020B0604020202020204" pitchFamily="34" charset="0"/>
              </a:rPr>
              <a:t>, the average of each term is </a:t>
            </a:r>
            <a:r>
              <a:rPr lang="en-US" b="0" i="0" u="none" strike="noStrike" baseline="30000" dirty="0">
                <a:solidFill>
                  <a:srgbClr val="202122"/>
                </a:solidFill>
                <a:effectLst/>
                <a:latin typeface="Arial" panose="020B0604020202020204" pitchFamily="34" charset="0"/>
              </a:rPr>
              <a:t>1</a:t>
            </a:r>
            <a:r>
              <a:rPr lang="en-US" b="0" i="0" u="none" strike="noStrike" dirty="0">
                <a:solidFill>
                  <a:srgbClr val="202122"/>
                </a:solidFill>
                <a:effectLst/>
                <a:latin typeface="Arial" panose="020B0604020202020204" pitchFamily="34" charset="0"/>
              </a:rPr>
              <a:t>⁄</a:t>
            </a:r>
            <a:r>
              <a:rPr lang="en-US" b="0" i="0" u="none" strike="noStrike" baseline="-25000" dirty="0">
                <a:solidFill>
                  <a:srgbClr val="202122"/>
                </a:solidFill>
                <a:effectLst/>
                <a:latin typeface="Arial" panose="020B0604020202020204" pitchFamily="34" charset="0"/>
              </a:rPr>
              <a:t>2</a:t>
            </a:r>
            <a:r>
              <a:rPr lang="en-US" b="0" i="1" u="none" strike="noStrike" dirty="0">
                <a:solidFill>
                  <a:srgbClr val="202122"/>
                </a:solidFill>
                <a:effectLst/>
                <a:latin typeface="Arial" panose="020B0604020202020204" pitchFamily="34" charset="0"/>
              </a:rPr>
              <a:t>k</a:t>
            </a:r>
            <a:r>
              <a:rPr lang="en-US" b="0" i="0" u="none" strike="noStrike" baseline="-25000" dirty="0">
                <a:solidFill>
                  <a:srgbClr val="202122"/>
                </a:solidFill>
                <a:effectLst/>
                <a:latin typeface="Arial" panose="020B0604020202020204" pitchFamily="34" charset="0"/>
              </a:rPr>
              <a:t>B</a:t>
            </a:r>
            <a:r>
              <a:rPr lang="en-US" b="0" i="1" u="none" strike="noStrike" dirty="0">
                <a:solidFill>
                  <a:srgbClr val="202122"/>
                </a:solidFill>
                <a:effectLst/>
                <a:latin typeface="Arial" panose="020B0604020202020204" pitchFamily="34" charset="0"/>
              </a:rPr>
              <a:t>T </a:t>
            </a:r>
            <a:r>
              <a:rPr lang="en-US" b="0" u="none" strike="noStrike" dirty="0">
                <a:solidFill>
                  <a:srgbClr val="202122"/>
                </a:solidFill>
                <a:effectLst/>
                <a:latin typeface="Arial" panose="020B0604020202020204" pitchFamily="34" charset="0"/>
              </a:rPr>
              <a:t>per atom</a:t>
            </a:r>
            <a:r>
              <a:rPr lang="en-US" b="0" i="0" u="none" strike="noStrike" dirty="0">
                <a:solidFill>
                  <a:srgbClr val="202122"/>
                </a:solidFill>
                <a:effectLst/>
                <a:latin typeface="Arial" panose="020B0604020202020204" pitchFamily="34" charset="0"/>
              </a:rPr>
              <a:t>, or </a:t>
            </a:r>
            <a:r>
              <a:rPr lang="en-US" b="0" i="0" u="none" strike="noStrike" baseline="30000" dirty="0">
                <a:solidFill>
                  <a:srgbClr val="202122"/>
                </a:solidFill>
                <a:effectLst/>
                <a:latin typeface="Arial" panose="020B0604020202020204" pitchFamily="34" charset="0"/>
              </a:rPr>
              <a:t>1</a:t>
            </a:r>
            <a:r>
              <a:rPr lang="en-US" b="0" i="0" u="none" strike="noStrike" dirty="0">
                <a:solidFill>
                  <a:srgbClr val="202122"/>
                </a:solidFill>
                <a:effectLst/>
                <a:latin typeface="Arial" panose="020B0604020202020204" pitchFamily="34" charset="0"/>
              </a:rPr>
              <a:t>⁄</a:t>
            </a:r>
            <a:r>
              <a:rPr lang="en-US" b="0" i="0" u="none" strike="noStrike" baseline="-25000" dirty="0">
                <a:solidFill>
                  <a:srgbClr val="202122"/>
                </a:solidFill>
                <a:effectLst/>
                <a:latin typeface="Arial" panose="020B0604020202020204" pitchFamily="34" charset="0"/>
              </a:rPr>
              <a:t>2</a:t>
            </a:r>
            <a:r>
              <a:rPr lang="en-US" b="0" i="1" u="none" strike="noStrike" dirty="0">
                <a:solidFill>
                  <a:srgbClr val="202122"/>
                </a:solidFill>
                <a:effectLst/>
                <a:latin typeface="Arial" panose="020B0604020202020204" pitchFamily="34" charset="0"/>
              </a:rPr>
              <a:t>RT</a:t>
            </a:r>
            <a:r>
              <a:rPr lang="en-US" b="0" i="0" u="none" strike="noStrike" dirty="0">
                <a:solidFill>
                  <a:srgbClr val="202122"/>
                </a:solidFill>
                <a:effectLst/>
                <a:latin typeface="Arial" panose="020B0604020202020204" pitchFamily="34" charset="0"/>
              </a:rPr>
              <a:t> per mole. Multiplied by 3 degrees of freedom (x, y, z) and the two terms per degree of freedom (kinetic and potential), this amounts to 3</a:t>
            </a:r>
            <a:r>
              <a:rPr lang="en-US" b="0" i="1" u="none" strike="noStrike" dirty="0">
                <a:solidFill>
                  <a:srgbClr val="202122"/>
                </a:solidFill>
                <a:effectLst/>
                <a:latin typeface="Arial" panose="020B0604020202020204" pitchFamily="34" charset="0"/>
              </a:rPr>
              <a:t>R</a:t>
            </a:r>
            <a:r>
              <a:rPr lang="en-US" b="0" i="0" u="none" strike="noStrike" dirty="0">
                <a:solidFill>
                  <a:srgbClr val="202122"/>
                </a:solidFill>
                <a:effectLst/>
                <a:latin typeface="Arial" panose="020B0604020202020204" pitchFamily="34" charset="0"/>
              </a:rPr>
              <a:t> per mole heat capacity.</a:t>
            </a:r>
            <a:endParaRPr lang="en-US" dirty="0"/>
          </a:p>
        </p:txBody>
      </p:sp>
      <p:sp>
        <p:nvSpPr>
          <p:cNvPr id="5" name="TextBox 4">
            <a:extLst>
              <a:ext uri="{FF2B5EF4-FFF2-40B4-BE49-F238E27FC236}">
                <a16:creationId xmlns:a16="http://schemas.microsoft.com/office/drawing/2014/main" id="{156B975E-2604-3FDF-7362-FF96363DD5D6}"/>
              </a:ext>
            </a:extLst>
          </p:cNvPr>
          <p:cNvSpPr txBox="1"/>
          <p:nvPr/>
        </p:nvSpPr>
        <p:spPr>
          <a:xfrm>
            <a:off x="5212100" y="1760089"/>
            <a:ext cx="266451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a:t>
            </a:r>
            <a:r>
              <a:rPr lang="en-US" b="1" baseline="-25000" dirty="0">
                <a:latin typeface="Times New Roman" panose="02020603050405020304" pitchFamily="18" charset="0"/>
                <a:cs typeface="Times New Roman" panose="02020603050405020304" pitchFamily="18" charset="0"/>
              </a:rPr>
              <a:t>V</a:t>
            </a:r>
            <a:r>
              <a:rPr lang="en-US" b="1" dirty="0">
                <a:latin typeface="Times New Roman" panose="02020603050405020304" pitchFamily="18" charset="0"/>
                <a:cs typeface="Times New Roman" panose="02020603050405020304" pitchFamily="18" charset="0"/>
              </a:rPr>
              <a:t>/n = 3R   (25 J/(mol K)</a:t>
            </a:r>
          </a:p>
        </p:txBody>
      </p:sp>
    </p:spTree>
    <p:extLst>
      <p:ext uri="{BB962C8B-B14F-4D97-AF65-F5344CB8AC3E}">
        <p14:creationId xmlns:p14="http://schemas.microsoft.com/office/powerpoint/2010/main" val="34402993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8563D71-B80B-0848-A859-7712A481F677}"/>
              </a:ext>
            </a:extLst>
          </p:cNvPr>
          <p:cNvSpPr>
            <a:spLocks noGrp="1"/>
          </p:cNvSpPr>
          <p:nvPr>
            <p:ph type="sldNum" sz="quarter" idx="12"/>
          </p:nvPr>
        </p:nvSpPr>
        <p:spPr/>
        <p:txBody>
          <a:bodyPr/>
          <a:lstStyle/>
          <a:p>
            <a:fld id="{04AF66D1-50E8-924D-AA9F-C340413085BD}" type="slidenum">
              <a:rPr lang="en-US" smtClean="0"/>
              <a:t>110</a:t>
            </a:fld>
            <a:endParaRPr lang="en-US"/>
          </a:p>
        </p:txBody>
      </p:sp>
      <p:pic>
        <p:nvPicPr>
          <p:cNvPr id="6" name="Picture 5">
            <a:extLst>
              <a:ext uri="{FF2B5EF4-FFF2-40B4-BE49-F238E27FC236}">
                <a16:creationId xmlns:a16="http://schemas.microsoft.com/office/drawing/2014/main" id="{2CB1F59F-B9F5-8445-8CE1-1B7F5D61E60D}"/>
              </a:ext>
            </a:extLst>
          </p:cNvPr>
          <p:cNvPicPr>
            <a:picLocks noChangeAspect="1"/>
          </p:cNvPicPr>
          <p:nvPr/>
        </p:nvPicPr>
        <p:blipFill>
          <a:blip r:embed="rId2"/>
          <a:stretch>
            <a:fillRect/>
          </a:stretch>
        </p:blipFill>
        <p:spPr>
          <a:xfrm>
            <a:off x="1860550" y="596900"/>
            <a:ext cx="8470900" cy="5664200"/>
          </a:xfrm>
          <a:prstGeom prst="rect">
            <a:avLst/>
          </a:prstGeom>
        </p:spPr>
      </p:pic>
    </p:spTree>
    <p:extLst>
      <p:ext uri="{BB962C8B-B14F-4D97-AF65-F5344CB8AC3E}">
        <p14:creationId xmlns:p14="http://schemas.microsoft.com/office/powerpoint/2010/main" val="273369235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111</a:t>
            </a:fld>
            <a:endParaRPr lang="en-US"/>
          </a:p>
        </p:txBody>
      </p:sp>
      <p:pic>
        <p:nvPicPr>
          <p:cNvPr id="1028" name="Picture 4">
            <a:extLst>
              <a:ext uri="{FF2B5EF4-FFF2-40B4-BE49-F238E27FC236}">
                <a16:creationId xmlns:a16="http://schemas.microsoft.com/office/drawing/2014/main" id="{CD6B2A5A-CEC7-F911-47AF-681AA669D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294" y="136525"/>
            <a:ext cx="808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34BDB4-3F69-E124-DAEF-CC8021BA778F}"/>
              </a:ext>
            </a:extLst>
          </p:cNvPr>
          <p:cNvSpPr txBox="1"/>
          <p:nvPr/>
        </p:nvSpPr>
        <p:spPr>
          <a:xfrm>
            <a:off x="3047048" y="199294"/>
            <a:ext cx="609790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(dT/dt))</a:t>
            </a:r>
            <a:r>
              <a:rPr lang="en-US" baseline="-25000" dirty="0">
                <a:latin typeface="Times New Roman" panose="02020603050405020304" pitchFamily="18" charset="0"/>
                <a:cs typeface="Times New Roman" panose="02020603050405020304" pitchFamily="18" charset="0"/>
              </a:rPr>
              <a:t>P </a:t>
            </a:r>
            <a:endParaRPr lang="en-US" dirty="0"/>
          </a:p>
        </p:txBody>
      </p:sp>
      <p:sp>
        <p:nvSpPr>
          <p:cNvPr id="2" name="TextBox 1">
            <a:extLst>
              <a:ext uri="{FF2B5EF4-FFF2-40B4-BE49-F238E27FC236}">
                <a16:creationId xmlns:a16="http://schemas.microsoft.com/office/drawing/2014/main" id="{B56D5567-2937-95A9-EC02-C9D75ADD5844}"/>
              </a:ext>
            </a:extLst>
          </p:cNvPr>
          <p:cNvSpPr txBox="1"/>
          <p:nvPr/>
        </p:nvSpPr>
        <p:spPr>
          <a:xfrm>
            <a:off x="0" y="0"/>
            <a:ext cx="2704484" cy="1569660"/>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Heat Capacity for Systems that Display a Transition</a:t>
            </a:r>
          </a:p>
        </p:txBody>
      </p:sp>
    </p:spTree>
    <p:extLst>
      <p:ext uri="{BB962C8B-B14F-4D97-AF65-F5344CB8AC3E}">
        <p14:creationId xmlns:p14="http://schemas.microsoft.com/office/powerpoint/2010/main" val="3628508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C5417C-7D07-1D45-84D6-26D3DC263F3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112</a:t>
            </a:fld>
            <a:endParaRPr lang="en-US"/>
          </a:p>
        </p:txBody>
      </p:sp>
      <p:sp>
        <p:nvSpPr>
          <p:cNvPr id="3" name="TextBox 2">
            <a:extLst>
              <a:ext uri="{FF2B5EF4-FFF2-40B4-BE49-F238E27FC236}">
                <a16:creationId xmlns:a16="http://schemas.microsoft.com/office/drawing/2014/main" id="{3EC07C1F-CC02-0B4D-A95C-B2E2FC9225E9}"/>
              </a:ext>
            </a:extLst>
          </p:cNvPr>
          <p:cNvSpPr txBox="1"/>
          <p:nvPr/>
        </p:nvSpPr>
        <p:spPr>
          <a:xfrm>
            <a:off x="2826304" y="493043"/>
            <a:ext cx="701634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 Capacity for Systems that Display a Transition</a:t>
            </a:r>
          </a:p>
        </p:txBody>
      </p:sp>
      <p:pic>
        <p:nvPicPr>
          <p:cNvPr id="13" name="Picture 12">
            <a:extLst>
              <a:ext uri="{FF2B5EF4-FFF2-40B4-BE49-F238E27FC236}">
                <a16:creationId xmlns:a16="http://schemas.microsoft.com/office/drawing/2014/main" id="{7D68E001-5B85-FF4F-AE17-B1E353B2D7DE}"/>
              </a:ext>
            </a:extLst>
          </p:cNvPr>
          <p:cNvPicPr>
            <a:picLocks noChangeAspect="1"/>
          </p:cNvPicPr>
          <p:nvPr/>
        </p:nvPicPr>
        <p:blipFill>
          <a:blip r:embed="rId2"/>
          <a:stretch>
            <a:fillRect/>
          </a:stretch>
        </p:blipFill>
        <p:spPr>
          <a:xfrm>
            <a:off x="3251200" y="1479550"/>
            <a:ext cx="5359400" cy="4876800"/>
          </a:xfrm>
          <a:prstGeom prst="rect">
            <a:avLst/>
          </a:prstGeom>
        </p:spPr>
      </p:pic>
      <p:sp>
        <p:nvSpPr>
          <p:cNvPr id="4" name="TextBox 3">
            <a:extLst>
              <a:ext uri="{FF2B5EF4-FFF2-40B4-BE49-F238E27FC236}">
                <a16:creationId xmlns:a16="http://schemas.microsoft.com/office/drawing/2014/main" id="{6F501778-ABF4-3545-9AA6-7BAC463FA5BA}"/>
              </a:ext>
            </a:extLst>
          </p:cNvPr>
          <p:cNvSpPr txBox="1"/>
          <p:nvPr/>
        </p:nvSpPr>
        <p:spPr>
          <a:xfrm>
            <a:off x="9111343" y="1796143"/>
            <a:ext cx="2852057" cy="341632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Rate of entropy change with T,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-increases as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approaches the transition temperature. </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-At high temperatures all states are active so the change in entropy is small.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results in a peak in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and C</a:t>
            </a:r>
            <a:r>
              <a:rPr lang="en-US" baseline="-25000" dirty="0">
                <a:latin typeface="Times New Roman" panose="02020603050405020304" pitchFamily="18" charset="0"/>
                <a:cs typeface="Times New Roman" panose="02020603050405020304" pitchFamily="18" charset="0"/>
              </a:rPr>
              <a:t>p</a:t>
            </a:r>
          </a:p>
        </p:txBody>
      </p:sp>
    </p:spTree>
    <p:extLst>
      <p:ext uri="{BB962C8B-B14F-4D97-AF65-F5344CB8AC3E}">
        <p14:creationId xmlns:p14="http://schemas.microsoft.com/office/powerpoint/2010/main" val="297587479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113</a:t>
            </a:fld>
            <a:endParaRPr lang="en-US"/>
          </a:p>
        </p:txBody>
      </p:sp>
      <p:sp>
        <p:nvSpPr>
          <p:cNvPr id="3" name="TextBox 2">
            <a:extLst>
              <a:ext uri="{FF2B5EF4-FFF2-40B4-BE49-F238E27FC236}">
                <a16:creationId xmlns:a16="http://schemas.microsoft.com/office/drawing/2014/main" id="{4056B6B2-7EFB-0A4C-AD8B-9D7533B84811}"/>
              </a:ext>
            </a:extLst>
          </p:cNvPr>
          <p:cNvSpPr txBox="1"/>
          <p:nvPr/>
        </p:nvSpPr>
        <p:spPr>
          <a:xfrm>
            <a:off x="3513307" y="478971"/>
            <a:ext cx="547938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From Kittel and Kroemer Thermal Physics Chapter 2</a:t>
            </a:r>
          </a:p>
        </p:txBody>
      </p:sp>
      <p:sp>
        <p:nvSpPr>
          <p:cNvPr id="4" name="TextBox 3">
            <a:extLst>
              <a:ext uri="{FF2B5EF4-FFF2-40B4-BE49-F238E27FC236}">
                <a16:creationId xmlns:a16="http://schemas.microsoft.com/office/drawing/2014/main" id="{19B81ED1-67D4-704B-A0A3-886292F2ACFE}"/>
              </a:ext>
            </a:extLst>
          </p:cNvPr>
          <p:cNvSpPr txBox="1"/>
          <p:nvPr/>
        </p:nvSpPr>
        <p:spPr>
          <a:xfrm>
            <a:off x="1981200" y="1262743"/>
            <a:ext cx="8828314" cy="646331"/>
          </a:xfrm>
          <a:prstGeom prst="rect">
            <a:avLst/>
          </a:prstGeom>
          <a:noFill/>
        </p:spPr>
        <p:txBody>
          <a:bodyPr wrap="square" rtlCol="0">
            <a:spAutoFit/>
          </a:bodyPr>
          <a:lstStyle/>
          <a:p>
            <a:r>
              <a:rPr lang="en-US" dirty="0"/>
              <a:t>For a system with quantized energy and two states </a:t>
            </a:r>
            <a:r>
              <a:rPr lang="en-US" dirty="0">
                <a:latin typeface="Symbol" pitchFamily="2" charset="2"/>
              </a:rPr>
              <a:t>e</a:t>
            </a:r>
            <a:r>
              <a:rPr lang="en-US" baseline="-25000" dirty="0"/>
              <a:t>1</a:t>
            </a:r>
            <a:r>
              <a:rPr lang="en-US" dirty="0"/>
              <a:t> and </a:t>
            </a:r>
            <a:r>
              <a:rPr lang="en-US" dirty="0">
                <a:latin typeface="Symbol" pitchFamily="2" charset="2"/>
              </a:rPr>
              <a:t>e</a:t>
            </a:r>
            <a:r>
              <a:rPr lang="en-US" baseline="-25000" dirty="0"/>
              <a:t>2</a:t>
            </a:r>
            <a:r>
              <a:rPr lang="en-US" dirty="0"/>
              <a:t>, the ratio of the probabilities of the two states is given by the Boltzmann potentials, (</a:t>
            </a:r>
            <a:r>
              <a:rPr lang="en-US" dirty="0">
                <a:latin typeface="Symbol" pitchFamily="2" charset="2"/>
              </a:rPr>
              <a:t>t</a:t>
            </a:r>
            <a:r>
              <a:rPr lang="en-US" dirty="0"/>
              <a:t> is the temperature </a:t>
            </a:r>
            <a:r>
              <a:rPr lang="en-US" dirty="0" err="1"/>
              <a:t>k</a:t>
            </a:r>
            <a:r>
              <a:rPr lang="en-US" baseline="-25000" dirty="0" err="1"/>
              <a:t>B</a:t>
            </a:r>
            <a:r>
              <a:rPr lang="en-US" dirty="0" err="1"/>
              <a:t>T</a:t>
            </a:r>
            <a:r>
              <a:rPr lang="en-US" dirty="0"/>
              <a:t>)</a:t>
            </a:r>
          </a:p>
        </p:txBody>
      </p:sp>
      <p:pic>
        <p:nvPicPr>
          <p:cNvPr id="6" name="Picture 5">
            <a:extLst>
              <a:ext uri="{FF2B5EF4-FFF2-40B4-BE49-F238E27FC236}">
                <a16:creationId xmlns:a16="http://schemas.microsoft.com/office/drawing/2014/main" id="{FA376FBC-5CB7-AF44-A540-238F10488905}"/>
              </a:ext>
            </a:extLst>
          </p:cNvPr>
          <p:cNvPicPr>
            <a:picLocks noChangeAspect="1"/>
          </p:cNvPicPr>
          <p:nvPr/>
        </p:nvPicPr>
        <p:blipFill>
          <a:blip r:embed="rId2"/>
          <a:stretch>
            <a:fillRect/>
          </a:stretch>
        </p:blipFill>
        <p:spPr>
          <a:xfrm>
            <a:off x="3906157" y="1990272"/>
            <a:ext cx="2489200" cy="939800"/>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4A837C1-5102-9E43-88DC-9E9E44D2FA58}"/>
                  </a:ext>
                </a:extLst>
              </p:cNvPr>
              <p:cNvSpPr txBox="1"/>
              <p:nvPr/>
            </p:nvSpPr>
            <p:spPr>
              <a:xfrm>
                <a:off x="1981200" y="3011270"/>
                <a:ext cx="8512629" cy="3035831"/>
              </a:xfrm>
              <a:prstGeom prst="rect">
                <a:avLst/>
              </a:prstGeom>
              <a:noFill/>
            </p:spPr>
            <p:txBody>
              <a:bodyPr wrap="square" rtlCol="0">
                <a:spAutoFit/>
              </a:bodyPr>
              <a:lstStyle/>
              <a:p>
                <a:r>
                  <a:rPr lang="en-US" dirty="0"/>
                  <a:t>If state </a:t>
                </a:r>
                <a:r>
                  <a:rPr lang="en-US" dirty="0">
                    <a:latin typeface="Symbol" pitchFamily="2" charset="2"/>
                  </a:rPr>
                  <a:t>e</a:t>
                </a:r>
                <a:r>
                  <a:rPr lang="en-US" baseline="-25000" dirty="0"/>
                  <a:t>2</a:t>
                </a:r>
                <a:r>
                  <a:rPr lang="en-US" dirty="0"/>
                  <a:t> is the ground state, </a:t>
                </a:r>
                <a:r>
                  <a:rPr lang="en-US" dirty="0">
                    <a:latin typeface="Symbol" pitchFamily="2" charset="2"/>
                  </a:rPr>
                  <a:t>e</a:t>
                </a:r>
                <a:r>
                  <a:rPr lang="en-US" baseline="-25000" dirty="0"/>
                  <a:t>2 </a:t>
                </a:r>
                <a:r>
                  <a:rPr lang="en-US" dirty="0"/>
                  <a:t>= 0, and the sum of exponentials is called the partition function Z, and the sum of probabilities equals 1 then,</a:t>
                </a:r>
              </a:p>
              <a:p>
                <a:endParaRPr lang="en-US" dirty="0"/>
              </a:p>
              <a:p>
                <a:r>
                  <a:rPr lang="en-US" dirty="0"/>
                  <a:t>Z = </a:t>
                </a:r>
                <a:r>
                  <a:rPr lang="en-US" dirty="0" err="1"/>
                  <a:t>exp</a:t>
                </a:r>
                <a:r>
                  <a:rPr lang="en-US" dirty="0"/>
                  <a:t>(-</a:t>
                </a:r>
                <a:r>
                  <a:rPr lang="en-US" dirty="0">
                    <a:latin typeface="Symbol" pitchFamily="2" charset="2"/>
                  </a:rPr>
                  <a:t>e</a:t>
                </a:r>
                <a:r>
                  <a:rPr lang="en-US" baseline="-25000" dirty="0"/>
                  <a:t>2</a:t>
                </a:r>
                <a:r>
                  <a:rPr lang="en-US" dirty="0"/>
                  <a:t>/</a:t>
                </a:r>
                <a:r>
                  <a:rPr lang="en-US" dirty="0">
                    <a:latin typeface="Symbol" pitchFamily="2" charset="2"/>
                  </a:rPr>
                  <a:t>t</a:t>
                </a:r>
                <a:r>
                  <a:rPr lang="en-US" dirty="0"/>
                  <a:t>) + 1</a:t>
                </a:r>
              </a:p>
              <a:p>
                <a:endParaRPr lang="en-US" dirty="0"/>
              </a:p>
              <a:p>
                <a:r>
                  <a:rPr lang="en-US" dirty="0"/>
                  <a:t>Z normalizes the probability for a state “s”</a:t>
                </a:r>
              </a:p>
              <a:p>
                <a:endParaRPr lang="en-US" dirty="0"/>
              </a:p>
              <a:p>
                <a:r>
                  <a:rPr lang="en-US" dirty="0"/>
                  <a:t>P(</a:t>
                </a:r>
                <a:r>
                  <a:rPr lang="en-US" dirty="0" err="1">
                    <a:latin typeface="Symbol" pitchFamily="2" charset="2"/>
                  </a:rPr>
                  <a:t>e</a:t>
                </a:r>
                <a:r>
                  <a:rPr lang="en-US" baseline="-25000" dirty="0" err="1"/>
                  <a:t>s</a:t>
                </a:r>
                <a:r>
                  <a:rPr lang="en-US" dirty="0"/>
                  <a:t>) = </a:t>
                </a:r>
                <a:r>
                  <a:rPr lang="en-US" dirty="0" err="1"/>
                  <a:t>exp</a:t>
                </a:r>
                <a:r>
                  <a:rPr lang="en-US" dirty="0"/>
                  <a:t>(-</a:t>
                </a:r>
                <a:r>
                  <a:rPr lang="en-US" dirty="0" err="1">
                    <a:latin typeface="Symbol" pitchFamily="2" charset="2"/>
                  </a:rPr>
                  <a:t>e</a:t>
                </a:r>
                <a:r>
                  <a:rPr lang="en-US" baseline="-25000" dirty="0" err="1"/>
                  <a:t>s</a:t>
                </a:r>
                <a:r>
                  <a:rPr lang="en-US" dirty="0"/>
                  <a:t>/</a:t>
                </a:r>
                <a:r>
                  <a:rPr lang="en-US" dirty="0">
                    <a:latin typeface="Symbol" pitchFamily="2" charset="2"/>
                  </a:rPr>
                  <a:t>t</a:t>
                </a:r>
                <a:r>
                  <a:rPr lang="en-US" dirty="0"/>
                  <a:t>)/Z</a:t>
                </a:r>
              </a:p>
              <a:p>
                <a:endParaRPr lang="en-US" dirty="0"/>
              </a:p>
              <a:p>
                <a:r>
                  <a:rPr lang="en-US" dirty="0"/>
                  <a:t>The average energy for the system is </a:t>
                </a:r>
                <a14:m>
                  <m:oMath xmlns:m="http://schemas.openxmlformats.org/officeDocument/2006/math">
                    <m:r>
                      <a:rPr lang="en-US" b="0" i="1" smtClean="0">
                        <a:latin typeface="Cambria Math" panose="02040503050406030204" pitchFamily="18" charset="0"/>
                      </a:rPr>
                      <m:t>𝑈</m:t>
                    </m:r>
                    <m:r>
                      <a:rPr lang="en-US" b="0" i="1" smtClean="0">
                        <a:latin typeface="Cambria Math" panose="02040503050406030204" pitchFamily="18" charset="0"/>
                      </a:rPr>
                      <m:t>=</m:t>
                    </m:r>
                    <m:f>
                      <m:fPr>
                        <m:type m:val="skw"/>
                        <m:ctrlPr>
                          <a:rPr lang="en-US" b="0" i="1" smtClean="0">
                            <a:latin typeface="Cambria Math" panose="02040503050406030204" pitchFamily="18" charset="0"/>
                          </a:rPr>
                        </m:ctrlPr>
                      </m:fPr>
                      <m:num>
                        <m:d>
                          <m:dPr>
                            <m:ctrlPr>
                              <a:rPr lang="en-US" b="0" i="1" smtClean="0">
                                <a:latin typeface="Cambria Math" panose="02040503050406030204" pitchFamily="18" charset="0"/>
                              </a:rPr>
                            </m:ctrlPr>
                          </m:dPr>
                          <m:e>
                            <m:nary>
                              <m:naryPr>
                                <m:chr m:val="∑"/>
                                <m:subHide m:val="on"/>
                                <m:supHide m:val="on"/>
                                <m:ctrlPr>
                                  <a:rPr lang="en-US" b="0" i="1" smtClean="0">
                                    <a:latin typeface="Cambria Math" panose="02040503050406030204" pitchFamily="18" charset="0"/>
                                  </a:rPr>
                                </m:ctrlPr>
                              </m:naryPr>
                              <m:sub/>
                              <m:sup/>
                              <m:e>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𝑖</m:t>
                                    </m:r>
                                  </m:sub>
                                </m:sSub>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𝜀</m:t>
                                        </m:r>
                                      </m:e>
                                      <m:sub>
                                        <m:r>
                                          <a:rPr lang="en-US" b="0" i="1" smtClean="0">
                                            <a:latin typeface="Cambria Math" panose="02040503050406030204" pitchFamily="18" charset="0"/>
                                            <a:ea typeface="Cambria Math" panose="02040503050406030204" pitchFamily="18" charset="0"/>
                                          </a:rPr>
                                          <m:t>𝑖</m:t>
                                        </m:r>
                                      </m:sub>
                                    </m:sSub>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𝜏</m:t>
                                    </m:r>
                                  </m:sup>
                                </m:sSup>
                              </m:e>
                            </m:nary>
                          </m:e>
                        </m:d>
                      </m:num>
                      <m:den>
                        <m:r>
                          <a:rPr lang="en-US" b="0" i="1" smtClean="0">
                            <a:latin typeface="Cambria Math" panose="02040503050406030204" pitchFamily="18" charset="0"/>
                          </a:rPr>
                          <m:t>𝑍</m:t>
                        </m:r>
                      </m:den>
                    </m:f>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𝜏</m:t>
                        </m:r>
                      </m:e>
                      <m:sup>
                        <m:r>
                          <a:rPr lang="en-US" b="0" i="1" smtClean="0">
                            <a:latin typeface="Cambria Math" panose="02040503050406030204" pitchFamily="18" charset="0"/>
                            <a:ea typeface="Cambria Math" panose="02040503050406030204" pitchFamily="18" charset="0"/>
                          </a:rPr>
                          <m:t>2</m:t>
                        </m:r>
                      </m:sup>
                    </m:sSup>
                    <m:d>
                      <m:dPr>
                        <m:ctrlPr>
                          <a:rPr lang="en-US" b="0" i="1" smtClean="0">
                            <a:latin typeface="Cambria Math" panose="02040503050406030204" pitchFamily="18" charset="0"/>
                            <a:ea typeface="Cambria Math" panose="02040503050406030204" pitchFamily="18" charset="0"/>
                          </a:rPr>
                        </m:ctrlPr>
                      </m:dPr>
                      <m:e>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𝑑𝑙𝑛𝑍</m:t>
                            </m:r>
                          </m:num>
                          <m:den>
                            <m:r>
                              <a:rPr lang="en-US" b="0" i="1" smtClean="0">
                                <a:latin typeface="Cambria Math" panose="02040503050406030204" pitchFamily="18" charset="0"/>
                                <a:ea typeface="Cambria Math" panose="02040503050406030204" pitchFamily="18" charset="0"/>
                              </a:rPr>
                              <m:t>𝑑</m:t>
                            </m:r>
                            <m:r>
                              <a:rPr lang="en-US" b="0" i="1" smtClean="0">
                                <a:latin typeface="Cambria Math" panose="02040503050406030204" pitchFamily="18" charset="0"/>
                                <a:ea typeface="Cambria Math" panose="02040503050406030204" pitchFamily="18" charset="0"/>
                              </a:rPr>
                              <m:t>𝜏</m:t>
                            </m:r>
                          </m:den>
                        </m:f>
                      </m:e>
                    </m:d>
                  </m:oMath>
                </a14:m>
                <a:endParaRPr lang="en-US" dirty="0"/>
              </a:p>
            </p:txBody>
          </p:sp>
        </mc:Choice>
        <mc:Fallback xmlns="">
          <p:sp>
            <p:nvSpPr>
              <p:cNvPr id="7" name="TextBox 6">
                <a:extLst>
                  <a:ext uri="{FF2B5EF4-FFF2-40B4-BE49-F238E27FC236}">
                    <a16:creationId xmlns:a16="http://schemas.microsoft.com/office/drawing/2014/main" id="{F4A837C1-5102-9E43-88DC-9E9E44D2FA58}"/>
                  </a:ext>
                </a:extLst>
              </p:cNvPr>
              <p:cNvSpPr txBox="1">
                <a:spLocks noRot="1" noChangeAspect="1" noMove="1" noResize="1" noEditPoints="1" noAdjustHandles="1" noChangeArrowheads="1" noChangeShapeType="1" noTextEdit="1"/>
              </p:cNvSpPr>
              <p:nvPr/>
            </p:nvSpPr>
            <p:spPr>
              <a:xfrm>
                <a:off x="1981200" y="3011270"/>
                <a:ext cx="8512629" cy="3035831"/>
              </a:xfrm>
              <a:prstGeom prst="rect">
                <a:avLst/>
              </a:prstGeom>
              <a:blipFill>
                <a:blip r:embed="rId3"/>
                <a:stretch>
                  <a:fillRect l="-597" t="-1250" b="-23333"/>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5276F1A-65EB-8B45-929E-1E7AFC7DD9D9}"/>
              </a:ext>
            </a:extLst>
          </p:cNvPr>
          <p:cNvPicPr>
            <a:picLocks noChangeAspect="1"/>
          </p:cNvPicPr>
          <p:nvPr/>
        </p:nvPicPr>
        <p:blipFill>
          <a:blip r:embed="rId4"/>
          <a:stretch>
            <a:fillRect/>
          </a:stretch>
        </p:blipFill>
        <p:spPr>
          <a:xfrm>
            <a:off x="4237265" y="3606818"/>
            <a:ext cx="4762500" cy="850900"/>
          </a:xfrm>
          <a:prstGeom prst="rect">
            <a:avLst/>
          </a:prstGeom>
        </p:spPr>
      </p:pic>
      <p:pic>
        <p:nvPicPr>
          <p:cNvPr id="9" name="Picture 8">
            <a:extLst>
              <a:ext uri="{FF2B5EF4-FFF2-40B4-BE49-F238E27FC236}">
                <a16:creationId xmlns:a16="http://schemas.microsoft.com/office/drawing/2014/main" id="{818AF3F6-7902-9647-AEF9-3C8BEAC4262E}"/>
              </a:ext>
            </a:extLst>
          </p:cNvPr>
          <p:cNvPicPr>
            <a:picLocks noChangeAspect="1"/>
          </p:cNvPicPr>
          <p:nvPr/>
        </p:nvPicPr>
        <p:blipFill>
          <a:blip r:embed="rId5"/>
          <a:stretch>
            <a:fillRect/>
          </a:stretch>
        </p:blipFill>
        <p:spPr>
          <a:xfrm>
            <a:off x="9436100" y="3606818"/>
            <a:ext cx="1917700" cy="609600"/>
          </a:xfrm>
          <a:prstGeom prst="rect">
            <a:avLst/>
          </a:prstGeom>
        </p:spPr>
      </p:pic>
      <p:pic>
        <p:nvPicPr>
          <p:cNvPr id="10" name="Picture 9">
            <a:extLst>
              <a:ext uri="{FF2B5EF4-FFF2-40B4-BE49-F238E27FC236}">
                <a16:creationId xmlns:a16="http://schemas.microsoft.com/office/drawing/2014/main" id="{9F532E97-00C3-2C43-8439-5CB9B233F2ED}"/>
              </a:ext>
            </a:extLst>
          </p:cNvPr>
          <p:cNvPicPr>
            <a:picLocks noChangeAspect="1"/>
          </p:cNvPicPr>
          <p:nvPr/>
        </p:nvPicPr>
        <p:blipFill>
          <a:blip r:embed="rId6"/>
          <a:stretch>
            <a:fillRect/>
          </a:stretch>
        </p:blipFill>
        <p:spPr>
          <a:xfrm>
            <a:off x="7429500" y="4378814"/>
            <a:ext cx="4013200" cy="939800"/>
          </a:xfrm>
          <a:prstGeom prst="rect">
            <a:avLst/>
          </a:prstGeom>
        </p:spPr>
      </p:pic>
    </p:spTree>
    <p:extLst>
      <p:ext uri="{BB962C8B-B14F-4D97-AF65-F5344CB8AC3E}">
        <p14:creationId xmlns:p14="http://schemas.microsoft.com/office/powerpoint/2010/main" val="76480434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114</a:t>
            </a:fld>
            <a:endParaRPr lang="en-US"/>
          </a:p>
        </p:txBody>
      </p:sp>
      <p:sp>
        <p:nvSpPr>
          <p:cNvPr id="3" name="TextBox 2">
            <a:extLst>
              <a:ext uri="{FF2B5EF4-FFF2-40B4-BE49-F238E27FC236}">
                <a16:creationId xmlns:a16="http://schemas.microsoft.com/office/drawing/2014/main" id="{4056B6B2-7EFB-0A4C-AD8B-9D7533B84811}"/>
              </a:ext>
            </a:extLst>
          </p:cNvPr>
          <p:cNvSpPr txBox="1"/>
          <p:nvPr/>
        </p:nvSpPr>
        <p:spPr>
          <a:xfrm>
            <a:off x="3513307" y="478971"/>
            <a:ext cx="5097293" cy="369332"/>
          </a:xfrm>
          <a:prstGeom prst="rect">
            <a:avLst/>
          </a:prstGeom>
          <a:noFill/>
        </p:spPr>
        <p:txBody>
          <a:bodyPr wrap="none" rtlCol="0">
            <a:spAutoFit/>
          </a:bodyPr>
          <a:lstStyle/>
          <a:p>
            <a:r>
              <a:rPr lang="en-US" b="1" dirty="0"/>
              <a:t>From Kittel and Kroemer Thermal Physics Chapter 2</a:t>
            </a:r>
          </a:p>
        </p:txBody>
      </p:sp>
      <p:pic>
        <p:nvPicPr>
          <p:cNvPr id="4" name="Picture 3">
            <a:extLst>
              <a:ext uri="{FF2B5EF4-FFF2-40B4-BE49-F238E27FC236}">
                <a16:creationId xmlns:a16="http://schemas.microsoft.com/office/drawing/2014/main" id="{B8D6F82B-C498-6647-9843-A906135C6B6A}"/>
              </a:ext>
            </a:extLst>
          </p:cNvPr>
          <p:cNvPicPr>
            <a:picLocks noChangeAspect="1"/>
          </p:cNvPicPr>
          <p:nvPr/>
        </p:nvPicPr>
        <p:blipFill>
          <a:blip r:embed="rId2"/>
          <a:stretch>
            <a:fillRect/>
          </a:stretch>
        </p:blipFill>
        <p:spPr>
          <a:xfrm>
            <a:off x="934358" y="1328057"/>
            <a:ext cx="5359400" cy="4876800"/>
          </a:xfrm>
          <a:prstGeom prst="rect">
            <a:avLst/>
          </a:prstGeom>
        </p:spPr>
      </p:pic>
      <p:pic>
        <p:nvPicPr>
          <p:cNvPr id="5" name="Picture 4">
            <a:extLst>
              <a:ext uri="{FF2B5EF4-FFF2-40B4-BE49-F238E27FC236}">
                <a16:creationId xmlns:a16="http://schemas.microsoft.com/office/drawing/2014/main" id="{A5ED188A-6D4C-8540-93EB-4C8B40C88D43}"/>
              </a:ext>
            </a:extLst>
          </p:cNvPr>
          <p:cNvPicPr>
            <a:picLocks noChangeAspect="1"/>
          </p:cNvPicPr>
          <p:nvPr/>
        </p:nvPicPr>
        <p:blipFill>
          <a:blip r:embed="rId3"/>
          <a:stretch>
            <a:fillRect/>
          </a:stretch>
        </p:blipFill>
        <p:spPr>
          <a:xfrm>
            <a:off x="6751865" y="2082818"/>
            <a:ext cx="4762500" cy="850900"/>
          </a:xfrm>
          <a:prstGeom prst="rect">
            <a:avLst/>
          </a:prstGeom>
        </p:spPr>
      </p:pic>
      <p:pic>
        <p:nvPicPr>
          <p:cNvPr id="6" name="Picture 5">
            <a:extLst>
              <a:ext uri="{FF2B5EF4-FFF2-40B4-BE49-F238E27FC236}">
                <a16:creationId xmlns:a16="http://schemas.microsoft.com/office/drawing/2014/main" id="{6C237E6F-80AF-8A43-9FC6-017C7BB1C3C1}"/>
              </a:ext>
            </a:extLst>
          </p:cNvPr>
          <p:cNvPicPr>
            <a:picLocks noChangeAspect="1"/>
          </p:cNvPicPr>
          <p:nvPr/>
        </p:nvPicPr>
        <p:blipFill>
          <a:blip r:embed="rId4"/>
          <a:stretch>
            <a:fillRect/>
          </a:stretch>
        </p:blipFill>
        <p:spPr>
          <a:xfrm>
            <a:off x="7126515" y="3331135"/>
            <a:ext cx="4013200" cy="939800"/>
          </a:xfrm>
          <a:prstGeom prst="rect">
            <a:avLst/>
          </a:prstGeom>
        </p:spPr>
      </p:pic>
      <p:sp>
        <p:nvSpPr>
          <p:cNvPr id="7" name="TextBox 6">
            <a:extLst>
              <a:ext uri="{FF2B5EF4-FFF2-40B4-BE49-F238E27FC236}">
                <a16:creationId xmlns:a16="http://schemas.microsoft.com/office/drawing/2014/main" id="{F758AD40-904D-48F2-24CF-03D28C870E3B}"/>
              </a:ext>
            </a:extLst>
          </p:cNvPr>
          <p:cNvSpPr txBox="1"/>
          <p:nvPr/>
        </p:nvSpPr>
        <p:spPr>
          <a:xfrm>
            <a:off x="9357065" y="4390312"/>
            <a:ext cx="161573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Second term increases with ~ exp(-</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7CA9C2F5-8A9B-5823-0516-A5AA3E6F9960}"/>
              </a:ext>
            </a:extLst>
          </p:cNvPr>
          <p:cNvSpPr txBox="1"/>
          <p:nvPr/>
        </p:nvSpPr>
        <p:spPr>
          <a:xfrm>
            <a:off x="7668053" y="4450001"/>
            <a:ext cx="161573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First term decays with  (</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56256432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7D630E-4663-7447-BA95-ED4198CC1FE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115</a:t>
            </a:fld>
            <a:endParaRPr lang="en-US"/>
          </a:p>
        </p:txBody>
      </p:sp>
      <p:sp>
        <p:nvSpPr>
          <p:cNvPr id="3" name="TextBox 2">
            <a:extLst>
              <a:ext uri="{FF2B5EF4-FFF2-40B4-BE49-F238E27FC236}">
                <a16:creationId xmlns:a16="http://schemas.microsoft.com/office/drawing/2014/main" id="{A8A5B4E3-C6A4-6643-9979-60E41C78D634}"/>
              </a:ext>
            </a:extLst>
          </p:cNvPr>
          <p:cNvSpPr txBox="1"/>
          <p:nvPr/>
        </p:nvSpPr>
        <p:spPr>
          <a:xfrm flipH="1">
            <a:off x="3931919" y="326571"/>
            <a:ext cx="4929052" cy="461665"/>
          </a:xfrm>
          <a:prstGeom prst="rect">
            <a:avLst/>
          </a:prstGeom>
          <a:noFill/>
        </p:spPr>
        <p:txBody>
          <a:bodyPr wrap="square" rtlCol="0">
            <a:spAutoFit/>
          </a:bodyPr>
          <a:lstStyle/>
          <a:p>
            <a:r>
              <a:rPr lang="en-US" sz="2400" b="1" dirty="0"/>
              <a:t>Metal-Insulator Transition</a:t>
            </a:r>
          </a:p>
        </p:txBody>
      </p:sp>
      <p:sp>
        <p:nvSpPr>
          <p:cNvPr id="5" name="TextBox 4">
            <a:extLst>
              <a:ext uri="{FF2B5EF4-FFF2-40B4-BE49-F238E27FC236}">
                <a16:creationId xmlns:a16="http://schemas.microsoft.com/office/drawing/2014/main" id="{CECB6C56-A53C-3947-870A-C797CDC8412F}"/>
              </a:ext>
            </a:extLst>
          </p:cNvPr>
          <p:cNvSpPr txBox="1"/>
          <p:nvPr/>
        </p:nvSpPr>
        <p:spPr>
          <a:xfrm>
            <a:off x="2214978" y="1542918"/>
            <a:ext cx="7297190" cy="369332"/>
          </a:xfrm>
          <a:prstGeom prst="rect">
            <a:avLst/>
          </a:prstGeom>
          <a:noFill/>
        </p:spPr>
        <p:txBody>
          <a:bodyPr wrap="none" rtlCol="0">
            <a:spAutoFit/>
          </a:bodyPr>
          <a:lstStyle/>
          <a:p>
            <a:r>
              <a:rPr lang="en-US" dirty="0"/>
              <a:t>First order transition at </a:t>
            </a:r>
            <a:r>
              <a:rPr lang="en-US" dirty="0" err="1"/>
              <a:t>T</a:t>
            </a:r>
            <a:r>
              <a:rPr lang="en-US" baseline="-25000" dirty="0" err="1"/>
              <a:t>trs</a:t>
            </a:r>
            <a:r>
              <a:rPr lang="en-US" dirty="0"/>
              <a:t> between an insulator </a:t>
            </a:r>
            <a:r>
              <a:rPr lang="en-US" dirty="0">
                <a:latin typeface="Symbol" pitchFamily="2" charset="2"/>
              </a:rPr>
              <a:t>g</a:t>
            </a:r>
            <a:r>
              <a:rPr lang="en-US" dirty="0"/>
              <a:t> = 0 and a metal </a:t>
            </a:r>
            <a:r>
              <a:rPr lang="en-US" dirty="0">
                <a:latin typeface="Symbol" pitchFamily="2" charset="2"/>
              </a:rPr>
              <a:t>g</a:t>
            </a:r>
            <a:r>
              <a:rPr lang="en-US" dirty="0"/>
              <a:t> = </a:t>
            </a:r>
            <a:r>
              <a:rPr lang="en-US" dirty="0">
                <a:latin typeface="Symbol" pitchFamily="2" charset="2"/>
              </a:rPr>
              <a:t>g </a:t>
            </a:r>
            <a:r>
              <a:rPr lang="en-US" baseline="-25000" dirty="0"/>
              <a:t>met</a:t>
            </a:r>
            <a:r>
              <a:rPr lang="en-US" dirty="0"/>
              <a:t> </a:t>
            </a:r>
          </a:p>
        </p:txBody>
      </p:sp>
      <p:sp>
        <p:nvSpPr>
          <p:cNvPr id="6" name="TextBox 5">
            <a:extLst>
              <a:ext uri="{FF2B5EF4-FFF2-40B4-BE49-F238E27FC236}">
                <a16:creationId xmlns:a16="http://schemas.microsoft.com/office/drawing/2014/main" id="{89659368-1525-AF43-8C38-2B2C68E60467}"/>
              </a:ext>
            </a:extLst>
          </p:cNvPr>
          <p:cNvSpPr txBox="1"/>
          <p:nvPr/>
        </p:nvSpPr>
        <p:spPr>
          <a:xfrm>
            <a:off x="2214978" y="2239604"/>
            <a:ext cx="4700005" cy="369332"/>
          </a:xfrm>
          <a:prstGeom prst="rect">
            <a:avLst/>
          </a:prstGeom>
          <a:noFill/>
        </p:spPr>
        <p:txBody>
          <a:bodyPr wrap="none" rtlCol="0">
            <a:spAutoFit/>
          </a:bodyPr>
          <a:lstStyle/>
          <a:p>
            <a:r>
              <a:rPr lang="en-US" dirty="0"/>
              <a:t>A quantum transition, critical quantum behavior</a:t>
            </a:r>
          </a:p>
        </p:txBody>
      </p:sp>
      <p:pic>
        <p:nvPicPr>
          <p:cNvPr id="7" name="Picture 6">
            <a:extLst>
              <a:ext uri="{FF2B5EF4-FFF2-40B4-BE49-F238E27FC236}">
                <a16:creationId xmlns:a16="http://schemas.microsoft.com/office/drawing/2014/main" id="{2AB819C7-0405-BF42-9E88-E6C07F690D6B}"/>
              </a:ext>
            </a:extLst>
          </p:cNvPr>
          <p:cNvPicPr>
            <a:picLocks noChangeAspect="1"/>
          </p:cNvPicPr>
          <p:nvPr/>
        </p:nvPicPr>
        <p:blipFill>
          <a:blip r:embed="rId2"/>
          <a:stretch>
            <a:fillRect/>
          </a:stretch>
        </p:blipFill>
        <p:spPr>
          <a:xfrm>
            <a:off x="3245492" y="2936290"/>
            <a:ext cx="3098800" cy="381000"/>
          </a:xfrm>
          <a:prstGeom prst="rect">
            <a:avLst/>
          </a:prstGeom>
        </p:spPr>
      </p:pic>
      <p:sp>
        <p:nvSpPr>
          <p:cNvPr id="8" name="TextBox 7">
            <a:extLst>
              <a:ext uri="{FF2B5EF4-FFF2-40B4-BE49-F238E27FC236}">
                <a16:creationId xmlns:a16="http://schemas.microsoft.com/office/drawing/2014/main" id="{431B0517-0984-734E-BAB8-F73CB84F07A9}"/>
              </a:ext>
            </a:extLst>
          </p:cNvPr>
          <p:cNvSpPr txBox="1"/>
          <p:nvPr/>
        </p:nvSpPr>
        <p:spPr>
          <a:xfrm>
            <a:off x="2214978" y="3747212"/>
            <a:ext cx="5100051" cy="646331"/>
          </a:xfrm>
          <a:prstGeom prst="rect">
            <a:avLst/>
          </a:prstGeom>
          <a:noFill/>
        </p:spPr>
        <p:txBody>
          <a:bodyPr wrap="none" rtlCol="0">
            <a:spAutoFit/>
          </a:bodyPr>
          <a:lstStyle/>
          <a:p>
            <a:r>
              <a:rPr lang="en-US" dirty="0"/>
              <a:t>Transition can occur on doping of an oxide like Fe</a:t>
            </a:r>
            <a:r>
              <a:rPr lang="en-US" baseline="-25000" dirty="0"/>
              <a:t>2</a:t>
            </a:r>
            <a:r>
              <a:rPr lang="en-US" dirty="0"/>
              <a:t>O</a:t>
            </a:r>
            <a:r>
              <a:rPr lang="en-US" baseline="-25000" dirty="0"/>
              <a:t>3</a:t>
            </a:r>
            <a:endParaRPr lang="en-US" dirty="0"/>
          </a:p>
          <a:p>
            <a:r>
              <a:rPr lang="en-US" dirty="0"/>
              <a:t>Temperature or Pressure Changes</a:t>
            </a:r>
          </a:p>
        </p:txBody>
      </p:sp>
      <p:sp>
        <p:nvSpPr>
          <p:cNvPr id="4" name="Rectangle 3">
            <a:extLst>
              <a:ext uri="{FF2B5EF4-FFF2-40B4-BE49-F238E27FC236}">
                <a16:creationId xmlns:a16="http://schemas.microsoft.com/office/drawing/2014/main" id="{558FCBE9-7A15-FF4D-BA73-A87476036013}"/>
              </a:ext>
            </a:extLst>
          </p:cNvPr>
          <p:cNvSpPr/>
          <p:nvPr/>
        </p:nvSpPr>
        <p:spPr>
          <a:xfrm>
            <a:off x="4644788" y="5249499"/>
            <a:ext cx="169950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27475715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91FB54-9425-1849-ACB3-05A9EC15059F}"/>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116</a:t>
            </a:fld>
            <a:endParaRPr lang="en-US"/>
          </a:p>
        </p:txBody>
      </p:sp>
      <p:sp>
        <p:nvSpPr>
          <p:cNvPr id="3" name="TextBox 2">
            <a:extLst>
              <a:ext uri="{FF2B5EF4-FFF2-40B4-BE49-F238E27FC236}">
                <a16:creationId xmlns:a16="http://schemas.microsoft.com/office/drawing/2014/main" id="{72311555-8D98-0E48-A879-A35C592F5CF7}"/>
              </a:ext>
            </a:extLst>
          </p:cNvPr>
          <p:cNvSpPr txBox="1"/>
          <p:nvPr/>
        </p:nvSpPr>
        <p:spPr>
          <a:xfrm flipH="1">
            <a:off x="3681548" y="337457"/>
            <a:ext cx="5320938"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Magnetic Order-Disorder Transition</a:t>
            </a:r>
          </a:p>
        </p:txBody>
      </p:sp>
      <p:sp>
        <p:nvSpPr>
          <p:cNvPr id="4" name="TextBox 3">
            <a:extLst>
              <a:ext uri="{FF2B5EF4-FFF2-40B4-BE49-F238E27FC236}">
                <a16:creationId xmlns:a16="http://schemas.microsoft.com/office/drawing/2014/main" id="{5457A51E-7984-0C4C-B5A5-1944C37CF67A}"/>
              </a:ext>
            </a:extLst>
          </p:cNvPr>
          <p:cNvSpPr txBox="1"/>
          <p:nvPr/>
        </p:nvSpPr>
        <p:spPr>
          <a:xfrm>
            <a:off x="1132115" y="1055915"/>
            <a:ext cx="1047116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the Curie temperature material goes from a ferromagnet to a paramagnet and loses magnetic order</a:t>
            </a:r>
          </a:p>
        </p:txBody>
      </p:sp>
      <p:sp>
        <p:nvSpPr>
          <p:cNvPr id="5" name="TextBox 4">
            <a:extLst>
              <a:ext uri="{FF2B5EF4-FFF2-40B4-BE49-F238E27FC236}">
                <a16:creationId xmlns:a16="http://schemas.microsoft.com/office/drawing/2014/main" id="{41CBA831-0764-614C-B990-1218C28CAB78}"/>
              </a:ext>
            </a:extLst>
          </p:cNvPr>
          <p:cNvSpPr txBox="1"/>
          <p:nvPr/>
        </p:nvSpPr>
        <p:spPr>
          <a:xfrm>
            <a:off x="1132115" y="1497374"/>
            <a:ext cx="454471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impacts the entropy and heat capacity</a:t>
            </a:r>
          </a:p>
        </p:txBody>
      </p:sp>
      <p:pic>
        <p:nvPicPr>
          <p:cNvPr id="12" name="Picture 11">
            <a:extLst>
              <a:ext uri="{FF2B5EF4-FFF2-40B4-BE49-F238E27FC236}">
                <a16:creationId xmlns:a16="http://schemas.microsoft.com/office/drawing/2014/main" id="{1F297E01-AF24-2144-8268-6E07E9745CC2}"/>
              </a:ext>
            </a:extLst>
          </p:cNvPr>
          <p:cNvPicPr>
            <a:picLocks noChangeAspect="1"/>
          </p:cNvPicPr>
          <p:nvPr/>
        </p:nvPicPr>
        <p:blipFill>
          <a:blip r:embed="rId2"/>
          <a:stretch>
            <a:fillRect/>
          </a:stretch>
        </p:blipFill>
        <p:spPr>
          <a:xfrm>
            <a:off x="4822370" y="2129013"/>
            <a:ext cx="7211299" cy="3845527"/>
          </a:xfrm>
          <a:prstGeom prst="rect">
            <a:avLst/>
          </a:prstGeom>
        </p:spPr>
      </p:pic>
      <p:sp>
        <p:nvSpPr>
          <p:cNvPr id="13" name="TextBox 12">
            <a:extLst>
              <a:ext uri="{FF2B5EF4-FFF2-40B4-BE49-F238E27FC236}">
                <a16:creationId xmlns:a16="http://schemas.microsoft.com/office/drawing/2014/main" id="{455BB53A-2443-6645-8D28-689676017EBC}"/>
              </a:ext>
            </a:extLst>
          </p:cNvPr>
          <p:cNvSpPr txBox="1"/>
          <p:nvPr/>
        </p:nvSpPr>
        <p:spPr>
          <a:xfrm flipH="1">
            <a:off x="100146" y="2383971"/>
            <a:ext cx="6344195" cy="369332"/>
          </a:xfrm>
          <a:prstGeom prst="rect">
            <a:avLst/>
          </a:prstGeom>
          <a:noFill/>
        </p:spPr>
        <p:txBody>
          <a:bodyPr wrap="square" rtlCol="0">
            <a:spAutoFit/>
          </a:bodyPr>
          <a:lstStyle/>
          <a:p>
            <a:r>
              <a:rPr lang="en-US" dirty="0"/>
              <a:t>Maximum total order-disorder entropy can be calculated, </a:t>
            </a:r>
            <a:r>
              <a:rPr lang="en-US" dirty="0">
                <a:latin typeface="Symbol" pitchFamily="2" charset="2"/>
              </a:rPr>
              <a:t>D</a:t>
            </a:r>
            <a:r>
              <a:rPr lang="en-US" dirty="0"/>
              <a:t>S</a:t>
            </a:r>
          </a:p>
        </p:txBody>
      </p:sp>
      <p:pic>
        <p:nvPicPr>
          <p:cNvPr id="14" name="Picture 13">
            <a:extLst>
              <a:ext uri="{FF2B5EF4-FFF2-40B4-BE49-F238E27FC236}">
                <a16:creationId xmlns:a16="http://schemas.microsoft.com/office/drawing/2014/main" id="{2AB8DAF1-66DC-2D4D-84C1-FC6035BFFC07}"/>
              </a:ext>
            </a:extLst>
          </p:cNvPr>
          <p:cNvPicPr>
            <a:picLocks noChangeAspect="1"/>
          </p:cNvPicPr>
          <p:nvPr/>
        </p:nvPicPr>
        <p:blipFill>
          <a:blip r:embed="rId3"/>
          <a:stretch>
            <a:fillRect/>
          </a:stretch>
        </p:blipFill>
        <p:spPr>
          <a:xfrm>
            <a:off x="178706" y="2825430"/>
            <a:ext cx="3365500" cy="406400"/>
          </a:xfrm>
          <a:prstGeom prst="rect">
            <a:avLst/>
          </a:prstGeom>
        </p:spPr>
      </p:pic>
      <p:pic>
        <p:nvPicPr>
          <p:cNvPr id="15" name="Picture 14">
            <a:extLst>
              <a:ext uri="{FF2B5EF4-FFF2-40B4-BE49-F238E27FC236}">
                <a16:creationId xmlns:a16="http://schemas.microsoft.com/office/drawing/2014/main" id="{149B01B2-3F1E-8D4B-9735-F0E664A3C6BE}"/>
              </a:ext>
            </a:extLst>
          </p:cNvPr>
          <p:cNvPicPr>
            <a:picLocks noChangeAspect="1"/>
          </p:cNvPicPr>
          <p:nvPr/>
        </p:nvPicPr>
        <p:blipFill rotWithShape="1">
          <a:blip r:embed="rId4"/>
          <a:srcRect b="7329"/>
          <a:stretch/>
        </p:blipFill>
        <p:spPr>
          <a:xfrm>
            <a:off x="178706" y="3414548"/>
            <a:ext cx="5816600" cy="482538"/>
          </a:xfrm>
          <a:prstGeom prst="rect">
            <a:avLst/>
          </a:prstGeom>
        </p:spPr>
      </p:pic>
      <p:pic>
        <p:nvPicPr>
          <p:cNvPr id="16" name="Picture 15">
            <a:extLst>
              <a:ext uri="{FF2B5EF4-FFF2-40B4-BE49-F238E27FC236}">
                <a16:creationId xmlns:a16="http://schemas.microsoft.com/office/drawing/2014/main" id="{E7AF4FF0-BF51-6747-925E-D472A4BE806B}"/>
              </a:ext>
            </a:extLst>
          </p:cNvPr>
          <p:cNvPicPr>
            <a:picLocks noChangeAspect="1"/>
          </p:cNvPicPr>
          <p:nvPr/>
        </p:nvPicPr>
        <p:blipFill>
          <a:blip r:embed="rId5"/>
          <a:stretch>
            <a:fillRect/>
          </a:stretch>
        </p:blipFill>
        <p:spPr>
          <a:xfrm>
            <a:off x="178706" y="4079804"/>
            <a:ext cx="4813300" cy="457200"/>
          </a:xfrm>
          <a:prstGeom prst="rect">
            <a:avLst/>
          </a:prstGeom>
        </p:spPr>
      </p:pic>
      <p:pic>
        <p:nvPicPr>
          <p:cNvPr id="17" name="Picture 16">
            <a:extLst>
              <a:ext uri="{FF2B5EF4-FFF2-40B4-BE49-F238E27FC236}">
                <a16:creationId xmlns:a16="http://schemas.microsoft.com/office/drawing/2014/main" id="{2EAC5C6F-CDD5-AF4E-94B2-3158FC5910EC}"/>
              </a:ext>
            </a:extLst>
          </p:cNvPr>
          <p:cNvPicPr>
            <a:picLocks noChangeAspect="1"/>
          </p:cNvPicPr>
          <p:nvPr/>
        </p:nvPicPr>
        <p:blipFill>
          <a:blip r:embed="rId6"/>
          <a:stretch>
            <a:fillRect/>
          </a:stretch>
        </p:blipFill>
        <p:spPr>
          <a:xfrm>
            <a:off x="231502" y="4717939"/>
            <a:ext cx="3987800" cy="431800"/>
          </a:xfrm>
          <a:prstGeom prst="rect">
            <a:avLst/>
          </a:prstGeom>
        </p:spPr>
      </p:pic>
      <p:pic>
        <p:nvPicPr>
          <p:cNvPr id="18" name="Picture 17">
            <a:extLst>
              <a:ext uri="{FF2B5EF4-FFF2-40B4-BE49-F238E27FC236}">
                <a16:creationId xmlns:a16="http://schemas.microsoft.com/office/drawing/2014/main" id="{C06716BE-E136-E54D-9DAF-EFDDE2229967}"/>
              </a:ext>
            </a:extLst>
          </p:cNvPr>
          <p:cNvPicPr>
            <a:picLocks noChangeAspect="1"/>
          </p:cNvPicPr>
          <p:nvPr/>
        </p:nvPicPr>
        <p:blipFill>
          <a:blip r:embed="rId7"/>
          <a:stretch>
            <a:fillRect/>
          </a:stretch>
        </p:blipFill>
        <p:spPr>
          <a:xfrm>
            <a:off x="231502" y="5318005"/>
            <a:ext cx="2705100" cy="533400"/>
          </a:xfrm>
          <a:prstGeom prst="rect">
            <a:avLst/>
          </a:prstGeom>
        </p:spPr>
      </p:pic>
      <p:sp>
        <p:nvSpPr>
          <p:cNvPr id="19" name="Rectangle 18">
            <a:extLst>
              <a:ext uri="{FF2B5EF4-FFF2-40B4-BE49-F238E27FC236}">
                <a16:creationId xmlns:a16="http://schemas.microsoft.com/office/drawing/2014/main" id="{FB075199-EAEF-D040-BD6F-41BAD136BC54}"/>
              </a:ext>
            </a:extLst>
          </p:cNvPr>
          <p:cNvSpPr/>
          <p:nvPr/>
        </p:nvSpPr>
        <p:spPr>
          <a:xfrm>
            <a:off x="1011704" y="6169580"/>
            <a:ext cx="169950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380396829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B4B90C-144B-0849-9D20-DCFC85A79AA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117</a:t>
            </a:fld>
            <a:endParaRPr lang="en-US"/>
          </a:p>
        </p:txBody>
      </p:sp>
      <p:pic>
        <p:nvPicPr>
          <p:cNvPr id="3" name="Picture 2">
            <a:extLst>
              <a:ext uri="{FF2B5EF4-FFF2-40B4-BE49-F238E27FC236}">
                <a16:creationId xmlns:a16="http://schemas.microsoft.com/office/drawing/2014/main" id="{E1F67544-C6AD-DB4B-8B4A-638B185A2934}"/>
              </a:ext>
            </a:extLst>
          </p:cNvPr>
          <p:cNvPicPr>
            <a:picLocks noChangeAspect="1"/>
          </p:cNvPicPr>
          <p:nvPr/>
        </p:nvPicPr>
        <p:blipFill>
          <a:blip r:embed="rId2"/>
          <a:stretch>
            <a:fillRect/>
          </a:stretch>
        </p:blipFill>
        <p:spPr>
          <a:xfrm>
            <a:off x="0" y="342768"/>
            <a:ext cx="12192000" cy="6190219"/>
          </a:xfrm>
          <a:prstGeom prst="rect">
            <a:avLst/>
          </a:prstGeom>
        </p:spPr>
      </p:pic>
      <p:sp>
        <p:nvSpPr>
          <p:cNvPr id="4" name="TextBox 3">
            <a:extLst>
              <a:ext uri="{FF2B5EF4-FFF2-40B4-BE49-F238E27FC236}">
                <a16:creationId xmlns:a16="http://schemas.microsoft.com/office/drawing/2014/main" id="{F0CCCD75-477A-D206-F7E2-F1AB28EB07F6}"/>
              </a:ext>
            </a:extLst>
          </p:cNvPr>
          <p:cNvSpPr txBox="1"/>
          <p:nvPr/>
        </p:nvSpPr>
        <p:spPr>
          <a:xfrm>
            <a:off x="7415433" y="400974"/>
            <a:ext cx="2390334" cy="461665"/>
          </a:xfrm>
          <a:prstGeom prst="rect">
            <a:avLst/>
          </a:prstGeom>
          <a:noFill/>
        </p:spPr>
        <p:txBody>
          <a:bodyPr wrap="none" rtlCol="0">
            <a:spAutoFit/>
          </a:bodyPr>
          <a:lstStyle/>
          <a:p>
            <a:r>
              <a:rPr lang="en-US" sz="2400" b="1" dirty="0"/>
              <a:t>Co</a:t>
            </a:r>
            <a:r>
              <a:rPr lang="en-US" sz="2400" b="1" baseline="-25000" dirty="0"/>
              <a:t>3</a:t>
            </a:r>
            <a:r>
              <a:rPr lang="en-US" sz="2400" b="1" dirty="0"/>
              <a:t>O</a:t>
            </a:r>
            <a:r>
              <a:rPr lang="en-US" sz="2400" b="1" baseline="-25000" dirty="0"/>
              <a:t>4</a:t>
            </a:r>
            <a:r>
              <a:rPr lang="en-US" sz="2400" b="1" dirty="0"/>
              <a:t> Transitions</a:t>
            </a:r>
          </a:p>
        </p:txBody>
      </p:sp>
      <p:sp>
        <p:nvSpPr>
          <p:cNvPr id="5" name="TextBox 4">
            <a:extLst>
              <a:ext uri="{FF2B5EF4-FFF2-40B4-BE49-F238E27FC236}">
                <a16:creationId xmlns:a16="http://schemas.microsoft.com/office/drawing/2014/main" id="{DB5E3911-6BF4-DC8E-4474-6662B7CBDC66}"/>
              </a:ext>
            </a:extLst>
          </p:cNvPr>
          <p:cNvSpPr txBox="1"/>
          <p:nvPr/>
        </p:nvSpPr>
        <p:spPr>
          <a:xfrm>
            <a:off x="6640497" y="1180729"/>
            <a:ext cx="5339923" cy="369332"/>
          </a:xfrm>
          <a:prstGeom prst="rect">
            <a:avLst/>
          </a:prstGeom>
          <a:noFill/>
        </p:spPr>
        <p:txBody>
          <a:bodyPr wrap="none" rtlCol="0">
            <a:spAutoFit/>
          </a:bodyPr>
          <a:lstStyle/>
          <a:p>
            <a:r>
              <a:rPr lang="en-US" dirty="0"/>
              <a:t>Cathode in Li</a:t>
            </a:r>
            <a:r>
              <a:rPr lang="en-US" baseline="30000" dirty="0"/>
              <a:t>+</a:t>
            </a:r>
            <a:r>
              <a:rPr lang="en-US" dirty="0"/>
              <a:t> batteries or blue pigment for pottery</a:t>
            </a:r>
          </a:p>
        </p:txBody>
      </p:sp>
    </p:spTree>
    <p:extLst>
      <p:ext uri="{BB962C8B-B14F-4D97-AF65-F5344CB8AC3E}">
        <p14:creationId xmlns:p14="http://schemas.microsoft.com/office/powerpoint/2010/main" val="16740352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B73984D-528A-1749-AAA9-79356445147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118</a:t>
            </a:fld>
            <a:endParaRPr lang="en-US"/>
          </a:p>
        </p:txBody>
      </p:sp>
      <p:pic>
        <p:nvPicPr>
          <p:cNvPr id="3" name="Picture 2">
            <a:extLst>
              <a:ext uri="{FF2B5EF4-FFF2-40B4-BE49-F238E27FC236}">
                <a16:creationId xmlns:a16="http://schemas.microsoft.com/office/drawing/2014/main" id="{1027D13D-0D09-F147-90BC-EED5ADB7113D}"/>
              </a:ext>
            </a:extLst>
          </p:cNvPr>
          <p:cNvPicPr>
            <a:picLocks noChangeAspect="1"/>
          </p:cNvPicPr>
          <p:nvPr/>
        </p:nvPicPr>
        <p:blipFill>
          <a:blip r:embed="rId2"/>
          <a:stretch>
            <a:fillRect/>
          </a:stretch>
        </p:blipFill>
        <p:spPr>
          <a:xfrm>
            <a:off x="2057400" y="2637237"/>
            <a:ext cx="7695038" cy="3981277"/>
          </a:xfrm>
          <a:prstGeom prst="rect">
            <a:avLst/>
          </a:prstGeom>
        </p:spPr>
      </p:pic>
      <p:sp>
        <p:nvSpPr>
          <p:cNvPr id="4" name="TextBox 3">
            <a:extLst>
              <a:ext uri="{FF2B5EF4-FFF2-40B4-BE49-F238E27FC236}">
                <a16:creationId xmlns:a16="http://schemas.microsoft.com/office/drawing/2014/main" id="{1CC2CB35-AF7A-EC40-B42C-4604869BAA5A}"/>
              </a:ext>
            </a:extLst>
          </p:cNvPr>
          <p:cNvSpPr txBox="1"/>
          <p:nvPr/>
        </p:nvSpPr>
        <p:spPr>
          <a:xfrm>
            <a:off x="4833257" y="152399"/>
            <a:ext cx="2390334" cy="461665"/>
          </a:xfrm>
          <a:prstGeom prst="rect">
            <a:avLst/>
          </a:prstGeom>
          <a:noFill/>
        </p:spPr>
        <p:txBody>
          <a:bodyPr wrap="none" rtlCol="0">
            <a:spAutoFit/>
          </a:bodyPr>
          <a:lstStyle/>
          <a:p>
            <a:r>
              <a:rPr lang="en-US" sz="2400" b="1" dirty="0"/>
              <a:t>Co</a:t>
            </a:r>
            <a:r>
              <a:rPr lang="en-US" sz="2400" b="1" baseline="-25000" dirty="0"/>
              <a:t>3</a:t>
            </a:r>
            <a:r>
              <a:rPr lang="en-US" sz="2400" b="1" dirty="0"/>
              <a:t>O</a:t>
            </a:r>
            <a:r>
              <a:rPr lang="en-US" sz="2400" b="1" baseline="-25000" dirty="0"/>
              <a:t>4</a:t>
            </a:r>
            <a:r>
              <a:rPr lang="en-US" sz="2400" b="1" dirty="0"/>
              <a:t> Transitions</a:t>
            </a:r>
          </a:p>
        </p:txBody>
      </p:sp>
      <p:sp>
        <p:nvSpPr>
          <p:cNvPr id="5" name="Rectangle 4">
            <a:extLst>
              <a:ext uri="{FF2B5EF4-FFF2-40B4-BE49-F238E27FC236}">
                <a16:creationId xmlns:a16="http://schemas.microsoft.com/office/drawing/2014/main" id="{DA3B6AFC-16F5-4942-A713-43DB4E3A2158}"/>
              </a:ext>
            </a:extLst>
          </p:cNvPr>
          <p:cNvSpPr/>
          <p:nvPr/>
        </p:nvSpPr>
        <p:spPr>
          <a:xfrm>
            <a:off x="3091544" y="694058"/>
            <a:ext cx="6096000" cy="2031325"/>
          </a:xfrm>
          <a:prstGeom prst="rect">
            <a:avLst/>
          </a:prstGeom>
        </p:spPr>
        <p:txBody>
          <a:bodyPr>
            <a:spAutoFit/>
          </a:bodyPr>
          <a:lstStyle/>
          <a:p>
            <a:r>
              <a:rPr lang="en-US" dirty="0">
                <a:solidFill>
                  <a:srgbClr val="211E1E"/>
                </a:solidFill>
                <a:latin typeface="Times" pitchFamily="2" charset="0"/>
              </a:rPr>
              <a:t>The normal spinel contains Co</a:t>
            </a:r>
            <a:r>
              <a:rPr lang="en-US" sz="1400" dirty="0">
                <a:solidFill>
                  <a:srgbClr val="211E1E"/>
                </a:solidFill>
                <a:effectLst/>
                <a:latin typeface="Times" pitchFamily="2" charset="0"/>
              </a:rPr>
              <a:t>2+ </a:t>
            </a:r>
            <a:r>
              <a:rPr lang="en-US" dirty="0">
                <a:solidFill>
                  <a:srgbClr val="211E1E"/>
                </a:solidFill>
                <a:latin typeface="Times" pitchFamily="2" charset="0"/>
              </a:rPr>
              <a:t>at tetrahedral sites and low-spin Co</a:t>
            </a:r>
            <a:r>
              <a:rPr lang="en-US" sz="1400" dirty="0">
                <a:solidFill>
                  <a:srgbClr val="211E1E"/>
                </a:solidFill>
                <a:effectLst/>
                <a:latin typeface="Times" pitchFamily="2" charset="0"/>
              </a:rPr>
              <a:t>3+ </a:t>
            </a:r>
            <a:r>
              <a:rPr lang="en-US" dirty="0">
                <a:solidFill>
                  <a:srgbClr val="211E1E"/>
                </a:solidFill>
                <a:latin typeface="Times" pitchFamily="2" charset="0"/>
              </a:rPr>
              <a:t>at octahedral sites. The heat capacity effect observed at </a:t>
            </a:r>
            <a:r>
              <a:rPr lang="en-US" i="1" dirty="0">
                <a:solidFill>
                  <a:srgbClr val="211E1E"/>
                </a:solidFill>
                <a:latin typeface="Times" pitchFamily="2" charset="0"/>
              </a:rPr>
              <a:t>T </a:t>
            </a:r>
            <a:r>
              <a:rPr lang="en-US" dirty="0">
                <a:solidFill>
                  <a:srgbClr val="211E1E"/>
                </a:solidFill>
                <a:latin typeface="Symbol" pitchFamily="2" charset="2"/>
              </a:rPr>
              <a:t>b </a:t>
            </a:r>
            <a:r>
              <a:rPr lang="en-US" dirty="0">
                <a:solidFill>
                  <a:srgbClr val="211E1E"/>
                </a:solidFill>
                <a:latin typeface="Times" pitchFamily="2" charset="0"/>
              </a:rPr>
              <a:t>900K is in part a low- to high-spin transition of the Co</a:t>
            </a:r>
            <a:r>
              <a:rPr lang="en-US" sz="1400" dirty="0">
                <a:solidFill>
                  <a:srgbClr val="211E1E"/>
                </a:solidFill>
                <a:effectLst/>
                <a:latin typeface="Times" pitchFamily="2" charset="0"/>
              </a:rPr>
              <a:t>3+ </a:t>
            </a:r>
            <a:r>
              <a:rPr lang="en-US" dirty="0">
                <a:solidFill>
                  <a:srgbClr val="211E1E"/>
                </a:solidFill>
                <a:latin typeface="Times" pitchFamily="2" charset="0"/>
              </a:rPr>
              <a:t>ions and in part a partial transition from normal toward random distribution of Co</a:t>
            </a:r>
            <a:r>
              <a:rPr lang="en-US" sz="1400" dirty="0">
                <a:solidFill>
                  <a:srgbClr val="211E1E"/>
                </a:solidFill>
                <a:effectLst/>
                <a:latin typeface="Times" pitchFamily="2" charset="0"/>
              </a:rPr>
              <a:t>3+ </a:t>
            </a:r>
            <a:r>
              <a:rPr lang="en-US" dirty="0">
                <a:solidFill>
                  <a:srgbClr val="211E1E"/>
                </a:solidFill>
                <a:latin typeface="Times" pitchFamily="2" charset="0"/>
              </a:rPr>
              <a:t>and Co</a:t>
            </a:r>
            <a:r>
              <a:rPr lang="en-US" sz="1400" dirty="0">
                <a:solidFill>
                  <a:srgbClr val="211E1E"/>
                </a:solidFill>
                <a:effectLst/>
                <a:latin typeface="Times" pitchFamily="2" charset="0"/>
              </a:rPr>
              <a:t>2+ </a:t>
            </a:r>
            <a:r>
              <a:rPr lang="en-US" dirty="0">
                <a:solidFill>
                  <a:srgbClr val="211E1E"/>
                </a:solidFill>
                <a:latin typeface="Times" pitchFamily="2" charset="0"/>
              </a:rPr>
              <a:t>on the tetrahedral and octahedral sites of the spinel </a:t>
            </a:r>
            <a:r>
              <a:rPr lang="en-US" dirty="0">
                <a:solidFill>
                  <a:srgbClr val="211E1E"/>
                </a:solidFill>
                <a:latin typeface="Times New Roman" panose="02020603050405020304" pitchFamily="18" charset="0"/>
                <a:cs typeface="Times New Roman" panose="02020603050405020304" pitchFamily="18" charset="0"/>
              </a:rPr>
              <a:t>structure. </a:t>
            </a:r>
            <a:r>
              <a:rPr lang="en-US" dirty="0">
                <a:latin typeface="Times New Roman" panose="02020603050405020304" pitchFamily="18" charset="0"/>
                <a:cs typeface="Times New Roman" panose="02020603050405020304" pitchFamily="18" charset="0"/>
              </a:rPr>
              <a:t>The insert to the figure shows the magnetic order–disorder transition of Co</a:t>
            </a:r>
            <a:r>
              <a:rPr lang="en-US" baseline="-25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O</a:t>
            </a:r>
            <a:r>
              <a:rPr lang="en-US" baseline="-25000" dirty="0">
                <a:latin typeface="Times New Roman" panose="02020603050405020304" pitchFamily="18" charset="0"/>
                <a:cs typeface="Times New Roman" panose="02020603050405020304" pitchFamily="18" charset="0"/>
              </a:rPr>
              <a:t>4</a:t>
            </a:r>
            <a:r>
              <a:rPr lang="en-US" dirty="0">
                <a:latin typeface="Times New Roman" panose="02020603050405020304" pitchFamily="18" charset="0"/>
                <a:cs typeface="Times New Roman" panose="02020603050405020304" pitchFamily="18" charset="0"/>
              </a:rPr>
              <a:t> at around 30 K.</a:t>
            </a:r>
            <a:r>
              <a:rPr lang="en-US" dirty="0"/>
              <a:t> </a:t>
            </a:r>
          </a:p>
        </p:txBody>
      </p:sp>
      <p:sp>
        <p:nvSpPr>
          <p:cNvPr id="6" name="Rectangle 5">
            <a:extLst>
              <a:ext uri="{FF2B5EF4-FFF2-40B4-BE49-F238E27FC236}">
                <a16:creationId xmlns:a16="http://schemas.microsoft.com/office/drawing/2014/main" id="{FA0C0488-A3E6-FC4C-AF3A-EFAFCA69A3EA}"/>
              </a:ext>
            </a:extLst>
          </p:cNvPr>
          <p:cNvSpPr/>
          <p:nvPr/>
        </p:nvSpPr>
        <p:spPr>
          <a:xfrm>
            <a:off x="456038" y="4627875"/>
            <a:ext cx="169950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195721405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9A5F10-82F4-EF43-83E7-19AD0A7E0F8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119</a:t>
            </a:fld>
            <a:endParaRPr lang="en-US"/>
          </a:p>
        </p:txBody>
      </p:sp>
      <p:pic>
        <p:nvPicPr>
          <p:cNvPr id="3" name="Picture 2">
            <a:extLst>
              <a:ext uri="{FF2B5EF4-FFF2-40B4-BE49-F238E27FC236}">
                <a16:creationId xmlns:a16="http://schemas.microsoft.com/office/drawing/2014/main" id="{3AABEF8B-0127-6240-920E-75D695225204}"/>
              </a:ext>
            </a:extLst>
          </p:cNvPr>
          <p:cNvPicPr>
            <a:picLocks noChangeAspect="1"/>
          </p:cNvPicPr>
          <p:nvPr/>
        </p:nvPicPr>
        <p:blipFill>
          <a:blip r:embed="rId2"/>
          <a:stretch>
            <a:fillRect/>
          </a:stretch>
        </p:blipFill>
        <p:spPr>
          <a:xfrm>
            <a:off x="390978" y="590549"/>
            <a:ext cx="5454650" cy="2667736"/>
          </a:xfrm>
          <a:prstGeom prst="rect">
            <a:avLst/>
          </a:prstGeom>
        </p:spPr>
      </p:pic>
      <p:pic>
        <p:nvPicPr>
          <p:cNvPr id="4" name="Picture 3">
            <a:extLst>
              <a:ext uri="{FF2B5EF4-FFF2-40B4-BE49-F238E27FC236}">
                <a16:creationId xmlns:a16="http://schemas.microsoft.com/office/drawing/2014/main" id="{8DFB4A8F-5D06-524C-AB40-9CAFF04542F7}"/>
              </a:ext>
            </a:extLst>
          </p:cNvPr>
          <p:cNvPicPr>
            <a:picLocks noChangeAspect="1"/>
          </p:cNvPicPr>
          <p:nvPr/>
        </p:nvPicPr>
        <p:blipFill>
          <a:blip r:embed="rId3"/>
          <a:stretch>
            <a:fillRect/>
          </a:stretch>
        </p:blipFill>
        <p:spPr>
          <a:xfrm>
            <a:off x="390978" y="3543799"/>
            <a:ext cx="5454834" cy="2671944"/>
          </a:xfrm>
          <a:prstGeom prst="rect">
            <a:avLst/>
          </a:prstGeom>
        </p:spPr>
      </p:pic>
      <p:pic>
        <p:nvPicPr>
          <p:cNvPr id="5" name="Picture 4">
            <a:extLst>
              <a:ext uri="{FF2B5EF4-FFF2-40B4-BE49-F238E27FC236}">
                <a16:creationId xmlns:a16="http://schemas.microsoft.com/office/drawing/2014/main" id="{9E2BEB26-9DF8-934F-A547-D3ECE192C3D5}"/>
              </a:ext>
            </a:extLst>
          </p:cNvPr>
          <p:cNvPicPr>
            <a:picLocks noChangeAspect="1"/>
          </p:cNvPicPr>
          <p:nvPr/>
        </p:nvPicPr>
        <p:blipFill>
          <a:blip r:embed="rId4"/>
          <a:stretch>
            <a:fillRect/>
          </a:stretch>
        </p:blipFill>
        <p:spPr>
          <a:xfrm>
            <a:off x="6021899" y="467179"/>
            <a:ext cx="5679911" cy="5889171"/>
          </a:xfrm>
          <a:prstGeom prst="rect">
            <a:avLst/>
          </a:prstGeom>
        </p:spPr>
      </p:pic>
    </p:spTree>
    <p:extLst>
      <p:ext uri="{BB962C8B-B14F-4D97-AF65-F5344CB8AC3E}">
        <p14:creationId xmlns:p14="http://schemas.microsoft.com/office/powerpoint/2010/main" val="23389687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12</a:t>
            </a:fld>
            <a:endParaRPr lang="en-US"/>
          </a:p>
        </p:txBody>
      </p:sp>
      <p:pic>
        <p:nvPicPr>
          <p:cNvPr id="6" name="Picture 5">
            <a:extLst>
              <a:ext uri="{FF2B5EF4-FFF2-40B4-BE49-F238E27FC236}">
                <a16:creationId xmlns:a16="http://schemas.microsoft.com/office/drawing/2014/main" id="{049F5D57-FEB5-DE46-814C-9AC5DBD145C7}"/>
              </a:ext>
            </a:extLst>
          </p:cNvPr>
          <p:cNvPicPr>
            <a:picLocks noChangeAspect="1"/>
          </p:cNvPicPr>
          <p:nvPr/>
        </p:nvPicPr>
        <p:blipFill>
          <a:blip r:embed="rId2"/>
          <a:stretch>
            <a:fillRect/>
          </a:stretch>
        </p:blipFill>
        <p:spPr>
          <a:xfrm>
            <a:off x="3018477" y="928255"/>
            <a:ext cx="6273800" cy="5334000"/>
          </a:xfrm>
          <a:prstGeom prst="rect">
            <a:avLst/>
          </a:prstGeom>
        </p:spPr>
      </p:pic>
      <p:sp>
        <p:nvSpPr>
          <p:cNvPr id="7" name="Rectangle 6">
            <a:extLst>
              <a:ext uri="{FF2B5EF4-FFF2-40B4-BE49-F238E27FC236}">
                <a16:creationId xmlns:a16="http://schemas.microsoft.com/office/drawing/2014/main" id="{944A57EE-34E7-2742-94F6-E0F9D68C75F6}"/>
              </a:ext>
            </a:extLst>
          </p:cNvPr>
          <p:cNvSpPr/>
          <p:nvPr/>
        </p:nvSpPr>
        <p:spPr>
          <a:xfrm>
            <a:off x="4375801" y="310448"/>
            <a:ext cx="4771499"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Dulong and Petit Law (Observation for Solids)</a:t>
            </a:r>
            <a:endParaRPr lang="en-US" dirty="0"/>
          </a:p>
        </p:txBody>
      </p:sp>
      <p:sp>
        <p:nvSpPr>
          <p:cNvPr id="8" name="TextBox 7">
            <a:extLst>
              <a:ext uri="{FF2B5EF4-FFF2-40B4-BE49-F238E27FC236}">
                <a16:creationId xmlns:a16="http://schemas.microsoft.com/office/drawing/2014/main" id="{05070E34-5272-7144-95C0-6925182E6141}"/>
              </a:ext>
            </a:extLst>
          </p:cNvPr>
          <p:cNvSpPr txBox="1"/>
          <p:nvPr/>
        </p:nvSpPr>
        <p:spPr>
          <a:xfrm>
            <a:off x="3289465" y="3225923"/>
            <a:ext cx="415498"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endParaRPr lang="en-US"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389737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3A43B6-7A02-F140-B283-7A0EC6FFE3C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120</a:t>
            </a:fld>
            <a:endParaRPr lang="en-US"/>
          </a:p>
        </p:txBody>
      </p:sp>
      <p:pic>
        <p:nvPicPr>
          <p:cNvPr id="3" name="Picture 2">
            <a:extLst>
              <a:ext uri="{FF2B5EF4-FFF2-40B4-BE49-F238E27FC236}">
                <a16:creationId xmlns:a16="http://schemas.microsoft.com/office/drawing/2014/main" id="{12BAD5B9-D55D-D941-A12F-DB812E02D345}"/>
              </a:ext>
            </a:extLst>
          </p:cNvPr>
          <p:cNvPicPr>
            <a:picLocks noChangeAspect="1"/>
          </p:cNvPicPr>
          <p:nvPr/>
        </p:nvPicPr>
        <p:blipFill>
          <a:blip r:embed="rId2"/>
          <a:stretch>
            <a:fillRect/>
          </a:stretch>
        </p:blipFill>
        <p:spPr>
          <a:xfrm>
            <a:off x="210456" y="1849103"/>
            <a:ext cx="7474857" cy="3829837"/>
          </a:xfrm>
          <a:prstGeom prst="rect">
            <a:avLst/>
          </a:prstGeom>
        </p:spPr>
      </p:pic>
      <p:pic>
        <p:nvPicPr>
          <p:cNvPr id="4" name="Picture 3">
            <a:extLst>
              <a:ext uri="{FF2B5EF4-FFF2-40B4-BE49-F238E27FC236}">
                <a16:creationId xmlns:a16="http://schemas.microsoft.com/office/drawing/2014/main" id="{F43855C5-16CF-7F4D-AAB8-513215D6651D}"/>
              </a:ext>
            </a:extLst>
          </p:cNvPr>
          <p:cNvPicPr>
            <a:picLocks noChangeAspect="1"/>
          </p:cNvPicPr>
          <p:nvPr/>
        </p:nvPicPr>
        <p:blipFill>
          <a:blip r:embed="rId3"/>
          <a:stretch>
            <a:fillRect/>
          </a:stretch>
        </p:blipFill>
        <p:spPr>
          <a:xfrm>
            <a:off x="6232071" y="2970441"/>
            <a:ext cx="5208814" cy="1127449"/>
          </a:xfrm>
          <a:prstGeom prst="rect">
            <a:avLst/>
          </a:prstGeom>
        </p:spPr>
      </p:pic>
      <p:pic>
        <p:nvPicPr>
          <p:cNvPr id="5" name="Picture 4">
            <a:extLst>
              <a:ext uri="{FF2B5EF4-FFF2-40B4-BE49-F238E27FC236}">
                <a16:creationId xmlns:a16="http://schemas.microsoft.com/office/drawing/2014/main" id="{D3521B5B-5098-7B4C-8637-204EDAC951A9}"/>
              </a:ext>
            </a:extLst>
          </p:cNvPr>
          <p:cNvPicPr>
            <a:picLocks noChangeAspect="1"/>
          </p:cNvPicPr>
          <p:nvPr/>
        </p:nvPicPr>
        <p:blipFill>
          <a:blip r:embed="rId4"/>
          <a:stretch>
            <a:fillRect/>
          </a:stretch>
        </p:blipFill>
        <p:spPr>
          <a:xfrm>
            <a:off x="6264524" y="4290885"/>
            <a:ext cx="5143907" cy="214993"/>
          </a:xfrm>
          <a:prstGeom prst="rect">
            <a:avLst/>
          </a:prstGeom>
        </p:spPr>
      </p:pic>
      <p:sp>
        <p:nvSpPr>
          <p:cNvPr id="6" name="TextBox 5">
            <a:extLst>
              <a:ext uri="{FF2B5EF4-FFF2-40B4-BE49-F238E27FC236}">
                <a16:creationId xmlns:a16="http://schemas.microsoft.com/office/drawing/2014/main" id="{37D8CE6C-3EDB-244D-A401-EA876F5A5B24}"/>
              </a:ext>
            </a:extLst>
          </p:cNvPr>
          <p:cNvSpPr txBox="1"/>
          <p:nvPr/>
        </p:nvSpPr>
        <p:spPr>
          <a:xfrm flipH="1">
            <a:off x="6816634" y="1803124"/>
            <a:ext cx="4711339" cy="1200329"/>
          </a:xfrm>
          <a:prstGeom prst="rect">
            <a:avLst/>
          </a:prstGeom>
          <a:noFill/>
        </p:spPr>
        <p:txBody>
          <a:bodyPr wrap="square" rtlCol="0">
            <a:spAutoFit/>
          </a:bodyPr>
          <a:lstStyle/>
          <a:p>
            <a:r>
              <a:rPr lang="en-US" dirty="0"/>
              <a:t>Two levels with energy spacing </a:t>
            </a:r>
            <a:r>
              <a:rPr lang="en-US" dirty="0">
                <a:latin typeface="Symbol" pitchFamily="2" charset="2"/>
              </a:rPr>
              <a:t>e</a:t>
            </a:r>
            <a:r>
              <a:rPr lang="en-US" dirty="0"/>
              <a:t>/k</a:t>
            </a:r>
            <a:r>
              <a:rPr lang="en-US" baseline="-25000" dirty="0"/>
              <a:t>B</a:t>
            </a:r>
          </a:p>
          <a:p>
            <a:r>
              <a:rPr lang="en-US" dirty="0"/>
              <a:t>T &gt;</a:t>
            </a:r>
            <a:r>
              <a:rPr lang="en-US" dirty="0">
                <a:latin typeface="Symbol" pitchFamily="2" charset="2"/>
              </a:rPr>
              <a:t> e</a:t>
            </a:r>
            <a:r>
              <a:rPr lang="en-US" dirty="0"/>
              <a:t>/k</a:t>
            </a:r>
            <a:r>
              <a:rPr lang="en-US" baseline="-25000" dirty="0"/>
              <a:t>B</a:t>
            </a:r>
            <a:r>
              <a:rPr lang="en-US" dirty="0"/>
              <a:t> both levels occupied equally</a:t>
            </a:r>
          </a:p>
          <a:p>
            <a:r>
              <a:rPr lang="en-US" dirty="0"/>
              <a:t>T&lt; </a:t>
            </a:r>
            <a:r>
              <a:rPr lang="en-US" dirty="0">
                <a:latin typeface="Symbol" pitchFamily="2" charset="2"/>
              </a:rPr>
              <a:t>e</a:t>
            </a:r>
            <a:r>
              <a:rPr lang="en-US" dirty="0"/>
              <a:t>/k</a:t>
            </a:r>
            <a:r>
              <a:rPr lang="en-US" baseline="-25000" dirty="0"/>
              <a:t>B</a:t>
            </a:r>
            <a:r>
              <a:rPr lang="en-US" dirty="0"/>
              <a:t> only lower level occupied</a:t>
            </a:r>
          </a:p>
          <a:p>
            <a:r>
              <a:rPr lang="en-US" dirty="0"/>
              <a:t>Boltzmann statistics yields</a:t>
            </a:r>
          </a:p>
        </p:txBody>
      </p:sp>
      <p:pic>
        <p:nvPicPr>
          <p:cNvPr id="7" name="Picture 6">
            <a:extLst>
              <a:ext uri="{FF2B5EF4-FFF2-40B4-BE49-F238E27FC236}">
                <a16:creationId xmlns:a16="http://schemas.microsoft.com/office/drawing/2014/main" id="{C58FE80F-CB33-E74D-B95C-D9FB8A14A394}"/>
              </a:ext>
            </a:extLst>
          </p:cNvPr>
          <p:cNvPicPr>
            <a:picLocks noChangeAspect="1"/>
          </p:cNvPicPr>
          <p:nvPr/>
        </p:nvPicPr>
        <p:blipFill>
          <a:blip r:embed="rId5"/>
          <a:stretch>
            <a:fillRect/>
          </a:stretch>
        </p:blipFill>
        <p:spPr>
          <a:xfrm>
            <a:off x="10207171" y="412750"/>
            <a:ext cx="1233714" cy="1403664"/>
          </a:xfrm>
          <a:prstGeom prst="rect">
            <a:avLst/>
          </a:prstGeom>
        </p:spPr>
      </p:pic>
      <p:sp>
        <p:nvSpPr>
          <p:cNvPr id="8" name="Rectangle 7">
            <a:extLst>
              <a:ext uri="{FF2B5EF4-FFF2-40B4-BE49-F238E27FC236}">
                <a16:creationId xmlns:a16="http://schemas.microsoft.com/office/drawing/2014/main" id="{0D1C991B-4079-F74C-B66F-D09724A600F4}"/>
              </a:ext>
            </a:extLst>
          </p:cNvPr>
          <p:cNvSpPr/>
          <p:nvPr/>
        </p:nvSpPr>
        <p:spPr>
          <a:xfrm>
            <a:off x="466348" y="228084"/>
            <a:ext cx="169950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p:txBody>
      </p:sp>
    </p:spTree>
    <p:extLst>
      <p:ext uri="{BB962C8B-B14F-4D97-AF65-F5344CB8AC3E}">
        <p14:creationId xmlns:p14="http://schemas.microsoft.com/office/powerpoint/2010/main" val="7762336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126713-585F-9047-A80E-1396C584B2EC}"/>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121</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293CC24-F9E1-C649-9312-A1FF4B3C9D8E}"/>
              </a:ext>
            </a:extLst>
          </p:cNvPr>
          <p:cNvSpPr txBox="1"/>
          <p:nvPr/>
        </p:nvSpPr>
        <p:spPr>
          <a:xfrm>
            <a:off x="3875314" y="598714"/>
            <a:ext cx="17684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Schottky Defects</a:t>
            </a:r>
          </a:p>
        </p:txBody>
      </p:sp>
      <p:pic>
        <p:nvPicPr>
          <p:cNvPr id="4" name="Picture 3">
            <a:extLst>
              <a:ext uri="{FF2B5EF4-FFF2-40B4-BE49-F238E27FC236}">
                <a16:creationId xmlns:a16="http://schemas.microsoft.com/office/drawing/2014/main" id="{30238FB4-D894-0848-87A3-CDDE1ADF8635}"/>
              </a:ext>
            </a:extLst>
          </p:cNvPr>
          <p:cNvPicPr>
            <a:picLocks noChangeAspect="1"/>
          </p:cNvPicPr>
          <p:nvPr/>
        </p:nvPicPr>
        <p:blipFill>
          <a:blip r:embed="rId2"/>
          <a:stretch>
            <a:fillRect/>
          </a:stretch>
        </p:blipFill>
        <p:spPr>
          <a:xfrm>
            <a:off x="2851150" y="2832100"/>
            <a:ext cx="6489700" cy="1193800"/>
          </a:xfrm>
          <a:prstGeom prst="rect">
            <a:avLst/>
          </a:prstGeom>
        </p:spPr>
      </p:pic>
      <p:pic>
        <p:nvPicPr>
          <p:cNvPr id="5" name="Picture 4">
            <a:extLst>
              <a:ext uri="{FF2B5EF4-FFF2-40B4-BE49-F238E27FC236}">
                <a16:creationId xmlns:a16="http://schemas.microsoft.com/office/drawing/2014/main" id="{AFA7BC54-EF7E-0C44-9402-4B7F0055EB0F}"/>
              </a:ext>
            </a:extLst>
          </p:cNvPr>
          <p:cNvPicPr>
            <a:picLocks noChangeAspect="1"/>
          </p:cNvPicPr>
          <p:nvPr/>
        </p:nvPicPr>
        <p:blipFill>
          <a:blip r:embed="rId3"/>
          <a:stretch>
            <a:fillRect/>
          </a:stretch>
        </p:blipFill>
        <p:spPr>
          <a:xfrm>
            <a:off x="10207171" y="412750"/>
            <a:ext cx="1233714" cy="1403664"/>
          </a:xfrm>
          <a:prstGeom prst="rect">
            <a:avLst/>
          </a:prstGeom>
        </p:spPr>
      </p:pic>
      <p:sp>
        <p:nvSpPr>
          <p:cNvPr id="6" name="TextBox 5">
            <a:extLst>
              <a:ext uri="{FF2B5EF4-FFF2-40B4-BE49-F238E27FC236}">
                <a16:creationId xmlns:a16="http://schemas.microsoft.com/office/drawing/2014/main" id="{267EFB92-5355-0945-9026-C960BC9EA546}"/>
              </a:ext>
            </a:extLst>
          </p:cNvPr>
          <p:cNvSpPr txBox="1"/>
          <p:nvPr/>
        </p:nvSpPr>
        <p:spPr>
          <a:xfrm>
            <a:off x="3621284" y="2090057"/>
            <a:ext cx="4949432"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Endothermic formation enthalpy</a:t>
            </a:r>
          </a:p>
          <a:p>
            <a:r>
              <a:rPr lang="en-US" dirty="0">
                <a:latin typeface="Times New Roman" panose="02020603050405020304" pitchFamily="18" charset="0"/>
                <a:cs typeface="Times New Roman" panose="02020603050405020304" pitchFamily="18" charset="0"/>
              </a:rPr>
              <a:t>Entropy associated with disorder of defect location</a:t>
            </a:r>
          </a:p>
        </p:txBody>
      </p:sp>
      <p:sp>
        <p:nvSpPr>
          <p:cNvPr id="7" name="Rectangle 6">
            <a:extLst>
              <a:ext uri="{FF2B5EF4-FFF2-40B4-BE49-F238E27FC236}">
                <a16:creationId xmlns:a16="http://schemas.microsoft.com/office/drawing/2014/main" id="{1AE8B682-757F-704E-8059-BBB90343DD62}"/>
              </a:ext>
            </a:extLst>
          </p:cNvPr>
          <p:cNvSpPr/>
          <p:nvPr/>
        </p:nvSpPr>
        <p:spPr>
          <a:xfrm>
            <a:off x="4777091" y="5382664"/>
            <a:ext cx="1761316"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a:t>
            </a:r>
          </a:p>
        </p:txBody>
      </p:sp>
      <p:pic>
        <p:nvPicPr>
          <p:cNvPr id="8" name="Picture 7">
            <a:extLst>
              <a:ext uri="{FF2B5EF4-FFF2-40B4-BE49-F238E27FC236}">
                <a16:creationId xmlns:a16="http://schemas.microsoft.com/office/drawing/2014/main" id="{E7A5B381-E84D-9A77-94F3-2EF1A811FC05}"/>
              </a:ext>
            </a:extLst>
          </p:cNvPr>
          <p:cNvPicPr>
            <a:picLocks noChangeAspect="1"/>
          </p:cNvPicPr>
          <p:nvPr/>
        </p:nvPicPr>
        <p:blipFill>
          <a:blip r:embed="rId4"/>
          <a:stretch>
            <a:fillRect/>
          </a:stretch>
        </p:blipFill>
        <p:spPr>
          <a:xfrm>
            <a:off x="2851150" y="4063675"/>
            <a:ext cx="5208814" cy="1127449"/>
          </a:xfrm>
          <a:prstGeom prst="rect">
            <a:avLst/>
          </a:prstGeom>
        </p:spPr>
      </p:pic>
      <p:sp>
        <p:nvSpPr>
          <p:cNvPr id="9" name="TextBox 8">
            <a:extLst>
              <a:ext uri="{FF2B5EF4-FFF2-40B4-BE49-F238E27FC236}">
                <a16:creationId xmlns:a16="http://schemas.microsoft.com/office/drawing/2014/main" id="{27EF8C09-FC0A-0FD2-FFDC-14B51876A6F3}"/>
              </a:ext>
            </a:extLst>
          </p:cNvPr>
          <p:cNvSpPr txBox="1"/>
          <p:nvPr/>
        </p:nvSpPr>
        <p:spPr>
          <a:xfrm flipH="1">
            <a:off x="8910538" y="4352618"/>
            <a:ext cx="1869708" cy="369332"/>
          </a:xfrm>
          <a:prstGeom prst="rect">
            <a:avLst/>
          </a:prstGeom>
          <a:noFill/>
        </p:spPr>
        <p:txBody>
          <a:bodyPr wrap="square" rtlCol="0">
            <a:spAutoFit/>
          </a:bodyPr>
          <a:lstStyle/>
          <a:p>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G =</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H - T</a:t>
            </a:r>
            <a:r>
              <a:rPr lang="en-US" dirty="0">
                <a:latin typeface="Symbol" pitchFamily="2" charset="2"/>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42423150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64AEF4-A268-E949-9C65-F8115FF1547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122</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DA253C5-8A29-FE42-A0B6-A10905217454}"/>
              </a:ext>
            </a:extLst>
          </p:cNvPr>
          <p:cNvSpPr txBox="1"/>
          <p:nvPr/>
        </p:nvSpPr>
        <p:spPr>
          <a:xfrm>
            <a:off x="3799114" y="631371"/>
            <a:ext cx="507927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Fast Ion Conductors (solid oxide fuel cells high T)</a:t>
            </a:r>
          </a:p>
        </p:txBody>
      </p:sp>
      <p:sp>
        <p:nvSpPr>
          <p:cNvPr id="4" name="TextBox 3">
            <a:extLst>
              <a:ext uri="{FF2B5EF4-FFF2-40B4-BE49-F238E27FC236}">
                <a16:creationId xmlns:a16="http://schemas.microsoft.com/office/drawing/2014/main" id="{960BE3A2-E944-E748-BAE2-1DE7D3EE9354}"/>
              </a:ext>
            </a:extLst>
          </p:cNvPr>
          <p:cNvSpPr txBox="1"/>
          <p:nvPr/>
        </p:nvSpPr>
        <p:spPr>
          <a:xfrm flipH="1">
            <a:off x="2005148" y="1502229"/>
            <a:ext cx="525562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Solid electrolytes for batteries and fuel cells</a:t>
            </a:r>
          </a:p>
        </p:txBody>
      </p:sp>
      <p:sp>
        <p:nvSpPr>
          <p:cNvPr id="5" name="TextBox 4">
            <a:extLst>
              <a:ext uri="{FF2B5EF4-FFF2-40B4-BE49-F238E27FC236}">
                <a16:creationId xmlns:a16="http://schemas.microsoft.com/office/drawing/2014/main" id="{2D43FEF0-2EBE-484F-A281-6DE8BB41ECD4}"/>
              </a:ext>
            </a:extLst>
          </p:cNvPr>
          <p:cNvSpPr txBox="1"/>
          <p:nvPr/>
        </p:nvSpPr>
        <p:spPr>
          <a:xfrm>
            <a:off x="3265714" y="2536371"/>
            <a:ext cx="6553200"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AgI</a:t>
            </a:r>
            <a:r>
              <a:rPr lang="en-US" dirty="0">
                <a:latin typeface="Times New Roman" panose="02020603050405020304" pitchFamily="18" charset="0"/>
                <a:cs typeface="Times New Roman" panose="02020603050405020304" pitchFamily="18" charset="0"/>
              </a:rPr>
              <a:t>, I lattice remains intact, Ag+ conductor becomes a liquid</a:t>
            </a:r>
          </a:p>
        </p:txBody>
      </p:sp>
      <p:sp>
        <p:nvSpPr>
          <p:cNvPr id="6" name="TextBox 5">
            <a:extLst>
              <a:ext uri="{FF2B5EF4-FFF2-40B4-BE49-F238E27FC236}">
                <a16:creationId xmlns:a16="http://schemas.microsoft.com/office/drawing/2014/main" id="{B8971932-B59B-C540-8845-4A0C81B5E227}"/>
              </a:ext>
            </a:extLst>
          </p:cNvPr>
          <p:cNvSpPr txBox="1"/>
          <p:nvPr/>
        </p:nvSpPr>
        <p:spPr>
          <a:xfrm flipH="1">
            <a:off x="3265714" y="3042886"/>
            <a:ext cx="341593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Also, Cu</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S, Ag</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S.  </a:t>
            </a:r>
            <a:r>
              <a:rPr lang="en-US" dirty="0" err="1">
                <a:latin typeface="Times New Roman" panose="02020603050405020304" pitchFamily="18" charset="0"/>
                <a:cs typeface="Times New Roman" panose="02020603050405020304" pitchFamily="18" charset="0"/>
              </a:rPr>
              <a:t>NaS</a:t>
            </a:r>
            <a:r>
              <a:rPr lang="en-US" dirty="0">
                <a:latin typeface="Times New Roman" panose="02020603050405020304" pitchFamily="18" charset="0"/>
                <a:cs typeface="Times New Roman" panose="02020603050405020304" pitchFamily="18" charset="0"/>
              </a:rPr>
              <a:t> battery</a:t>
            </a:r>
          </a:p>
        </p:txBody>
      </p:sp>
      <p:sp>
        <p:nvSpPr>
          <p:cNvPr id="7" name="TextBox 6">
            <a:extLst>
              <a:ext uri="{FF2B5EF4-FFF2-40B4-BE49-F238E27FC236}">
                <a16:creationId xmlns:a16="http://schemas.microsoft.com/office/drawing/2014/main" id="{5292024A-A06F-FC4D-AA9D-6C8B989CEA18}"/>
              </a:ext>
            </a:extLst>
          </p:cNvPr>
          <p:cNvSpPr txBox="1"/>
          <p:nvPr/>
        </p:nvSpPr>
        <p:spPr>
          <a:xfrm>
            <a:off x="3352800" y="4125686"/>
            <a:ext cx="377366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Heat Capacity drops with temperature</a:t>
            </a:r>
          </a:p>
        </p:txBody>
      </p:sp>
      <p:pic>
        <p:nvPicPr>
          <p:cNvPr id="8" name="Picture 7">
            <a:extLst>
              <a:ext uri="{FF2B5EF4-FFF2-40B4-BE49-F238E27FC236}">
                <a16:creationId xmlns:a16="http://schemas.microsoft.com/office/drawing/2014/main" id="{9BB97D0E-34D4-3E6C-1C64-4B9F9AA057D1}"/>
              </a:ext>
            </a:extLst>
          </p:cNvPr>
          <p:cNvPicPr>
            <a:picLocks noChangeAspect="1"/>
          </p:cNvPicPr>
          <p:nvPr/>
        </p:nvPicPr>
        <p:blipFill>
          <a:blip r:embed="rId2"/>
          <a:stretch>
            <a:fillRect/>
          </a:stretch>
        </p:blipFill>
        <p:spPr>
          <a:xfrm>
            <a:off x="3799114" y="5025709"/>
            <a:ext cx="2340209" cy="1297598"/>
          </a:xfrm>
          <a:prstGeom prst="rect">
            <a:avLst/>
          </a:prstGeom>
        </p:spPr>
      </p:pic>
    </p:spTree>
    <p:extLst>
      <p:ext uri="{BB962C8B-B14F-4D97-AF65-F5344CB8AC3E}">
        <p14:creationId xmlns:p14="http://schemas.microsoft.com/office/powerpoint/2010/main" val="191330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123</a:t>
            </a:fld>
            <a:endParaRPr lang="en-US"/>
          </a:p>
        </p:txBody>
      </p:sp>
      <p:pic>
        <p:nvPicPr>
          <p:cNvPr id="1028" name="Picture 4">
            <a:extLst>
              <a:ext uri="{FF2B5EF4-FFF2-40B4-BE49-F238E27FC236}">
                <a16:creationId xmlns:a16="http://schemas.microsoft.com/office/drawing/2014/main" id="{CD6B2A5A-CEC7-F911-47AF-681AA669D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294" y="136525"/>
            <a:ext cx="808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34BDB4-3F69-E124-DAEF-CC8021BA778F}"/>
              </a:ext>
            </a:extLst>
          </p:cNvPr>
          <p:cNvSpPr txBox="1"/>
          <p:nvPr/>
        </p:nvSpPr>
        <p:spPr>
          <a:xfrm>
            <a:off x="3047048" y="199294"/>
            <a:ext cx="609790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(dT/dt))</a:t>
            </a:r>
            <a:r>
              <a:rPr lang="en-US" baseline="-25000" dirty="0">
                <a:latin typeface="Times New Roman" panose="02020603050405020304" pitchFamily="18" charset="0"/>
                <a:cs typeface="Times New Roman" panose="02020603050405020304" pitchFamily="18" charset="0"/>
              </a:rPr>
              <a:t>P </a:t>
            </a:r>
            <a:endParaRPr lang="en-US" dirty="0"/>
          </a:p>
        </p:txBody>
      </p:sp>
      <p:sp>
        <p:nvSpPr>
          <p:cNvPr id="3" name="TextBox 2">
            <a:extLst>
              <a:ext uri="{FF2B5EF4-FFF2-40B4-BE49-F238E27FC236}">
                <a16:creationId xmlns:a16="http://schemas.microsoft.com/office/drawing/2014/main" id="{F9B6F5C7-5B25-5408-2329-4791FFD85D06}"/>
              </a:ext>
            </a:extLst>
          </p:cNvPr>
          <p:cNvSpPr txBox="1"/>
          <p:nvPr/>
        </p:nvSpPr>
        <p:spPr>
          <a:xfrm>
            <a:off x="26338" y="199294"/>
            <a:ext cx="1935627"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Liquids and Glasses</a:t>
            </a:r>
          </a:p>
        </p:txBody>
      </p:sp>
    </p:spTree>
    <p:extLst>
      <p:ext uri="{BB962C8B-B14F-4D97-AF65-F5344CB8AC3E}">
        <p14:creationId xmlns:p14="http://schemas.microsoft.com/office/powerpoint/2010/main" val="398484435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3F5128-4163-B443-86DD-75D921F4E1B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124</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1B5CDA6-2925-684C-B844-220EB9FB302A}"/>
              </a:ext>
            </a:extLst>
          </p:cNvPr>
          <p:cNvSpPr txBox="1"/>
          <p:nvPr/>
        </p:nvSpPr>
        <p:spPr>
          <a:xfrm>
            <a:off x="3777343" y="631371"/>
            <a:ext cx="28200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Liquids and Glasses</a:t>
            </a:r>
          </a:p>
        </p:txBody>
      </p:sp>
      <p:pic>
        <p:nvPicPr>
          <p:cNvPr id="4" name="Picture 3">
            <a:extLst>
              <a:ext uri="{FF2B5EF4-FFF2-40B4-BE49-F238E27FC236}">
                <a16:creationId xmlns:a16="http://schemas.microsoft.com/office/drawing/2014/main" id="{BAD09761-86C4-0D45-8782-22E5574CC3D9}"/>
              </a:ext>
            </a:extLst>
          </p:cNvPr>
          <p:cNvPicPr>
            <a:picLocks noChangeAspect="1"/>
          </p:cNvPicPr>
          <p:nvPr/>
        </p:nvPicPr>
        <p:blipFill>
          <a:blip r:embed="rId2"/>
          <a:stretch>
            <a:fillRect/>
          </a:stretch>
        </p:blipFill>
        <p:spPr>
          <a:xfrm>
            <a:off x="319315" y="1486808"/>
            <a:ext cx="7246257" cy="4528911"/>
          </a:xfrm>
          <a:prstGeom prst="rect">
            <a:avLst/>
          </a:prstGeom>
        </p:spPr>
      </p:pic>
      <p:sp>
        <p:nvSpPr>
          <p:cNvPr id="5" name="TextBox 4">
            <a:extLst>
              <a:ext uri="{FF2B5EF4-FFF2-40B4-BE49-F238E27FC236}">
                <a16:creationId xmlns:a16="http://schemas.microsoft.com/office/drawing/2014/main" id="{F1C156E0-431C-D84F-BDD5-36F5D844740C}"/>
              </a:ext>
            </a:extLst>
          </p:cNvPr>
          <p:cNvSpPr txBox="1"/>
          <p:nvPr/>
        </p:nvSpPr>
        <p:spPr>
          <a:xfrm>
            <a:off x="8218715" y="1170453"/>
            <a:ext cx="3015343" cy="360098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Broad minimum in heat capacity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Loss of short-range order with rising T leads to drop in heat capacity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Initially, loss of vibrational degrees of freedom associated with short range order lead to decrease in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endParaRPr lang="en-US" baseline="-25000" dirty="0">
              <a:latin typeface="Times New Roman" panose="02020603050405020304" pitchFamily="18" charset="0"/>
              <a:cs typeface="Times New Roman" panose="02020603050405020304" pitchFamily="18" charset="0"/>
            </a:endParaRPr>
          </a:p>
          <a:p>
            <a:endParaRPr lang="en-US" baseline="-25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Later, S increases with T</a:t>
            </a:r>
          </a:p>
        </p:txBody>
      </p:sp>
      <p:sp>
        <p:nvSpPr>
          <p:cNvPr id="6" name="Rectangle 5">
            <a:extLst>
              <a:ext uri="{FF2B5EF4-FFF2-40B4-BE49-F238E27FC236}">
                <a16:creationId xmlns:a16="http://schemas.microsoft.com/office/drawing/2014/main" id="{123CF699-FC1B-FE4A-B65F-5817880C87C2}"/>
              </a:ext>
            </a:extLst>
          </p:cNvPr>
          <p:cNvSpPr/>
          <p:nvPr/>
        </p:nvSpPr>
        <p:spPr>
          <a:xfrm>
            <a:off x="8490858" y="4962534"/>
            <a:ext cx="1688924"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 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48194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16DFC8-903B-A04E-A4EA-5F120464290C}"/>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125</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EC45A6C-AB09-4D4F-A9A2-3DC1A07B531F}"/>
              </a:ext>
            </a:extLst>
          </p:cNvPr>
          <p:cNvSpPr txBox="1"/>
          <p:nvPr/>
        </p:nvSpPr>
        <p:spPr>
          <a:xfrm flipH="1">
            <a:off x="2919547" y="511629"/>
            <a:ext cx="62897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Anomalous behavior of glasses near absolute 0</a:t>
            </a:r>
          </a:p>
        </p:txBody>
      </p:sp>
      <p:pic>
        <p:nvPicPr>
          <p:cNvPr id="4" name="Picture 3">
            <a:extLst>
              <a:ext uri="{FF2B5EF4-FFF2-40B4-BE49-F238E27FC236}">
                <a16:creationId xmlns:a16="http://schemas.microsoft.com/office/drawing/2014/main" id="{A19F9494-92EB-3446-B489-5B662DA440E4}"/>
              </a:ext>
            </a:extLst>
          </p:cNvPr>
          <p:cNvPicPr>
            <a:picLocks noChangeAspect="1"/>
          </p:cNvPicPr>
          <p:nvPr/>
        </p:nvPicPr>
        <p:blipFill>
          <a:blip r:embed="rId2"/>
          <a:stretch>
            <a:fillRect/>
          </a:stretch>
        </p:blipFill>
        <p:spPr>
          <a:xfrm>
            <a:off x="378279" y="1170807"/>
            <a:ext cx="8112579" cy="4944487"/>
          </a:xfrm>
          <a:prstGeom prst="rect">
            <a:avLst/>
          </a:prstGeom>
        </p:spPr>
      </p:pic>
      <p:sp>
        <p:nvSpPr>
          <p:cNvPr id="5" name="TextBox 4">
            <a:extLst>
              <a:ext uri="{FF2B5EF4-FFF2-40B4-BE49-F238E27FC236}">
                <a16:creationId xmlns:a16="http://schemas.microsoft.com/office/drawing/2014/main" id="{F0BC121B-3477-BD44-B2E0-049792FB1B2A}"/>
              </a:ext>
            </a:extLst>
          </p:cNvPr>
          <p:cNvSpPr txBox="1"/>
          <p:nvPr/>
        </p:nvSpPr>
        <p:spPr>
          <a:xfrm flipH="1">
            <a:off x="8871857" y="1989910"/>
            <a:ext cx="2481943"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Debye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T</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near 0 K</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Behavior is due to anharmonic vibrations</a:t>
            </a:r>
          </a:p>
          <a:p>
            <a:r>
              <a:rPr lang="en-US" dirty="0">
                <a:latin typeface="Times New Roman" panose="02020603050405020304" pitchFamily="18" charset="0"/>
                <a:cs typeface="Times New Roman" panose="02020603050405020304" pitchFamily="18" charset="0"/>
              </a:rPr>
              <a:t>(Relaxation phenomena)</a:t>
            </a:r>
          </a:p>
        </p:txBody>
      </p:sp>
    </p:spTree>
    <p:extLst>
      <p:ext uri="{BB962C8B-B14F-4D97-AF65-F5344CB8AC3E}">
        <p14:creationId xmlns:p14="http://schemas.microsoft.com/office/powerpoint/2010/main" val="32769338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F509A-D3EC-C741-AF8B-09FE7EE40077}"/>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126</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2CE30DD-8B90-324C-9F0D-D5DD9123ED58}"/>
              </a:ext>
            </a:extLst>
          </p:cNvPr>
          <p:cNvPicPr>
            <a:picLocks noChangeAspect="1"/>
          </p:cNvPicPr>
          <p:nvPr/>
        </p:nvPicPr>
        <p:blipFill>
          <a:blip r:embed="rId2"/>
          <a:stretch>
            <a:fillRect/>
          </a:stretch>
        </p:blipFill>
        <p:spPr>
          <a:xfrm>
            <a:off x="2158944" y="1624920"/>
            <a:ext cx="7420484" cy="4282621"/>
          </a:xfrm>
          <a:prstGeom prst="rect">
            <a:avLst/>
          </a:prstGeom>
        </p:spPr>
      </p:pic>
      <p:sp>
        <p:nvSpPr>
          <p:cNvPr id="4" name="TextBox 3">
            <a:extLst>
              <a:ext uri="{FF2B5EF4-FFF2-40B4-BE49-F238E27FC236}">
                <a16:creationId xmlns:a16="http://schemas.microsoft.com/office/drawing/2014/main" id="{B71C6B34-EA7D-DE46-8144-4E26186C56A4}"/>
              </a:ext>
            </a:extLst>
          </p:cNvPr>
          <p:cNvSpPr txBox="1"/>
          <p:nvPr/>
        </p:nvSpPr>
        <p:spPr>
          <a:xfrm flipH="1">
            <a:off x="2919546" y="511629"/>
            <a:ext cx="69755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Pseudo-second order transition behavior of glasses</a:t>
            </a:r>
          </a:p>
        </p:txBody>
      </p:sp>
      <p:sp>
        <p:nvSpPr>
          <p:cNvPr id="5" name="Rectangle 4">
            <a:extLst>
              <a:ext uri="{FF2B5EF4-FFF2-40B4-BE49-F238E27FC236}">
                <a16:creationId xmlns:a16="http://schemas.microsoft.com/office/drawing/2014/main" id="{0AF6C3E6-047A-3A42-8681-CCDE0DD072DD}"/>
              </a:ext>
            </a:extLst>
          </p:cNvPr>
          <p:cNvSpPr/>
          <p:nvPr/>
        </p:nvSpPr>
        <p:spPr>
          <a:xfrm>
            <a:off x="8828679" y="2112220"/>
            <a:ext cx="2307042"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Relaxation phenomena</a:t>
            </a:r>
          </a:p>
          <a:p>
            <a:r>
              <a:rPr lang="en-US" dirty="0">
                <a:latin typeface="Times New Roman" panose="02020603050405020304" pitchFamily="18" charset="0"/>
                <a:cs typeface="Times New Roman" panose="02020603050405020304" pitchFamily="18" charset="0"/>
              </a:rPr>
              <a:t>In glasses</a:t>
            </a:r>
            <a:endParaRPr lang="en-US" dirty="0"/>
          </a:p>
        </p:txBody>
      </p:sp>
    </p:spTree>
    <p:extLst>
      <p:ext uri="{BB962C8B-B14F-4D97-AF65-F5344CB8AC3E}">
        <p14:creationId xmlns:p14="http://schemas.microsoft.com/office/powerpoint/2010/main" val="19823796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F509A-D3EC-C741-AF8B-09FE7EE40077}"/>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127</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71C6B34-EA7D-DE46-8144-4E26186C56A4}"/>
              </a:ext>
            </a:extLst>
          </p:cNvPr>
          <p:cNvSpPr txBox="1"/>
          <p:nvPr/>
        </p:nvSpPr>
        <p:spPr>
          <a:xfrm flipH="1">
            <a:off x="2919546" y="511629"/>
            <a:ext cx="69755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Pseudo-second order transition behavior of glasses</a:t>
            </a:r>
          </a:p>
        </p:txBody>
      </p:sp>
      <p:pic>
        <p:nvPicPr>
          <p:cNvPr id="5" name="Picture 4">
            <a:extLst>
              <a:ext uri="{FF2B5EF4-FFF2-40B4-BE49-F238E27FC236}">
                <a16:creationId xmlns:a16="http://schemas.microsoft.com/office/drawing/2014/main" id="{6BCD470B-A673-0A4D-B1DF-36CFCF1886DE}"/>
              </a:ext>
            </a:extLst>
          </p:cNvPr>
          <p:cNvPicPr>
            <a:picLocks noChangeAspect="1"/>
          </p:cNvPicPr>
          <p:nvPr/>
        </p:nvPicPr>
        <p:blipFill>
          <a:blip r:embed="rId2"/>
          <a:stretch>
            <a:fillRect/>
          </a:stretch>
        </p:blipFill>
        <p:spPr>
          <a:xfrm>
            <a:off x="2343150" y="1111250"/>
            <a:ext cx="7505700" cy="4635500"/>
          </a:xfrm>
          <a:prstGeom prst="rect">
            <a:avLst/>
          </a:prstGeom>
        </p:spPr>
      </p:pic>
      <p:sp>
        <p:nvSpPr>
          <p:cNvPr id="6" name="Rectangle 5">
            <a:extLst>
              <a:ext uri="{FF2B5EF4-FFF2-40B4-BE49-F238E27FC236}">
                <a16:creationId xmlns:a16="http://schemas.microsoft.com/office/drawing/2014/main" id="{53B96A31-14B5-B44A-955B-AEBDF6959C25}"/>
              </a:ext>
            </a:extLst>
          </p:cNvPr>
          <p:cNvSpPr/>
          <p:nvPr/>
        </p:nvSpPr>
        <p:spPr>
          <a:xfrm>
            <a:off x="8828679" y="2112220"/>
            <a:ext cx="2307042"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Relaxation phenomena</a:t>
            </a:r>
          </a:p>
          <a:p>
            <a:r>
              <a:rPr lang="en-US" dirty="0">
                <a:latin typeface="Times New Roman" panose="02020603050405020304" pitchFamily="18" charset="0"/>
                <a:cs typeface="Times New Roman" panose="02020603050405020304" pitchFamily="18" charset="0"/>
              </a:rPr>
              <a:t>In glasses</a:t>
            </a:r>
            <a:endParaRPr lang="en-US" dirty="0"/>
          </a:p>
        </p:txBody>
      </p:sp>
    </p:spTree>
    <p:extLst>
      <p:ext uri="{BB962C8B-B14F-4D97-AF65-F5344CB8AC3E}">
        <p14:creationId xmlns:p14="http://schemas.microsoft.com/office/powerpoint/2010/main" val="87101496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EF509A-D3EC-C741-AF8B-09FE7EE40077}"/>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128</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71C6B34-EA7D-DE46-8144-4E26186C56A4}"/>
              </a:ext>
            </a:extLst>
          </p:cNvPr>
          <p:cNvSpPr txBox="1"/>
          <p:nvPr/>
        </p:nvSpPr>
        <p:spPr>
          <a:xfrm flipH="1">
            <a:off x="2919546" y="511629"/>
            <a:ext cx="69755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Pseudo-second order transition behavior of glasses</a:t>
            </a:r>
          </a:p>
        </p:txBody>
      </p:sp>
      <p:pic>
        <p:nvPicPr>
          <p:cNvPr id="3" name="Picture 2">
            <a:extLst>
              <a:ext uri="{FF2B5EF4-FFF2-40B4-BE49-F238E27FC236}">
                <a16:creationId xmlns:a16="http://schemas.microsoft.com/office/drawing/2014/main" id="{8F9B6CA3-0C6F-AA42-BA78-FD863F001811}"/>
              </a:ext>
            </a:extLst>
          </p:cNvPr>
          <p:cNvPicPr>
            <a:picLocks noChangeAspect="1"/>
          </p:cNvPicPr>
          <p:nvPr/>
        </p:nvPicPr>
        <p:blipFill>
          <a:blip r:embed="rId2"/>
          <a:stretch>
            <a:fillRect/>
          </a:stretch>
        </p:blipFill>
        <p:spPr>
          <a:xfrm>
            <a:off x="1498600" y="933450"/>
            <a:ext cx="9194800" cy="4991100"/>
          </a:xfrm>
          <a:prstGeom prst="rect">
            <a:avLst/>
          </a:prstGeom>
        </p:spPr>
      </p:pic>
      <p:sp>
        <p:nvSpPr>
          <p:cNvPr id="5" name="Rectangle 4">
            <a:extLst>
              <a:ext uri="{FF2B5EF4-FFF2-40B4-BE49-F238E27FC236}">
                <a16:creationId xmlns:a16="http://schemas.microsoft.com/office/drawing/2014/main" id="{A769B916-4084-8246-AFC5-1005BF541EA2}"/>
              </a:ext>
            </a:extLst>
          </p:cNvPr>
          <p:cNvSpPr/>
          <p:nvPr/>
        </p:nvSpPr>
        <p:spPr>
          <a:xfrm>
            <a:off x="8828679" y="2112220"/>
            <a:ext cx="2307042" cy="646331"/>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rPr>
              <a:t>Relaxation phenomena</a:t>
            </a:r>
          </a:p>
          <a:p>
            <a:r>
              <a:rPr lang="en-US" dirty="0">
                <a:latin typeface="Times New Roman" panose="02020603050405020304" pitchFamily="18" charset="0"/>
                <a:cs typeface="Times New Roman" panose="02020603050405020304" pitchFamily="18" charset="0"/>
              </a:rPr>
              <a:t>In glasses</a:t>
            </a:r>
            <a:endParaRPr lang="en-US" dirty="0"/>
          </a:p>
        </p:txBody>
      </p:sp>
    </p:spTree>
    <p:extLst>
      <p:ext uri="{BB962C8B-B14F-4D97-AF65-F5344CB8AC3E}">
        <p14:creationId xmlns:p14="http://schemas.microsoft.com/office/powerpoint/2010/main" val="131444178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2145A-8B17-6A46-8C78-EB50E4CEC26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129</a:t>
            </a:fld>
            <a:endParaRPr lang="en-US"/>
          </a:p>
        </p:txBody>
      </p:sp>
      <p:sp>
        <p:nvSpPr>
          <p:cNvPr id="3" name="TextBox 2">
            <a:extLst>
              <a:ext uri="{FF2B5EF4-FFF2-40B4-BE49-F238E27FC236}">
                <a16:creationId xmlns:a16="http://schemas.microsoft.com/office/drawing/2014/main" id="{7978DA7D-833D-934C-9EC3-0C9177FB78C0}"/>
              </a:ext>
            </a:extLst>
          </p:cNvPr>
          <p:cNvSpPr txBox="1"/>
          <p:nvPr/>
        </p:nvSpPr>
        <p:spPr>
          <a:xfrm flipH="1">
            <a:off x="2919546" y="511629"/>
            <a:ext cx="6975567"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Thermodynamic and Kinetic Fragility</a:t>
            </a:r>
          </a:p>
        </p:txBody>
      </p:sp>
      <p:sp>
        <p:nvSpPr>
          <p:cNvPr id="4" name="TextBox 3">
            <a:extLst>
              <a:ext uri="{FF2B5EF4-FFF2-40B4-BE49-F238E27FC236}">
                <a16:creationId xmlns:a16="http://schemas.microsoft.com/office/drawing/2014/main" id="{487C8A6F-C7E5-6049-82B2-04295ECCB245}"/>
              </a:ext>
            </a:extLst>
          </p:cNvPr>
          <p:cNvSpPr txBox="1"/>
          <p:nvPr/>
        </p:nvSpPr>
        <p:spPr>
          <a:xfrm>
            <a:off x="1861457" y="1251857"/>
            <a:ext cx="3831771"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Fragile versus strong glass</a:t>
            </a:r>
          </a:p>
        </p:txBody>
      </p:sp>
      <p:pic>
        <p:nvPicPr>
          <p:cNvPr id="5" name="Picture 4">
            <a:extLst>
              <a:ext uri="{FF2B5EF4-FFF2-40B4-BE49-F238E27FC236}">
                <a16:creationId xmlns:a16="http://schemas.microsoft.com/office/drawing/2014/main" id="{90CD3CB6-52D0-6241-9912-1E3A6B311AE5}"/>
              </a:ext>
            </a:extLst>
          </p:cNvPr>
          <p:cNvPicPr>
            <a:picLocks noChangeAspect="1"/>
          </p:cNvPicPr>
          <p:nvPr/>
        </p:nvPicPr>
        <p:blipFill>
          <a:blip r:embed="rId2"/>
          <a:stretch>
            <a:fillRect/>
          </a:stretch>
        </p:blipFill>
        <p:spPr>
          <a:xfrm>
            <a:off x="1587166" y="1899752"/>
            <a:ext cx="4018978" cy="3195322"/>
          </a:xfrm>
          <a:prstGeom prst="rect">
            <a:avLst/>
          </a:prstGeom>
        </p:spPr>
      </p:pic>
      <p:sp>
        <p:nvSpPr>
          <p:cNvPr id="6" name="TextBox 5">
            <a:extLst>
              <a:ext uri="{FF2B5EF4-FFF2-40B4-BE49-F238E27FC236}">
                <a16:creationId xmlns:a16="http://schemas.microsoft.com/office/drawing/2014/main" id="{F5784532-16FD-6C44-8BC1-83D8F42BD058}"/>
              </a:ext>
            </a:extLst>
          </p:cNvPr>
          <p:cNvSpPr txBox="1"/>
          <p:nvPr/>
        </p:nvSpPr>
        <p:spPr>
          <a:xfrm>
            <a:off x="6085114" y="2579914"/>
            <a:ext cx="4384598" cy="2308324"/>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Kinetics:  Deviation from Arrhenius behavior</a:t>
            </a:r>
          </a:p>
          <a:p>
            <a:endParaRPr lang="en-US" dirty="0"/>
          </a:p>
          <a:p>
            <a:pPr marL="285750" indent="-285750">
              <a:buFont typeface="Symbol" pitchFamily="2" charset="2"/>
              <a:buChar char="h"/>
            </a:pPr>
            <a:r>
              <a:rPr lang="en-US" dirty="0"/>
              <a:t>= </a:t>
            </a:r>
            <a:r>
              <a:rPr lang="en-US" dirty="0">
                <a:latin typeface="Symbol" pitchFamily="2" charset="2"/>
              </a:rPr>
              <a:t>h</a:t>
            </a:r>
            <a:r>
              <a:rPr lang="en-US" baseline="-25000" dirty="0"/>
              <a:t>0</a:t>
            </a:r>
            <a:r>
              <a:rPr lang="en-US" dirty="0"/>
              <a:t> </a:t>
            </a:r>
            <a:r>
              <a:rPr lang="en-US" dirty="0" err="1"/>
              <a:t>exp</a:t>
            </a:r>
            <a:r>
              <a:rPr lang="en-US" dirty="0"/>
              <a:t>(-</a:t>
            </a:r>
            <a:r>
              <a:rPr lang="en-US" dirty="0" err="1"/>
              <a:t>E</a:t>
            </a:r>
            <a:r>
              <a:rPr lang="en-US" baseline="-25000" dirty="0" err="1"/>
              <a:t>a</a:t>
            </a:r>
            <a:r>
              <a:rPr lang="en-US" dirty="0"/>
              <a:t>/</a:t>
            </a:r>
            <a:r>
              <a:rPr lang="en-US" dirty="0" err="1"/>
              <a:t>k</a:t>
            </a:r>
            <a:r>
              <a:rPr lang="en-US" baseline="-25000" dirty="0" err="1"/>
              <a:t>B</a:t>
            </a:r>
            <a:r>
              <a:rPr lang="en-US" dirty="0" err="1"/>
              <a:t>T</a:t>
            </a:r>
            <a:r>
              <a:rPr lang="en-US" dirty="0"/>
              <a:t>)</a:t>
            </a:r>
          </a:p>
          <a:p>
            <a:endParaRPr lang="en-US" dirty="0"/>
          </a:p>
          <a:p>
            <a:r>
              <a:rPr lang="en-US" dirty="0">
                <a:latin typeface="Times New Roman" panose="02020603050405020304" pitchFamily="18" charset="0"/>
                <a:cs typeface="Times New Roman" panose="02020603050405020304" pitchFamily="18" charset="0"/>
              </a:rPr>
              <a:t>Scaled Exponential</a:t>
            </a:r>
          </a:p>
          <a:p>
            <a:endParaRPr lang="en-US" dirty="0"/>
          </a:p>
          <a:p>
            <a:r>
              <a:rPr lang="en-US" dirty="0">
                <a:latin typeface="Symbol" pitchFamily="2" charset="2"/>
              </a:rPr>
              <a:t>h </a:t>
            </a:r>
            <a:r>
              <a:rPr lang="en-US" dirty="0"/>
              <a:t>= </a:t>
            </a:r>
            <a:r>
              <a:rPr lang="en-US" dirty="0">
                <a:latin typeface="Symbol" pitchFamily="2" charset="2"/>
              </a:rPr>
              <a:t>h</a:t>
            </a:r>
            <a:r>
              <a:rPr lang="en-US" baseline="-25000" dirty="0"/>
              <a:t>0</a:t>
            </a:r>
            <a:r>
              <a:rPr lang="en-US" dirty="0"/>
              <a:t> </a:t>
            </a:r>
            <a:r>
              <a:rPr lang="en-US" dirty="0" err="1"/>
              <a:t>exp</a:t>
            </a:r>
            <a:r>
              <a:rPr lang="en-US" dirty="0"/>
              <a:t>(-</a:t>
            </a:r>
            <a:r>
              <a:rPr lang="en-US" dirty="0" err="1"/>
              <a:t>E</a:t>
            </a:r>
            <a:r>
              <a:rPr lang="en-US" baseline="-25000" dirty="0" err="1"/>
              <a:t>a</a:t>
            </a:r>
            <a:r>
              <a:rPr lang="en-US" dirty="0"/>
              <a:t>/</a:t>
            </a:r>
            <a:r>
              <a:rPr lang="en-US" dirty="0" err="1"/>
              <a:t>k</a:t>
            </a:r>
            <a:r>
              <a:rPr lang="en-US" baseline="-25000" dirty="0" err="1"/>
              <a:t>B</a:t>
            </a:r>
            <a:r>
              <a:rPr lang="en-US" dirty="0" err="1"/>
              <a:t>T</a:t>
            </a:r>
            <a:r>
              <a:rPr lang="en-US" dirty="0"/>
              <a:t>)</a:t>
            </a:r>
            <a:r>
              <a:rPr lang="en-US" baseline="30000" dirty="0"/>
              <a:t>m</a:t>
            </a:r>
          </a:p>
          <a:p>
            <a:endParaRPr lang="en-US" dirty="0"/>
          </a:p>
        </p:txBody>
      </p:sp>
      <p:pic>
        <p:nvPicPr>
          <p:cNvPr id="7" name="Picture 6">
            <a:extLst>
              <a:ext uri="{FF2B5EF4-FFF2-40B4-BE49-F238E27FC236}">
                <a16:creationId xmlns:a16="http://schemas.microsoft.com/office/drawing/2014/main" id="{9B2785CA-6163-E741-8D75-B611CB8C15D2}"/>
              </a:ext>
            </a:extLst>
          </p:cNvPr>
          <p:cNvPicPr>
            <a:picLocks noChangeAspect="1"/>
          </p:cNvPicPr>
          <p:nvPr/>
        </p:nvPicPr>
        <p:blipFill>
          <a:blip r:embed="rId3"/>
          <a:stretch>
            <a:fillRect/>
          </a:stretch>
        </p:blipFill>
        <p:spPr>
          <a:xfrm>
            <a:off x="2110014" y="5420386"/>
            <a:ext cx="7950200" cy="889000"/>
          </a:xfrm>
          <a:prstGeom prst="rect">
            <a:avLst/>
          </a:prstGeom>
        </p:spPr>
      </p:pic>
      <p:pic>
        <p:nvPicPr>
          <p:cNvPr id="8" name="Picture 7">
            <a:extLst>
              <a:ext uri="{FF2B5EF4-FFF2-40B4-BE49-F238E27FC236}">
                <a16:creationId xmlns:a16="http://schemas.microsoft.com/office/drawing/2014/main" id="{19E35C34-4A03-FA45-AEB6-B5F4CD0D489A}"/>
              </a:ext>
            </a:extLst>
          </p:cNvPr>
          <p:cNvPicPr>
            <a:picLocks noChangeAspect="1"/>
          </p:cNvPicPr>
          <p:nvPr/>
        </p:nvPicPr>
        <p:blipFill>
          <a:blip r:embed="rId2"/>
          <a:stretch>
            <a:fillRect/>
          </a:stretch>
        </p:blipFill>
        <p:spPr>
          <a:xfrm>
            <a:off x="1674250" y="1621189"/>
            <a:ext cx="4018978" cy="3195322"/>
          </a:xfrm>
          <a:prstGeom prst="rect">
            <a:avLst/>
          </a:prstGeom>
        </p:spPr>
      </p:pic>
    </p:spTree>
    <p:extLst>
      <p:ext uri="{BB962C8B-B14F-4D97-AF65-F5344CB8AC3E}">
        <p14:creationId xmlns:p14="http://schemas.microsoft.com/office/powerpoint/2010/main" val="1494591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13</a:t>
            </a:fld>
            <a:endParaRPr lang="en-US"/>
          </a:p>
        </p:txBody>
      </p:sp>
      <p:sp>
        <p:nvSpPr>
          <p:cNvPr id="7" name="Rectangle 6">
            <a:extLst>
              <a:ext uri="{FF2B5EF4-FFF2-40B4-BE49-F238E27FC236}">
                <a16:creationId xmlns:a16="http://schemas.microsoft.com/office/drawing/2014/main" id="{944A57EE-34E7-2742-94F6-E0F9D68C75F6}"/>
              </a:ext>
            </a:extLst>
          </p:cNvPr>
          <p:cNvSpPr/>
          <p:nvPr/>
        </p:nvSpPr>
        <p:spPr>
          <a:xfrm>
            <a:off x="4375801" y="310448"/>
            <a:ext cx="4790735" cy="369332"/>
          </a:xfrm>
          <a:prstGeom prst="rect">
            <a:avLst/>
          </a:prstGeom>
        </p:spPr>
        <p:txBody>
          <a:bodyPr wrap="none">
            <a:spAutoFit/>
          </a:bodyPr>
          <a:lstStyle/>
          <a:p>
            <a:r>
              <a:rPr lang="en-US" b="1" dirty="0">
                <a:latin typeface="Times New Roman" panose="02020603050405020304" pitchFamily="18" charset="0"/>
                <a:cs typeface="Times New Roman" panose="02020603050405020304" pitchFamily="18" charset="0"/>
              </a:rPr>
              <a:t>Dulong and Petit Law (Observation for solids)</a:t>
            </a:r>
            <a:endParaRPr lang="en-US" dirty="0"/>
          </a:p>
        </p:txBody>
      </p:sp>
      <p:grpSp>
        <p:nvGrpSpPr>
          <p:cNvPr id="5" name="Group 4">
            <a:extLst>
              <a:ext uri="{FF2B5EF4-FFF2-40B4-BE49-F238E27FC236}">
                <a16:creationId xmlns:a16="http://schemas.microsoft.com/office/drawing/2014/main" id="{CCDEBD76-B921-7F40-B96A-5713FF134D30}"/>
              </a:ext>
            </a:extLst>
          </p:cNvPr>
          <p:cNvGrpSpPr/>
          <p:nvPr/>
        </p:nvGrpSpPr>
        <p:grpSpPr>
          <a:xfrm>
            <a:off x="4678878" y="1038151"/>
            <a:ext cx="6405016" cy="5683324"/>
            <a:chOff x="5588248" y="755650"/>
            <a:chExt cx="6311900" cy="5600700"/>
          </a:xfrm>
        </p:grpSpPr>
        <p:pic>
          <p:nvPicPr>
            <p:cNvPr id="2" name="Picture 1">
              <a:extLst>
                <a:ext uri="{FF2B5EF4-FFF2-40B4-BE49-F238E27FC236}">
                  <a16:creationId xmlns:a16="http://schemas.microsoft.com/office/drawing/2014/main" id="{0DEDD06B-45ED-C84F-A722-DD38BFBA6170}"/>
                </a:ext>
              </a:extLst>
            </p:cNvPr>
            <p:cNvPicPr>
              <a:picLocks noChangeAspect="1"/>
            </p:cNvPicPr>
            <p:nvPr/>
          </p:nvPicPr>
          <p:blipFill>
            <a:blip r:embed="rId2"/>
            <a:stretch>
              <a:fillRect/>
            </a:stretch>
          </p:blipFill>
          <p:spPr>
            <a:xfrm>
              <a:off x="5588248" y="755650"/>
              <a:ext cx="6311900" cy="5600700"/>
            </a:xfrm>
            <a:prstGeom prst="rect">
              <a:avLst/>
            </a:prstGeom>
          </p:spPr>
        </p:pic>
        <p:sp>
          <p:nvSpPr>
            <p:cNvPr id="9" name="TextBox 8">
              <a:extLst>
                <a:ext uri="{FF2B5EF4-FFF2-40B4-BE49-F238E27FC236}">
                  <a16:creationId xmlns:a16="http://schemas.microsoft.com/office/drawing/2014/main" id="{995830CA-30FF-B546-A0F0-7C582CD89815}"/>
                </a:ext>
              </a:extLst>
            </p:cNvPr>
            <p:cNvSpPr txBox="1"/>
            <p:nvPr/>
          </p:nvSpPr>
          <p:spPr>
            <a:xfrm>
              <a:off x="5723906" y="2949658"/>
              <a:ext cx="415498"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endParaRPr lang="en-US" baseline="-25000" dirty="0">
                <a:latin typeface="Times New Roman" panose="02020603050405020304" pitchFamily="18" charset="0"/>
                <a:cs typeface="Times New Roman" panose="02020603050405020304" pitchFamily="18" charset="0"/>
              </a:endParaRPr>
            </a:p>
          </p:txBody>
        </p:sp>
      </p:grpSp>
      <p:sp>
        <p:nvSpPr>
          <p:cNvPr id="10" name="TextBox 9">
            <a:extLst>
              <a:ext uri="{FF2B5EF4-FFF2-40B4-BE49-F238E27FC236}">
                <a16:creationId xmlns:a16="http://schemas.microsoft.com/office/drawing/2014/main" id="{1302CB6A-B105-4948-8F5C-5F5AEC287DDC}"/>
              </a:ext>
            </a:extLst>
          </p:cNvPr>
          <p:cNvSpPr txBox="1"/>
          <p:nvPr/>
        </p:nvSpPr>
        <p:spPr>
          <a:xfrm>
            <a:off x="653143" y="3142340"/>
            <a:ext cx="34726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Fails for strongly bound light atoms</a:t>
            </a:r>
          </a:p>
        </p:txBody>
      </p:sp>
    </p:spTree>
    <p:extLst>
      <p:ext uri="{BB962C8B-B14F-4D97-AF65-F5344CB8AC3E}">
        <p14:creationId xmlns:p14="http://schemas.microsoft.com/office/powerpoint/2010/main" val="171055836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2145A-8B17-6A46-8C78-EB50E4CEC26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130</a:t>
            </a:fld>
            <a:endParaRPr lang="en-US"/>
          </a:p>
        </p:txBody>
      </p:sp>
      <p:pic>
        <p:nvPicPr>
          <p:cNvPr id="9" name="Picture 8">
            <a:extLst>
              <a:ext uri="{FF2B5EF4-FFF2-40B4-BE49-F238E27FC236}">
                <a16:creationId xmlns:a16="http://schemas.microsoft.com/office/drawing/2014/main" id="{45B3BD0A-09BD-C9F7-4C13-96A6747E54C6}"/>
              </a:ext>
            </a:extLst>
          </p:cNvPr>
          <p:cNvPicPr>
            <a:picLocks noChangeAspect="1"/>
          </p:cNvPicPr>
          <p:nvPr/>
        </p:nvPicPr>
        <p:blipFill>
          <a:blip r:embed="rId2"/>
          <a:stretch>
            <a:fillRect/>
          </a:stretch>
        </p:blipFill>
        <p:spPr>
          <a:xfrm>
            <a:off x="217717" y="0"/>
            <a:ext cx="7397510" cy="6858000"/>
          </a:xfrm>
          <a:prstGeom prst="rect">
            <a:avLst/>
          </a:prstGeom>
        </p:spPr>
      </p:pic>
      <p:pic>
        <p:nvPicPr>
          <p:cNvPr id="11" name="Picture 10">
            <a:extLst>
              <a:ext uri="{FF2B5EF4-FFF2-40B4-BE49-F238E27FC236}">
                <a16:creationId xmlns:a16="http://schemas.microsoft.com/office/drawing/2014/main" id="{6A4643F4-6395-F998-1A57-979A8CC06E16}"/>
              </a:ext>
            </a:extLst>
          </p:cNvPr>
          <p:cNvPicPr>
            <a:picLocks noChangeAspect="1"/>
          </p:cNvPicPr>
          <p:nvPr/>
        </p:nvPicPr>
        <p:blipFill>
          <a:blip r:embed="rId3"/>
          <a:stretch>
            <a:fillRect/>
          </a:stretch>
        </p:blipFill>
        <p:spPr>
          <a:xfrm>
            <a:off x="7615227" y="1805053"/>
            <a:ext cx="3886200" cy="1987202"/>
          </a:xfrm>
          <a:prstGeom prst="rect">
            <a:avLst/>
          </a:prstGeom>
        </p:spPr>
      </p:pic>
      <p:pic>
        <p:nvPicPr>
          <p:cNvPr id="3" name="Picture 2">
            <a:extLst>
              <a:ext uri="{FF2B5EF4-FFF2-40B4-BE49-F238E27FC236}">
                <a16:creationId xmlns:a16="http://schemas.microsoft.com/office/drawing/2014/main" id="{8FAF3268-7331-1226-6603-3A8EB147BA6E}"/>
              </a:ext>
            </a:extLst>
          </p:cNvPr>
          <p:cNvPicPr>
            <a:picLocks noChangeAspect="1"/>
          </p:cNvPicPr>
          <p:nvPr/>
        </p:nvPicPr>
        <p:blipFill rotWithShape="1">
          <a:blip r:embed="rId4"/>
          <a:srcRect l="21368" r="22652" b="23893"/>
          <a:stretch/>
        </p:blipFill>
        <p:spPr>
          <a:xfrm>
            <a:off x="7852410" y="4131572"/>
            <a:ext cx="3234690" cy="2387110"/>
          </a:xfrm>
          <a:prstGeom prst="rect">
            <a:avLst/>
          </a:prstGeom>
        </p:spPr>
      </p:pic>
    </p:spTree>
    <p:extLst>
      <p:ext uri="{BB962C8B-B14F-4D97-AF65-F5344CB8AC3E}">
        <p14:creationId xmlns:p14="http://schemas.microsoft.com/office/powerpoint/2010/main" val="17808677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C2145A-8B17-6A46-8C78-EB50E4CEC26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131</a:t>
            </a:fld>
            <a:endParaRPr lang="en-US"/>
          </a:p>
        </p:txBody>
      </p:sp>
      <p:pic>
        <p:nvPicPr>
          <p:cNvPr id="9" name="Picture 8">
            <a:extLst>
              <a:ext uri="{FF2B5EF4-FFF2-40B4-BE49-F238E27FC236}">
                <a16:creationId xmlns:a16="http://schemas.microsoft.com/office/drawing/2014/main" id="{45B3BD0A-09BD-C9F7-4C13-96A6747E54C6}"/>
              </a:ext>
            </a:extLst>
          </p:cNvPr>
          <p:cNvPicPr>
            <a:picLocks noChangeAspect="1"/>
          </p:cNvPicPr>
          <p:nvPr/>
        </p:nvPicPr>
        <p:blipFill>
          <a:blip r:embed="rId2"/>
          <a:stretch>
            <a:fillRect/>
          </a:stretch>
        </p:blipFill>
        <p:spPr>
          <a:xfrm>
            <a:off x="217717" y="0"/>
            <a:ext cx="7397510" cy="6858000"/>
          </a:xfrm>
          <a:prstGeom prst="rect">
            <a:avLst/>
          </a:prstGeom>
        </p:spPr>
      </p:pic>
      <p:pic>
        <p:nvPicPr>
          <p:cNvPr id="10" name="Picture 9">
            <a:extLst>
              <a:ext uri="{FF2B5EF4-FFF2-40B4-BE49-F238E27FC236}">
                <a16:creationId xmlns:a16="http://schemas.microsoft.com/office/drawing/2014/main" id="{851A4E65-F672-C9C6-E0FB-CF2744617EEA}"/>
              </a:ext>
            </a:extLst>
          </p:cNvPr>
          <p:cNvPicPr>
            <a:picLocks noChangeAspect="1"/>
          </p:cNvPicPr>
          <p:nvPr/>
        </p:nvPicPr>
        <p:blipFill>
          <a:blip r:embed="rId3"/>
          <a:stretch>
            <a:fillRect/>
          </a:stretch>
        </p:blipFill>
        <p:spPr>
          <a:xfrm>
            <a:off x="4419600" y="2249373"/>
            <a:ext cx="7772400" cy="3160920"/>
          </a:xfrm>
          <a:prstGeom prst="rect">
            <a:avLst/>
          </a:prstGeom>
        </p:spPr>
      </p:pic>
    </p:spTree>
    <p:extLst>
      <p:ext uri="{BB962C8B-B14F-4D97-AF65-F5344CB8AC3E}">
        <p14:creationId xmlns:p14="http://schemas.microsoft.com/office/powerpoint/2010/main" val="22926699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639463-A8C8-1841-AE7C-27C3E5144F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132</a:t>
            </a:fld>
            <a:endParaRPr lang="en-US"/>
          </a:p>
        </p:txBody>
      </p:sp>
      <p:pic>
        <p:nvPicPr>
          <p:cNvPr id="3" name="Picture 2">
            <a:extLst>
              <a:ext uri="{FF2B5EF4-FFF2-40B4-BE49-F238E27FC236}">
                <a16:creationId xmlns:a16="http://schemas.microsoft.com/office/drawing/2014/main" id="{CAAB85D5-CBEA-1A40-9400-10773BF959D2}"/>
              </a:ext>
            </a:extLst>
          </p:cNvPr>
          <p:cNvPicPr>
            <a:picLocks noChangeAspect="1"/>
          </p:cNvPicPr>
          <p:nvPr/>
        </p:nvPicPr>
        <p:blipFill>
          <a:blip r:embed="rId2"/>
          <a:stretch>
            <a:fillRect/>
          </a:stretch>
        </p:blipFill>
        <p:spPr>
          <a:xfrm>
            <a:off x="2806700" y="869950"/>
            <a:ext cx="6578600" cy="5118100"/>
          </a:xfrm>
          <a:prstGeom prst="rect">
            <a:avLst/>
          </a:prstGeom>
        </p:spPr>
      </p:pic>
    </p:spTree>
    <p:extLst>
      <p:ext uri="{BB962C8B-B14F-4D97-AF65-F5344CB8AC3E}">
        <p14:creationId xmlns:p14="http://schemas.microsoft.com/office/powerpoint/2010/main" val="5396574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639463-A8C8-1841-AE7C-27C3E5144F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133</a:t>
            </a:fld>
            <a:endParaRPr lang="en-US"/>
          </a:p>
        </p:txBody>
      </p:sp>
      <p:pic>
        <p:nvPicPr>
          <p:cNvPr id="5" name="Picture 4">
            <a:extLst>
              <a:ext uri="{FF2B5EF4-FFF2-40B4-BE49-F238E27FC236}">
                <a16:creationId xmlns:a16="http://schemas.microsoft.com/office/drawing/2014/main" id="{B2AF7093-8626-1565-7254-57732603536B}"/>
              </a:ext>
            </a:extLst>
          </p:cNvPr>
          <p:cNvPicPr>
            <a:picLocks noChangeAspect="1"/>
          </p:cNvPicPr>
          <p:nvPr/>
        </p:nvPicPr>
        <p:blipFill>
          <a:blip r:embed="rId2"/>
          <a:stretch>
            <a:fillRect/>
          </a:stretch>
        </p:blipFill>
        <p:spPr>
          <a:xfrm>
            <a:off x="355948" y="30678"/>
            <a:ext cx="7772400" cy="6796644"/>
          </a:xfrm>
          <a:prstGeom prst="rect">
            <a:avLst/>
          </a:prstGeom>
        </p:spPr>
      </p:pic>
      <p:pic>
        <p:nvPicPr>
          <p:cNvPr id="6" name="Picture 5">
            <a:extLst>
              <a:ext uri="{FF2B5EF4-FFF2-40B4-BE49-F238E27FC236}">
                <a16:creationId xmlns:a16="http://schemas.microsoft.com/office/drawing/2014/main" id="{08586A7B-8EA1-A389-05D7-AFB8AF40CBF6}"/>
              </a:ext>
            </a:extLst>
          </p:cNvPr>
          <p:cNvPicPr>
            <a:picLocks noChangeAspect="1"/>
          </p:cNvPicPr>
          <p:nvPr/>
        </p:nvPicPr>
        <p:blipFill>
          <a:blip r:embed="rId3"/>
          <a:stretch>
            <a:fillRect/>
          </a:stretch>
        </p:blipFill>
        <p:spPr>
          <a:xfrm>
            <a:off x="8039100" y="1830105"/>
            <a:ext cx="3886200" cy="1987202"/>
          </a:xfrm>
          <a:prstGeom prst="rect">
            <a:avLst/>
          </a:prstGeom>
        </p:spPr>
      </p:pic>
    </p:spTree>
    <p:extLst>
      <p:ext uri="{BB962C8B-B14F-4D97-AF65-F5344CB8AC3E}">
        <p14:creationId xmlns:p14="http://schemas.microsoft.com/office/powerpoint/2010/main" val="33676924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79F6F5-A745-EA42-BDDA-E28F138DA4E1}"/>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134</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B071979-A6D3-2043-A593-FAD3ECEECDC9}"/>
              </a:ext>
            </a:extLst>
          </p:cNvPr>
          <p:cNvSpPr txBox="1"/>
          <p:nvPr/>
        </p:nvSpPr>
        <p:spPr>
          <a:xfrm>
            <a:off x="4103914" y="566057"/>
            <a:ext cx="424542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Heat Capacity of Polymers</a:t>
            </a:r>
          </a:p>
        </p:txBody>
      </p:sp>
      <p:sp>
        <p:nvSpPr>
          <p:cNvPr id="4" name="TextBox 3">
            <a:extLst>
              <a:ext uri="{FF2B5EF4-FFF2-40B4-BE49-F238E27FC236}">
                <a16:creationId xmlns:a16="http://schemas.microsoft.com/office/drawing/2014/main" id="{035BFED8-D4B7-8548-933E-0DA405344C94}"/>
              </a:ext>
            </a:extLst>
          </p:cNvPr>
          <p:cNvSpPr txBox="1"/>
          <p:nvPr/>
        </p:nvSpPr>
        <p:spPr>
          <a:xfrm>
            <a:off x="2786743" y="1534886"/>
            <a:ext cx="581550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Amorphous structure but with regular order along the chain</a:t>
            </a:r>
          </a:p>
          <a:p>
            <a:r>
              <a:rPr lang="en-US" dirty="0">
                <a:latin typeface="Times New Roman" panose="02020603050405020304" pitchFamily="18" charset="0"/>
                <a:cs typeface="Times New Roman" panose="02020603050405020304" pitchFamily="18" charset="0"/>
              </a:rPr>
              <a:t>1-d vibrational structure</a:t>
            </a:r>
          </a:p>
        </p:txBody>
      </p:sp>
      <p:pic>
        <p:nvPicPr>
          <p:cNvPr id="5" name="Picture 4">
            <a:extLst>
              <a:ext uri="{FF2B5EF4-FFF2-40B4-BE49-F238E27FC236}">
                <a16:creationId xmlns:a16="http://schemas.microsoft.com/office/drawing/2014/main" id="{3D11FD22-0630-0448-9D1E-B830C4D5BCED}"/>
              </a:ext>
            </a:extLst>
          </p:cNvPr>
          <p:cNvPicPr>
            <a:picLocks noChangeAspect="1"/>
          </p:cNvPicPr>
          <p:nvPr/>
        </p:nvPicPr>
        <p:blipFill>
          <a:blip r:embed="rId2"/>
          <a:stretch>
            <a:fillRect/>
          </a:stretch>
        </p:blipFill>
        <p:spPr>
          <a:xfrm>
            <a:off x="4127500" y="2927350"/>
            <a:ext cx="3937000" cy="1003300"/>
          </a:xfrm>
          <a:prstGeom prst="rect">
            <a:avLst/>
          </a:prstGeom>
        </p:spPr>
      </p:pic>
      <p:pic>
        <p:nvPicPr>
          <p:cNvPr id="6" name="Picture 5">
            <a:extLst>
              <a:ext uri="{FF2B5EF4-FFF2-40B4-BE49-F238E27FC236}">
                <a16:creationId xmlns:a16="http://schemas.microsoft.com/office/drawing/2014/main" id="{DCA1C32C-29AC-0D49-BBEA-C0399C197F70}"/>
              </a:ext>
            </a:extLst>
          </p:cNvPr>
          <p:cNvPicPr>
            <a:picLocks noChangeAspect="1"/>
          </p:cNvPicPr>
          <p:nvPr/>
        </p:nvPicPr>
        <p:blipFill>
          <a:blip r:embed="rId3"/>
          <a:stretch>
            <a:fillRect/>
          </a:stretch>
        </p:blipFill>
        <p:spPr>
          <a:xfrm>
            <a:off x="5251450" y="4073071"/>
            <a:ext cx="1689100" cy="431800"/>
          </a:xfrm>
          <a:prstGeom prst="rect">
            <a:avLst/>
          </a:prstGeom>
        </p:spPr>
      </p:pic>
      <p:pic>
        <p:nvPicPr>
          <p:cNvPr id="7" name="Picture 6">
            <a:extLst>
              <a:ext uri="{FF2B5EF4-FFF2-40B4-BE49-F238E27FC236}">
                <a16:creationId xmlns:a16="http://schemas.microsoft.com/office/drawing/2014/main" id="{A147A9CF-7CC4-9749-BD8F-7DC2C33F7833}"/>
              </a:ext>
            </a:extLst>
          </p:cNvPr>
          <p:cNvPicPr>
            <a:picLocks noChangeAspect="1"/>
          </p:cNvPicPr>
          <p:nvPr/>
        </p:nvPicPr>
        <p:blipFill rotWithShape="1">
          <a:blip r:embed="rId4"/>
          <a:srcRect t="33093"/>
          <a:stretch/>
        </p:blipFill>
        <p:spPr>
          <a:xfrm>
            <a:off x="402770" y="4647292"/>
            <a:ext cx="5497286" cy="1890905"/>
          </a:xfrm>
          <a:prstGeom prst="rect">
            <a:avLst/>
          </a:prstGeom>
        </p:spPr>
      </p:pic>
      <p:sp>
        <p:nvSpPr>
          <p:cNvPr id="8" name="TextBox 7">
            <a:extLst>
              <a:ext uri="{FF2B5EF4-FFF2-40B4-BE49-F238E27FC236}">
                <a16:creationId xmlns:a16="http://schemas.microsoft.com/office/drawing/2014/main" id="{5F54F453-9B93-B245-AF3F-C455ED820E71}"/>
              </a:ext>
            </a:extLst>
          </p:cNvPr>
          <p:cNvSpPr txBox="1"/>
          <p:nvPr/>
        </p:nvSpPr>
        <p:spPr>
          <a:xfrm>
            <a:off x="8064500" y="3401696"/>
            <a:ext cx="4125745" cy="1200329"/>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N</a:t>
            </a:r>
            <a:r>
              <a:rPr lang="en-US" baseline="-25000" dirty="0" err="1">
                <a:latin typeface="Times New Roman" panose="02020603050405020304" pitchFamily="18" charset="0"/>
                <a:cs typeface="Times New Roman" panose="02020603050405020304" pitchFamily="18" charset="0"/>
              </a:rPr>
              <a:t>atoms</a:t>
            </a:r>
            <a:r>
              <a:rPr lang="en-US" dirty="0">
                <a:latin typeface="Times New Roman" panose="02020603050405020304" pitchFamily="18" charset="0"/>
                <a:cs typeface="Times New Roman" panose="02020603050405020304" pitchFamily="18" charset="0"/>
              </a:rPr>
              <a:t> = number of atoms in a </a:t>
            </a:r>
            <a:r>
              <a:rPr lang="en-US" dirty="0" err="1">
                <a:latin typeface="Times New Roman" panose="02020603050405020304" pitchFamily="18" charset="0"/>
                <a:cs typeface="Times New Roman" panose="02020603050405020304" pitchFamily="18" charset="0"/>
              </a:rPr>
              <a:t>mer</a:t>
            </a:r>
            <a:r>
              <a:rPr lang="en-US" dirty="0">
                <a:latin typeface="Times New Roman" panose="02020603050405020304" pitchFamily="18" charset="0"/>
                <a:cs typeface="Times New Roman" panose="02020603050405020304" pitchFamily="18" charset="0"/>
              </a:rPr>
              <a:t> unit</a:t>
            </a:r>
          </a:p>
          <a:p>
            <a:r>
              <a:rPr lang="en-US" dirty="0">
                <a:latin typeface="Times New Roman" panose="02020603050405020304" pitchFamily="18" charset="0"/>
                <a:cs typeface="Times New Roman" panose="02020603050405020304" pitchFamily="18" charset="0"/>
              </a:rPr>
              <a:t>	3 for CH</a:t>
            </a:r>
            <a:r>
              <a:rPr lang="en-US" baseline="-25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N = number of skeletal modes of vibration</a:t>
            </a:r>
          </a:p>
          <a:p>
            <a:r>
              <a:rPr lang="en-US" dirty="0">
                <a:latin typeface="Times New Roman" panose="02020603050405020304" pitchFamily="18" charset="0"/>
                <a:cs typeface="Times New Roman" panose="02020603050405020304" pitchFamily="18" charset="0"/>
              </a:rPr>
              <a:t>	N = 2 for -(CH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endParaRPr lang="en-US" baseline="-25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C0BD58C-1606-8F4E-84BD-04255ADC64A9}"/>
              </a:ext>
            </a:extLst>
          </p:cNvPr>
          <p:cNvSpPr txBox="1"/>
          <p:nvPr/>
        </p:nvSpPr>
        <p:spPr>
          <a:xfrm>
            <a:off x="3797083" y="2354872"/>
            <a:ext cx="412805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method works well above 100K</a:t>
            </a:r>
          </a:p>
        </p:txBody>
      </p:sp>
      <p:sp>
        <p:nvSpPr>
          <p:cNvPr id="10" name="TextBox 9">
            <a:extLst>
              <a:ext uri="{FF2B5EF4-FFF2-40B4-BE49-F238E27FC236}">
                <a16:creationId xmlns:a16="http://schemas.microsoft.com/office/drawing/2014/main" id="{55FC2375-9299-2143-9838-ADAE01615E7C}"/>
              </a:ext>
            </a:extLst>
          </p:cNvPr>
          <p:cNvSpPr txBox="1"/>
          <p:nvPr/>
        </p:nvSpPr>
        <p:spPr>
          <a:xfrm flipH="1">
            <a:off x="8395062" y="2724204"/>
            <a:ext cx="3579224"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E is the heat capacity contribution for each vibration</a:t>
            </a:r>
          </a:p>
        </p:txBody>
      </p:sp>
    </p:spTree>
    <p:extLst>
      <p:ext uri="{BB962C8B-B14F-4D97-AF65-F5344CB8AC3E}">
        <p14:creationId xmlns:p14="http://schemas.microsoft.com/office/powerpoint/2010/main" val="233080186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124F2-0CB9-954F-A4A1-176DD69943C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135</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3810D680-5925-8744-8F6F-718F23A918B9}"/>
              </a:ext>
            </a:extLst>
          </p:cNvPr>
          <p:cNvPicPr>
            <a:picLocks noChangeAspect="1"/>
          </p:cNvPicPr>
          <p:nvPr/>
        </p:nvPicPr>
        <p:blipFill>
          <a:blip r:embed="rId2"/>
          <a:stretch>
            <a:fillRect/>
          </a:stretch>
        </p:blipFill>
        <p:spPr>
          <a:xfrm>
            <a:off x="2653393" y="1473200"/>
            <a:ext cx="6057900" cy="558800"/>
          </a:xfrm>
          <a:prstGeom prst="rect">
            <a:avLst/>
          </a:prstGeom>
        </p:spPr>
      </p:pic>
      <p:sp>
        <p:nvSpPr>
          <p:cNvPr id="4" name="TextBox 3">
            <a:extLst>
              <a:ext uri="{FF2B5EF4-FFF2-40B4-BE49-F238E27FC236}">
                <a16:creationId xmlns:a16="http://schemas.microsoft.com/office/drawing/2014/main" id="{D2E034B4-EA23-1449-BC36-5ACF479B8FF9}"/>
              </a:ext>
            </a:extLst>
          </p:cNvPr>
          <p:cNvSpPr txBox="1"/>
          <p:nvPr/>
        </p:nvSpPr>
        <p:spPr>
          <a:xfrm>
            <a:off x="2264229" y="1023257"/>
            <a:ext cx="77646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Weak Van der Waals interactions between chains described by 3d Debye function</a:t>
            </a:r>
          </a:p>
        </p:txBody>
      </p:sp>
      <p:pic>
        <p:nvPicPr>
          <p:cNvPr id="5" name="Picture 4">
            <a:extLst>
              <a:ext uri="{FF2B5EF4-FFF2-40B4-BE49-F238E27FC236}">
                <a16:creationId xmlns:a16="http://schemas.microsoft.com/office/drawing/2014/main" id="{2559E7BA-4AC5-2C40-869B-2E82CA5421D7}"/>
              </a:ext>
            </a:extLst>
          </p:cNvPr>
          <p:cNvPicPr>
            <a:picLocks noChangeAspect="1"/>
          </p:cNvPicPr>
          <p:nvPr/>
        </p:nvPicPr>
        <p:blipFill>
          <a:blip r:embed="rId3"/>
          <a:stretch>
            <a:fillRect/>
          </a:stretch>
        </p:blipFill>
        <p:spPr>
          <a:xfrm>
            <a:off x="4058557" y="2224315"/>
            <a:ext cx="2006600" cy="406400"/>
          </a:xfrm>
          <a:prstGeom prst="rect">
            <a:avLst/>
          </a:prstGeom>
        </p:spPr>
      </p:pic>
      <p:pic>
        <p:nvPicPr>
          <p:cNvPr id="6" name="Picture 5">
            <a:extLst>
              <a:ext uri="{FF2B5EF4-FFF2-40B4-BE49-F238E27FC236}">
                <a16:creationId xmlns:a16="http://schemas.microsoft.com/office/drawing/2014/main" id="{874129A9-8AA2-B140-8DE4-679C8A362E27}"/>
              </a:ext>
            </a:extLst>
          </p:cNvPr>
          <p:cNvPicPr>
            <a:picLocks noChangeAspect="1"/>
          </p:cNvPicPr>
          <p:nvPr/>
        </p:nvPicPr>
        <p:blipFill>
          <a:blip r:embed="rId4"/>
          <a:stretch>
            <a:fillRect/>
          </a:stretch>
        </p:blipFill>
        <p:spPr>
          <a:xfrm>
            <a:off x="4503057" y="2766458"/>
            <a:ext cx="1117600" cy="342900"/>
          </a:xfrm>
          <a:prstGeom prst="rect">
            <a:avLst/>
          </a:prstGeom>
        </p:spPr>
      </p:pic>
      <p:sp>
        <p:nvSpPr>
          <p:cNvPr id="7" name="TextBox 6">
            <a:extLst>
              <a:ext uri="{FF2B5EF4-FFF2-40B4-BE49-F238E27FC236}">
                <a16:creationId xmlns:a16="http://schemas.microsoft.com/office/drawing/2014/main" id="{5CF75131-20F7-EE4F-B9D1-33781BAB9706}"/>
              </a:ext>
            </a:extLst>
          </p:cNvPr>
          <p:cNvSpPr txBox="1"/>
          <p:nvPr/>
        </p:nvSpPr>
        <p:spPr>
          <a:xfrm>
            <a:off x="6065157" y="2753242"/>
            <a:ext cx="383387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skeletal modes normal to the chain</a:t>
            </a:r>
          </a:p>
        </p:txBody>
      </p:sp>
      <p:sp>
        <p:nvSpPr>
          <p:cNvPr id="8" name="TextBox 7">
            <a:extLst>
              <a:ext uri="{FF2B5EF4-FFF2-40B4-BE49-F238E27FC236}">
                <a16:creationId xmlns:a16="http://schemas.microsoft.com/office/drawing/2014/main" id="{1B1AE537-37FF-6F4B-8550-AF0D7D149BB4}"/>
              </a:ext>
            </a:extLst>
          </p:cNvPr>
          <p:cNvSpPr txBox="1"/>
          <p:nvPr/>
        </p:nvSpPr>
        <p:spPr>
          <a:xfrm>
            <a:off x="2362200" y="3464222"/>
            <a:ext cx="7670800"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Strong covalent interactions along chains described by 1d Debye function</a:t>
            </a:r>
          </a:p>
        </p:txBody>
      </p:sp>
      <p:pic>
        <p:nvPicPr>
          <p:cNvPr id="9" name="Picture 8">
            <a:extLst>
              <a:ext uri="{FF2B5EF4-FFF2-40B4-BE49-F238E27FC236}">
                <a16:creationId xmlns:a16="http://schemas.microsoft.com/office/drawing/2014/main" id="{DF2CB2FF-702E-5245-8F15-4CC3EBEEF2AD}"/>
              </a:ext>
            </a:extLst>
          </p:cNvPr>
          <p:cNvPicPr>
            <a:picLocks noChangeAspect="1"/>
          </p:cNvPicPr>
          <p:nvPr/>
        </p:nvPicPr>
        <p:blipFill>
          <a:blip r:embed="rId5"/>
          <a:stretch>
            <a:fillRect/>
          </a:stretch>
        </p:blipFill>
        <p:spPr>
          <a:xfrm>
            <a:off x="2653393" y="4000188"/>
            <a:ext cx="5854700" cy="558800"/>
          </a:xfrm>
          <a:prstGeom prst="rect">
            <a:avLst/>
          </a:prstGeom>
        </p:spPr>
      </p:pic>
      <p:pic>
        <p:nvPicPr>
          <p:cNvPr id="10" name="Picture 9">
            <a:extLst>
              <a:ext uri="{FF2B5EF4-FFF2-40B4-BE49-F238E27FC236}">
                <a16:creationId xmlns:a16="http://schemas.microsoft.com/office/drawing/2014/main" id="{C40923BF-21C7-8E41-83F7-D43581102F7B}"/>
              </a:ext>
            </a:extLst>
          </p:cNvPr>
          <p:cNvPicPr>
            <a:picLocks noChangeAspect="1"/>
          </p:cNvPicPr>
          <p:nvPr/>
        </p:nvPicPr>
        <p:blipFill>
          <a:blip r:embed="rId6"/>
          <a:stretch>
            <a:fillRect/>
          </a:stretch>
        </p:blipFill>
        <p:spPr>
          <a:xfrm>
            <a:off x="4058557" y="4667061"/>
            <a:ext cx="1981200" cy="393700"/>
          </a:xfrm>
          <a:prstGeom prst="rect">
            <a:avLst/>
          </a:prstGeom>
        </p:spPr>
      </p:pic>
      <p:pic>
        <p:nvPicPr>
          <p:cNvPr id="11" name="Picture 10">
            <a:extLst>
              <a:ext uri="{FF2B5EF4-FFF2-40B4-BE49-F238E27FC236}">
                <a16:creationId xmlns:a16="http://schemas.microsoft.com/office/drawing/2014/main" id="{3FDD12A9-ECDC-614C-A57A-C1636DA324E2}"/>
              </a:ext>
            </a:extLst>
          </p:cNvPr>
          <p:cNvPicPr>
            <a:picLocks noChangeAspect="1"/>
          </p:cNvPicPr>
          <p:nvPr/>
        </p:nvPicPr>
        <p:blipFill>
          <a:blip r:embed="rId7"/>
          <a:stretch>
            <a:fillRect/>
          </a:stretch>
        </p:blipFill>
        <p:spPr>
          <a:xfrm>
            <a:off x="4503057" y="5188187"/>
            <a:ext cx="1282700" cy="330200"/>
          </a:xfrm>
          <a:prstGeom prst="rect">
            <a:avLst/>
          </a:prstGeom>
        </p:spPr>
      </p:pic>
      <p:sp>
        <p:nvSpPr>
          <p:cNvPr id="12" name="TextBox 11">
            <a:extLst>
              <a:ext uri="{FF2B5EF4-FFF2-40B4-BE49-F238E27FC236}">
                <a16:creationId xmlns:a16="http://schemas.microsoft.com/office/drawing/2014/main" id="{D3D8AFC1-AC5E-244F-B452-08DC79A44EAA}"/>
              </a:ext>
            </a:extLst>
          </p:cNvPr>
          <p:cNvSpPr txBox="1"/>
          <p:nvPr/>
        </p:nvSpPr>
        <p:spPr>
          <a:xfrm>
            <a:off x="6065157" y="5188187"/>
            <a:ext cx="37838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skeletal vibrations in the chain axis</a:t>
            </a:r>
          </a:p>
        </p:txBody>
      </p:sp>
      <p:sp>
        <p:nvSpPr>
          <p:cNvPr id="13" name="TextBox 12">
            <a:extLst>
              <a:ext uri="{FF2B5EF4-FFF2-40B4-BE49-F238E27FC236}">
                <a16:creationId xmlns:a16="http://schemas.microsoft.com/office/drawing/2014/main" id="{A124087E-320E-3F42-A807-40B3A2B9372C}"/>
              </a:ext>
            </a:extLst>
          </p:cNvPr>
          <p:cNvSpPr txBox="1"/>
          <p:nvPr/>
        </p:nvSpPr>
        <p:spPr>
          <a:xfrm flipH="1">
            <a:off x="3670662" y="5725886"/>
            <a:ext cx="554953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Linear heat capacity increase from 0 to 200K</a:t>
            </a:r>
          </a:p>
        </p:txBody>
      </p:sp>
      <p:sp>
        <p:nvSpPr>
          <p:cNvPr id="14" name="TextBox 13">
            <a:extLst>
              <a:ext uri="{FF2B5EF4-FFF2-40B4-BE49-F238E27FC236}">
                <a16:creationId xmlns:a16="http://schemas.microsoft.com/office/drawing/2014/main" id="{4D08557D-CBD1-B741-B6C7-D0627961583D}"/>
              </a:ext>
            </a:extLst>
          </p:cNvPr>
          <p:cNvSpPr txBox="1"/>
          <p:nvPr/>
        </p:nvSpPr>
        <p:spPr>
          <a:xfrm>
            <a:off x="2245595" y="358132"/>
            <a:ext cx="869379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Below 50K need more detailed breakup of 1d and 3d vibrations using Debye Approach</a:t>
            </a:r>
          </a:p>
        </p:txBody>
      </p:sp>
    </p:spTree>
    <p:extLst>
      <p:ext uri="{BB962C8B-B14F-4D97-AF65-F5344CB8AC3E}">
        <p14:creationId xmlns:p14="http://schemas.microsoft.com/office/powerpoint/2010/main" val="180209346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E77F60-2B24-C04F-AA82-37B026FAD96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136</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D162689-FA97-1C45-95BF-12EEA2CE5A3C}"/>
              </a:ext>
            </a:extLst>
          </p:cNvPr>
          <p:cNvPicPr>
            <a:picLocks noChangeAspect="1"/>
          </p:cNvPicPr>
          <p:nvPr/>
        </p:nvPicPr>
        <p:blipFill>
          <a:blip r:embed="rId2"/>
          <a:stretch>
            <a:fillRect/>
          </a:stretch>
        </p:blipFill>
        <p:spPr>
          <a:xfrm>
            <a:off x="2921000" y="1213758"/>
            <a:ext cx="5689600" cy="533400"/>
          </a:xfrm>
          <a:prstGeom prst="rect">
            <a:avLst/>
          </a:prstGeom>
        </p:spPr>
      </p:pic>
      <p:sp>
        <p:nvSpPr>
          <p:cNvPr id="4" name="TextBox 3">
            <a:extLst>
              <a:ext uri="{FF2B5EF4-FFF2-40B4-BE49-F238E27FC236}">
                <a16:creationId xmlns:a16="http://schemas.microsoft.com/office/drawing/2014/main" id="{F4576185-C76F-5E42-84BA-D7861DBE463E}"/>
              </a:ext>
            </a:extLst>
          </p:cNvPr>
          <p:cNvSpPr txBox="1"/>
          <p:nvPr/>
        </p:nvSpPr>
        <p:spPr>
          <a:xfrm>
            <a:off x="2921000" y="2046514"/>
            <a:ext cx="607435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frequency 3d vibrations, at high frequency 1d vibrations</a:t>
            </a:r>
          </a:p>
        </p:txBody>
      </p:sp>
      <p:sp>
        <p:nvSpPr>
          <p:cNvPr id="5" name="TextBox 4">
            <a:extLst>
              <a:ext uri="{FF2B5EF4-FFF2-40B4-BE49-F238E27FC236}">
                <a16:creationId xmlns:a16="http://schemas.microsoft.com/office/drawing/2014/main" id="{5E789BE1-43F4-E148-8450-D0DC787D49A3}"/>
              </a:ext>
            </a:extLst>
          </p:cNvPr>
          <p:cNvSpPr txBox="1"/>
          <p:nvPr/>
        </p:nvSpPr>
        <p:spPr>
          <a:xfrm>
            <a:off x="3113314" y="3037114"/>
            <a:ext cx="696459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1d </a:t>
            </a:r>
            <a:r>
              <a:rPr lang="en-US" dirty="0" err="1">
                <a:latin typeface="Times New Roman" panose="02020603050405020304" pitchFamily="18" charset="0"/>
                <a:cs typeface="Times New Roman" panose="02020603050405020304" pitchFamily="18" charset="0"/>
              </a:rPr>
              <a:t>Tasarov</a:t>
            </a:r>
            <a:r>
              <a:rPr lang="en-US" dirty="0">
                <a:latin typeface="Times New Roman" panose="02020603050405020304" pitchFamily="18" charset="0"/>
                <a:cs typeface="Times New Roman" panose="02020603050405020304" pitchFamily="18" charset="0"/>
              </a:rPr>
              <a:t> simplification (generates about 1% error versus experimental)</a:t>
            </a:r>
          </a:p>
        </p:txBody>
      </p:sp>
      <p:pic>
        <p:nvPicPr>
          <p:cNvPr id="6" name="Picture 5">
            <a:extLst>
              <a:ext uri="{FF2B5EF4-FFF2-40B4-BE49-F238E27FC236}">
                <a16:creationId xmlns:a16="http://schemas.microsoft.com/office/drawing/2014/main" id="{9D053A75-184F-E945-BAE6-6372260460E6}"/>
              </a:ext>
            </a:extLst>
          </p:cNvPr>
          <p:cNvPicPr>
            <a:picLocks noChangeAspect="1"/>
          </p:cNvPicPr>
          <p:nvPr/>
        </p:nvPicPr>
        <p:blipFill>
          <a:blip r:embed="rId3"/>
          <a:stretch>
            <a:fillRect/>
          </a:stretch>
        </p:blipFill>
        <p:spPr>
          <a:xfrm>
            <a:off x="3113314" y="3636923"/>
            <a:ext cx="3721100" cy="520700"/>
          </a:xfrm>
          <a:prstGeom prst="rect">
            <a:avLst/>
          </a:prstGeom>
        </p:spPr>
      </p:pic>
    </p:spTree>
    <p:extLst>
      <p:ext uri="{BB962C8B-B14F-4D97-AF65-F5344CB8AC3E}">
        <p14:creationId xmlns:p14="http://schemas.microsoft.com/office/powerpoint/2010/main" val="172879812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83CA7A-5D93-4542-8CE2-8A0DCBBEA21F}"/>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137</a:t>
            </a:fld>
            <a:endParaRPr lang="en-US"/>
          </a:p>
        </p:txBody>
      </p:sp>
      <p:pic>
        <p:nvPicPr>
          <p:cNvPr id="3" name="Picture 2">
            <a:extLst>
              <a:ext uri="{FF2B5EF4-FFF2-40B4-BE49-F238E27FC236}">
                <a16:creationId xmlns:a16="http://schemas.microsoft.com/office/drawing/2014/main" id="{BC67007A-6DB8-EC45-8A2D-AD03DA51ACF6}"/>
              </a:ext>
            </a:extLst>
          </p:cNvPr>
          <p:cNvPicPr>
            <a:picLocks noChangeAspect="1"/>
          </p:cNvPicPr>
          <p:nvPr/>
        </p:nvPicPr>
        <p:blipFill>
          <a:blip r:embed="rId2"/>
          <a:stretch>
            <a:fillRect/>
          </a:stretch>
        </p:blipFill>
        <p:spPr>
          <a:xfrm>
            <a:off x="5005745" y="299356"/>
            <a:ext cx="1732472" cy="2065973"/>
          </a:xfrm>
          <a:prstGeom prst="rect">
            <a:avLst/>
          </a:prstGeom>
        </p:spPr>
      </p:pic>
      <p:sp>
        <p:nvSpPr>
          <p:cNvPr id="4" name="TextBox 3">
            <a:extLst>
              <a:ext uri="{FF2B5EF4-FFF2-40B4-BE49-F238E27FC236}">
                <a16:creationId xmlns:a16="http://schemas.microsoft.com/office/drawing/2014/main" id="{8E62B21C-DD8B-C54D-A48A-C5045447CE2E}"/>
              </a:ext>
            </a:extLst>
          </p:cNvPr>
          <p:cNvSpPr txBox="1"/>
          <p:nvPr/>
        </p:nvSpPr>
        <p:spPr>
          <a:xfrm>
            <a:off x="2797629" y="228600"/>
            <a:ext cx="1273618" cy="369332"/>
          </a:xfrm>
          <a:prstGeom prst="rect">
            <a:avLst/>
          </a:prstGeom>
          <a:noFill/>
        </p:spPr>
        <p:txBody>
          <a:bodyPr wrap="none" rtlCol="0">
            <a:spAutoFit/>
          </a:bodyPr>
          <a:lstStyle/>
          <a:p>
            <a:r>
              <a:rPr lang="en-US" dirty="0"/>
              <a:t>Polystyrene</a:t>
            </a:r>
          </a:p>
        </p:txBody>
      </p:sp>
      <p:pic>
        <p:nvPicPr>
          <p:cNvPr id="5" name="Picture 4">
            <a:extLst>
              <a:ext uri="{FF2B5EF4-FFF2-40B4-BE49-F238E27FC236}">
                <a16:creationId xmlns:a16="http://schemas.microsoft.com/office/drawing/2014/main" id="{37741317-E129-2B4C-8669-A513885E30F2}"/>
              </a:ext>
            </a:extLst>
          </p:cNvPr>
          <p:cNvPicPr>
            <a:picLocks noChangeAspect="1"/>
          </p:cNvPicPr>
          <p:nvPr/>
        </p:nvPicPr>
        <p:blipFill>
          <a:blip r:embed="rId3"/>
          <a:stretch>
            <a:fillRect/>
          </a:stretch>
        </p:blipFill>
        <p:spPr>
          <a:xfrm>
            <a:off x="7672716" y="389573"/>
            <a:ext cx="2155846" cy="1885541"/>
          </a:xfrm>
          <a:prstGeom prst="rect">
            <a:avLst/>
          </a:prstGeom>
        </p:spPr>
      </p:pic>
      <p:sp>
        <p:nvSpPr>
          <p:cNvPr id="6" name="TextBox 5">
            <a:extLst>
              <a:ext uri="{FF2B5EF4-FFF2-40B4-BE49-F238E27FC236}">
                <a16:creationId xmlns:a16="http://schemas.microsoft.com/office/drawing/2014/main" id="{84C41B17-E101-3E42-A918-70461A404A66}"/>
              </a:ext>
            </a:extLst>
          </p:cNvPr>
          <p:cNvSpPr txBox="1"/>
          <p:nvPr/>
        </p:nvSpPr>
        <p:spPr>
          <a:xfrm>
            <a:off x="3434438" y="2545757"/>
            <a:ext cx="2605970" cy="369332"/>
          </a:xfrm>
          <a:prstGeom prst="rect">
            <a:avLst/>
          </a:prstGeom>
          <a:noFill/>
        </p:spPr>
        <p:txBody>
          <a:bodyPr wrap="none" rtlCol="0">
            <a:spAutoFit/>
          </a:bodyPr>
          <a:lstStyle/>
          <a:p>
            <a:r>
              <a:rPr lang="en-US" dirty="0" err="1"/>
              <a:t>N</a:t>
            </a:r>
            <a:r>
              <a:rPr lang="en-US" baseline="-25000" dirty="0" err="1"/>
              <a:t>atoms</a:t>
            </a:r>
            <a:r>
              <a:rPr lang="en-US" dirty="0"/>
              <a:t> = 16 atoms per unit</a:t>
            </a:r>
          </a:p>
        </p:txBody>
      </p:sp>
      <p:pic>
        <p:nvPicPr>
          <p:cNvPr id="8" name="Picture 7">
            <a:extLst>
              <a:ext uri="{FF2B5EF4-FFF2-40B4-BE49-F238E27FC236}">
                <a16:creationId xmlns:a16="http://schemas.microsoft.com/office/drawing/2014/main" id="{76B812FD-5C20-DC42-A6D6-86EA6067DE80}"/>
              </a:ext>
            </a:extLst>
          </p:cNvPr>
          <p:cNvPicPr>
            <a:picLocks noChangeAspect="1"/>
          </p:cNvPicPr>
          <p:nvPr/>
        </p:nvPicPr>
        <p:blipFill>
          <a:blip r:embed="rId4"/>
          <a:stretch>
            <a:fillRect/>
          </a:stretch>
        </p:blipFill>
        <p:spPr>
          <a:xfrm>
            <a:off x="2969362" y="4733268"/>
            <a:ext cx="3937000" cy="1003300"/>
          </a:xfrm>
          <a:prstGeom prst="rect">
            <a:avLst/>
          </a:prstGeom>
        </p:spPr>
      </p:pic>
      <p:pic>
        <p:nvPicPr>
          <p:cNvPr id="9" name="Picture 8">
            <a:extLst>
              <a:ext uri="{FF2B5EF4-FFF2-40B4-BE49-F238E27FC236}">
                <a16:creationId xmlns:a16="http://schemas.microsoft.com/office/drawing/2014/main" id="{73FF6F80-6353-694F-B11B-48FA72B63D9A}"/>
              </a:ext>
            </a:extLst>
          </p:cNvPr>
          <p:cNvPicPr>
            <a:picLocks noChangeAspect="1"/>
          </p:cNvPicPr>
          <p:nvPr/>
        </p:nvPicPr>
        <p:blipFill>
          <a:blip r:embed="rId5"/>
          <a:stretch>
            <a:fillRect/>
          </a:stretch>
        </p:blipFill>
        <p:spPr>
          <a:xfrm>
            <a:off x="3434438" y="3267215"/>
            <a:ext cx="1689100" cy="431800"/>
          </a:xfrm>
          <a:prstGeom prst="rect">
            <a:avLst/>
          </a:prstGeom>
        </p:spPr>
      </p:pic>
      <p:sp>
        <p:nvSpPr>
          <p:cNvPr id="11" name="Rectangle 10">
            <a:extLst>
              <a:ext uri="{FF2B5EF4-FFF2-40B4-BE49-F238E27FC236}">
                <a16:creationId xmlns:a16="http://schemas.microsoft.com/office/drawing/2014/main" id="{1A825553-A3A3-B447-A3C9-D514E444F00A}"/>
              </a:ext>
            </a:extLst>
          </p:cNvPr>
          <p:cNvSpPr/>
          <p:nvPr/>
        </p:nvSpPr>
        <p:spPr>
          <a:xfrm>
            <a:off x="3434438" y="3602717"/>
            <a:ext cx="864339" cy="369332"/>
          </a:xfrm>
          <a:prstGeom prst="rect">
            <a:avLst/>
          </a:prstGeom>
        </p:spPr>
        <p:txBody>
          <a:bodyPr wrap="none">
            <a:spAutoFit/>
          </a:bodyPr>
          <a:lstStyle/>
          <a:p>
            <a:r>
              <a:rPr lang="en-US" dirty="0"/>
              <a:t>N</a:t>
            </a:r>
            <a:r>
              <a:rPr lang="en-US" baseline="-25000" dirty="0"/>
              <a:t>E</a:t>
            </a:r>
            <a:r>
              <a:rPr lang="en-US" dirty="0"/>
              <a:t> = 42</a:t>
            </a:r>
          </a:p>
        </p:txBody>
      </p:sp>
      <p:sp>
        <p:nvSpPr>
          <p:cNvPr id="12" name="Rectangle 11">
            <a:extLst>
              <a:ext uri="{FF2B5EF4-FFF2-40B4-BE49-F238E27FC236}">
                <a16:creationId xmlns:a16="http://schemas.microsoft.com/office/drawing/2014/main" id="{C3BC9D9A-A906-AF4A-9BFE-90031BEEFB06}"/>
              </a:ext>
            </a:extLst>
          </p:cNvPr>
          <p:cNvSpPr/>
          <p:nvPr/>
        </p:nvSpPr>
        <p:spPr>
          <a:xfrm>
            <a:off x="3473936" y="3929617"/>
            <a:ext cx="1263487" cy="369332"/>
          </a:xfrm>
          <a:prstGeom prst="rect">
            <a:avLst/>
          </a:prstGeom>
        </p:spPr>
        <p:txBody>
          <a:bodyPr wrap="square">
            <a:spAutoFit/>
          </a:bodyPr>
          <a:lstStyle/>
          <a:p>
            <a:r>
              <a:rPr lang="el-GR" b="0" i="0" u="none" strike="noStrike" dirty="0">
                <a:effectLst/>
                <a:latin typeface="Source Sans Pro"/>
              </a:rPr>
              <a:t>θ</a:t>
            </a:r>
            <a:r>
              <a:rPr lang="el-GR" b="0" i="0" u="none" strike="noStrike" baseline="-25000" dirty="0">
                <a:effectLst/>
                <a:latin typeface="Source Sans Pro"/>
              </a:rPr>
              <a:t>1</a:t>
            </a:r>
            <a:r>
              <a:rPr lang="el-GR" b="0" i="0" u="none" strike="noStrike" dirty="0">
                <a:effectLst/>
                <a:latin typeface="Source Sans Pro"/>
              </a:rPr>
              <a:t> = 285 </a:t>
            </a:r>
            <a:r>
              <a:rPr lang="en-US" b="0" i="0" u="none" strike="noStrike" dirty="0">
                <a:effectLst/>
                <a:latin typeface="Source Sans Pro"/>
              </a:rPr>
              <a:t>K</a:t>
            </a:r>
            <a:endParaRPr lang="en-US" dirty="0"/>
          </a:p>
        </p:txBody>
      </p:sp>
      <p:sp>
        <p:nvSpPr>
          <p:cNvPr id="14" name="TextBox 13">
            <a:extLst>
              <a:ext uri="{FF2B5EF4-FFF2-40B4-BE49-F238E27FC236}">
                <a16:creationId xmlns:a16="http://schemas.microsoft.com/office/drawing/2014/main" id="{B1831C5D-B0BB-7140-893F-97D5528C5B59}"/>
              </a:ext>
            </a:extLst>
          </p:cNvPr>
          <p:cNvSpPr txBox="1"/>
          <p:nvPr/>
        </p:nvSpPr>
        <p:spPr>
          <a:xfrm>
            <a:off x="6931946" y="2833515"/>
            <a:ext cx="4023089" cy="369332"/>
          </a:xfrm>
          <a:prstGeom prst="rect">
            <a:avLst/>
          </a:prstGeom>
          <a:noFill/>
        </p:spPr>
        <p:txBody>
          <a:bodyPr wrap="none" rtlCol="0">
            <a:spAutoFit/>
          </a:bodyPr>
          <a:lstStyle/>
          <a:p>
            <a:r>
              <a:rPr lang="en-US" dirty="0"/>
              <a:t>42 total atomic group modes of vibration</a:t>
            </a:r>
          </a:p>
        </p:txBody>
      </p:sp>
      <p:sp>
        <p:nvSpPr>
          <p:cNvPr id="15" name="TextBox 14">
            <a:extLst>
              <a:ext uri="{FF2B5EF4-FFF2-40B4-BE49-F238E27FC236}">
                <a16:creationId xmlns:a16="http://schemas.microsoft.com/office/drawing/2014/main" id="{57A942D9-65C9-FA42-933E-D70CA819B72D}"/>
              </a:ext>
            </a:extLst>
          </p:cNvPr>
          <p:cNvSpPr txBox="1"/>
          <p:nvPr/>
        </p:nvSpPr>
        <p:spPr>
          <a:xfrm>
            <a:off x="2710543" y="5900057"/>
            <a:ext cx="3836756" cy="369332"/>
          </a:xfrm>
          <a:prstGeom prst="rect">
            <a:avLst/>
          </a:prstGeom>
          <a:noFill/>
        </p:spPr>
        <p:txBody>
          <a:bodyPr wrap="none" rtlCol="0">
            <a:spAutoFit/>
          </a:bodyPr>
          <a:lstStyle/>
          <a:p>
            <a:r>
              <a:rPr lang="en-US" dirty="0"/>
              <a:t>Or calculate with the </a:t>
            </a:r>
            <a:r>
              <a:rPr lang="en-US" dirty="0" err="1"/>
              <a:t>Tasarov</a:t>
            </a:r>
            <a:r>
              <a:rPr lang="en-US" dirty="0"/>
              <a:t> Equation </a:t>
            </a:r>
          </a:p>
        </p:txBody>
      </p:sp>
      <p:pic>
        <p:nvPicPr>
          <p:cNvPr id="16" name="Picture 15">
            <a:extLst>
              <a:ext uri="{FF2B5EF4-FFF2-40B4-BE49-F238E27FC236}">
                <a16:creationId xmlns:a16="http://schemas.microsoft.com/office/drawing/2014/main" id="{24E57BBE-18B2-294E-92E3-3D01E20AE383}"/>
              </a:ext>
            </a:extLst>
          </p:cNvPr>
          <p:cNvPicPr>
            <a:picLocks noChangeAspect="1"/>
          </p:cNvPicPr>
          <p:nvPr/>
        </p:nvPicPr>
        <p:blipFill>
          <a:blip r:embed="rId6"/>
          <a:stretch>
            <a:fillRect/>
          </a:stretch>
        </p:blipFill>
        <p:spPr>
          <a:xfrm>
            <a:off x="6547299" y="5826250"/>
            <a:ext cx="3467100" cy="584200"/>
          </a:xfrm>
          <a:prstGeom prst="rect">
            <a:avLst/>
          </a:prstGeom>
        </p:spPr>
      </p:pic>
      <p:pic>
        <p:nvPicPr>
          <p:cNvPr id="10" name="Picture 9">
            <a:extLst>
              <a:ext uri="{FF2B5EF4-FFF2-40B4-BE49-F238E27FC236}">
                <a16:creationId xmlns:a16="http://schemas.microsoft.com/office/drawing/2014/main" id="{226343E3-BD7D-C883-F365-612CB39CA77C}"/>
              </a:ext>
            </a:extLst>
          </p:cNvPr>
          <p:cNvPicPr>
            <a:picLocks noChangeAspect="1"/>
          </p:cNvPicPr>
          <p:nvPr/>
        </p:nvPicPr>
        <p:blipFill rotWithShape="1">
          <a:blip r:embed="rId7"/>
          <a:srcRect r="15933"/>
          <a:stretch/>
        </p:blipFill>
        <p:spPr>
          <a:xfrm>
            <a:off x="6055583" y="3138478"/>
            <a:ext cx="5390112" cy="1364188"/>
          </a:xfrm>
          <a:prstGeom prst="rect">
            <a:avLst/>
          </a:prstGeom>
        </p:spPr>
      </p:pic>
      <p:sp>
        <p:nvSpPr>
          <p:cNvPr id="18" name="TextBox 17">
            <a:extLst>
              <a:ext uri="{FF2B5EF4-FFF2-40B4-BE49-F238E27FC236}">
                <a16:creationId xmlns:a16="http://schemas.microsoft.com/office/drawing/2014/main" id="{65EC3AEF-9D44-4CB1-AD7F-7F306F2DA596}"/>
              </a:ext>
            </a:extLst>
          </p:cNvPr>
          <p:cNvSpPr txBox="1"/>
          <p:nvPr/>
        </p:nvSpPr>
        <p:spPr>
          <a:xfrm>
            <a:off x="3434438" y="2897883"/>
            <a:ext cx="3006849" cy="369332"/>
          </a:xfrm>
          <a:prstGeom prst="rect">
            <a:avLst/>
          </a:prstGeom>
          <a:noFill/>
        </p:spPr>
        <p:txBody>
          <a:bodyPr wrap="none" rtlCol="0">
            <a:spAutoFit/>
          </a:bodyPr>
          <a:lstStyle/>
          <a:p>
            <a:r>
              <a:rPr lang="en-US" dirty="0"/>
              <a:t>N = 6 skeletal mode vibrations</a:t>
            </a:r>
          </a:p>
        </p:txBody>
      </p:sp>
    </p:spTree>
    <p:extLst>
      <p:ext uri="{BB962C8B-B14F-4D97-AF65-F5344CB8AC3E}">
        <p14:creationId xmlns:p14="http://schemas.microsoft.com/office/powerpoint/2010/main" val="366845259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54C8F2-2B76-3446-80C8-57AFEDF0415C}"/>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138</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1BDEAD0-2B88-0547-A28F-5EC0EDB4E7AD}"/>
              </a:ext>
            </a:extLst>
          </p:cNvPr>
          <p:cNvPicPr>
            <a:picLocks noChangeAspect="1"/>
          </p:cNvPicPr>
          <p:nvPr/>
        </p:nvPicPr>
        <p:blipFill>
          <a:blip r:embed="rId2"/>
          <a:stretch>
            <a:fillRect/>
          </a:stretch>
        </p:blipFill>
        <p:spPr>
          <a:xfrm>
            <a:off x="3634921" y="44450"/>
            <a:ext cx="8166100" cy="6375400"/>
          </a:xfrm>
          <a:prstGeom prst="rect">
            <a:avLst/>
          </a:prstGeom>
        </p:spPr>
      </p:pic>
      <p:pic>
        <p:nvPicPr>
          <p:cNvPr id="4" name="Picture 3">
            <a:extLst>
              <a:ext uri="{FF2B5EF4-FFF2-40B4-BE49-F238E27FC236}">
                <a16:creationId xmlns:a16="http://schemas.microsoft.com/office/drawing/2014/main" id="{E876317D-B2B1-C84F-9152-19C002D117B7}"/>
              </a:ext>
            </a:extLst>
          </p:cNvPr>
          <p:cNvPicPr>
            <a:picLocks noChangeAspect="1"/>
          </p:cNvPicPr>
          <p:nvPr/>
        </p:nvPicPr>
        <p:blipFill>
          <a:blip r:embed="rId3"/>
          <a:stretch>
            <a:fillRect/>
          </a:stretch>
        </p:blipFill>
        <p:spPr>
          <a:xfrm>
            <a:off x="3194504" y="6464300"/>
            <a:ext cx="5435600" cy="393700"/>
          </a:xfrm>
          <a:prstGeom prst="rect">
            <a:avLst/>
          </a:prstGeom>
        </p:spPr>
      </p:pic>
      <p:pic>
        <p:nvPicPr>
          <p:cNvPr id="5" name="Picture 4">
            <a:extLst>
              <a:ext uri="{FF2B5EF4-FFF2-40B4-BE49-F238E27FC236}">
                <a16:creationId xmlns:a16="http://schemas.microsoft.com/office/drawing/2014/main" id="{EFCDC360-EDF3-D241-BF72-C0232387910A}"/>
              </a:ext>
            </a:extLst>
          </p:cNvPr>
          <p:cNvPicPr>
            <a:picLocks noChangeAspect="1"/>
          </p:cNvPicPr>
          <p:nvPr/>
        </p:nvPicPr>
        <p:blipFill>
          <a:blip r:embed="rId4"/>
          <a:stretch>
            <a:fillRect/>
          </a:stretch>
        </p:blipFill>
        <p:spPr>
          <a:xfrm>
            <a:off x="312056" y="1623786"/>
            <a:ext cx="3551107" cy="498021"/>
          </a:xfrm>
          <a:prstGeom prst="rect">
            <a:avLst/>
          </a:prstGeom>
        </p:spPr>
      </p:pic>
      <p:pic>
        <p:nvPicPr>
          <p:cNvPr id="6" name="Picture 5">
            <a:extLst>
              <a:ext uri="{FF2B5EF4-FFF2-40B4-BE49-F238E27FC236}">
                <a16:creationId xmlns:a16="http://schemas.microsoft.com/office/drawing/2014/main" id="{B4E45D6F-294E-2F42-B97A-96C6AD083CDC}"/>
              </a:ext>
            </a:extLst>
          </p:cNvPr>
          <p:cNvPicPr>
            <a:picLocks noChangeAspect="1"/>
          </p:cNvPicPr>
          <p:nvPr/>
        </p:nvPicPr>
        <p:blipFill>
          <a:blip r:embed="rId5"/>
          <a:stretch>
            <a:fillRect/>
          </a:stretch>
        </p:blipFill>
        <p:spPr>
          <a:xfrm>
            <a:off x="662226" y="2121807"/>
            <a:ext cx="2972695" cy="1470479"/>
          </a:xfrm>
          <a:prstGeom prst="rect">
            <a:avLst/>
          </a:prstGeom>
        </p:spPr>
      </p:pic>
    </p:spTree>
    <p:extLst>
      <p:ext uri="{BB962C8B-B14F-4D97-AF65-F5344CB8AC3E}">
        <p14:creationId xmlns:p14="http://schemas.microsoft.com/office/powerpoint/2010/main" val="23699188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139</a:t>
            </a:fld>
            <a:endParaRPr lang="en-US"/>
          </a:p>
        </p:txBody>
      </p:sp>
    </p:spTree>
    <p:extLst>
      <p:ext uri="{BB962C8B-B14F-4D97-AF65-F5344CB8AC3E}">
        <p14:creationId xmlns:p14="http://schemas.microsoft.com/office/powerpoint/2010/main" val="108174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795E02-2C73-9245-8A46-4CEBEC5732D7}"/>
              </a:ext>
            </a:extLst>
          </p:cNvPr>
          <p:cNvSpPr txBox="1"/>
          <p:nvPr/>
        </p:nvSpPr>
        <p:spPr>
          <a:xfrm>
            <a:off x="3418115" y="188747"/>
            <a:ext cx="5734262"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Atoms in a crystal (Dulong and Petit Law)</a:t>
            </a:r>
          </a:p>
          <a:p>
            <a:r>
              <a:rPr lang="en-US" sz="2400" b="1" i="1" dirty="0">
                <a:latin typeface="Times New Roman" panose="02020603050405020304" pitchFamily="18" charset="0"/>
                <a:cs typeface="Times New Roman" panose="02020603050405020304" pitchFamily="18" charset="0"/>
              </a:rPr>
              <a:t>Works at high temperature</a:t>
            </a:r>
          </a:p>
        </p:txBody>
      </p:sp>
      <p:pic>
        <p:nvPicPr>
          <p:cNvPr id="4" name="Picture 3">
            <a:extLst>
              <a:ext uri="{FF2B5EF4-FFF2-40B4-BE49-F238E27FC236}">
                <a16:creationId xmlns:a16="http://schemas.microsoft.com/office/drawing/2014/main" id="{53947507-8AA9-7B42-B665-650FDBEC2100}"/>
              </a:ext>
            </a:extLst>
          </p:cNvPr>
          <p:cNvPicPr>
            <a:picLocks noChangeAspect="1"/>
          </p:cNvPicPr>
          <p:nvPr/>
        </p:nvPicPr>
        <p:blipFill>
          <a:blip r:embed="rId2"/>
          <a:stretch>
            <a:fillRect/>
          </a:stretch>
        </p:blipFill>
        <p:spPr>
          <a:xfrm>
            <a:off x="2054718" y="3618863"/>
            <a:ext cx="8686800" cy="1168400"/>
          </a:xfrm>
          <a:prstGeom prst="rect">
            <a:avLst/>
          </a:prstGeom>
        </p:spPr>
      </p:pic>
      <p:pic>
        <p:nvPicPr>
          <p:cNvPr id="5" name="Picture 4">
            <a:extLst>
              <a:ext uri="{FF2B5EF4-FFF2-40B4-BE49-F238E27FC236}">
                <a16:creationId xmlns:a16="http://schemas.microsoft.com/office/drawing/2014/main" id="{D8AEA19E-878B-4D4E-8645-155FB1823B77}"/>
              </a:ext>
            </a:extLst>
          </p:cNvPr>
          <p:cNvPicPr>
            <a:picLocks noChangeAspect="1"/>
          </p:cNvPicPr>
          <p:nvPr/>
        </p:nvPicPr>
        <p:blipFill>
          <a:blip r:embed="rId3"/>
          <a:stretch>
            <a:fillRect/>
          </a:stretch>
        </p:blipFill>
        <p:spPr>
          <a:xfrm>
            <a:off x="2542745" y="4867847"/>
            <a:ext cx="1790700" cy="482600"/>
          </a:xfrm>
          <a:prstGeom prst="rect">
            <a:avLst/>
          </a:prstGeom>
        </p:spPr>
      </p:pic>
      <p:pic>
        <p:nvPicPr>
          <p:cNvPr id="6" name="Picture 5">
            <a:extLst>
              <a:ext uri="{FF2B5EF4-FFF2-40B4-BE49-F238E27FC236}">
                <a16:creationId xmlns:a16="http://schemas.microsoft.com/office/drawing/2014/main" id="{47495948-5AB3-8B47-864C-E487CA8F22FE}"/>
              </a:ext>
            </a:extLst>
          </p:cNvPr>
          <p:cNvPicPr>
            <a:picLocks noChangeAspect="1"/>
          </p:cNvPicPr>
          <p:nvPr/>
        </p:nvPicPr>
        <p:blipFill>
          <a:blip r:embed="rId4"/>
          <a:stretch>
            <a:fillRect/>
          </a:stretch>
        </p:blipFill>
        <p:spPr>
          <a:xfrm>
            <a:off x="5662424" y="4466935"/>
            <a:ext cx="2451100" cy="1346200"/>
          </a:xfrm>
          <a:prstGeom prst="rect">
            <a:avLst/>
          </a:prstGeom>
        </p:spPr>
      </p:pic>
      <p:sp>
        <p:nvSpPr>
          <p:cNvPr id="7" name="TextBox 6">
            <a:extLst>
              <a:ext uri="{FF2B5EF4-FFF2-40B4-BE49-F238E27FC236}">
                <a16:creationId xmlns:a16="http://schemas.microsoft.com/office/drawing/2014/main" id="{46DF656D-C54F-284E-9033-763E3ACD436F}"/>
              </a:ext>
            </a:extLst>
          </p:cNvPr>
          <p:cNvSpPr txBox="1"/>
          <p:nvPr/>
        </p:nvSpPr>
        <p:spPr>
          <a:xfrm>
            <a:off x="1337480" y="5583257"/>
            <a:ext cx="555049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Three degree of freedom oscillators per atom so U</a:t>
            </a:r>
            <a:r>
              <a:rPr lang="en-US" baseline="-25000" dirty="0">
                <a:latin typeface="Times New Roman" panose="02020603050405020304" pitchFamily="18" charset="0"/>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 3RT</a:t>
            </a:r>
          </a:p>
        </p:txBody>
      </p:sp>
      <p:pic>
        <p:nvPicPr>
          <p:cNvPr id="8" name="Picture 7">
            <a:extLst>
              <a:ext uri="{FF2B5EF4-FFF2-40B4-BE49-F238E27FC236}">
                <a16:creationId xmlns:a16="http://schemas.microsoft.com/office/drawing/2014/main" id="{911A7881-5D62-BB45-A94E-72235BEA1E40}"/>
              </a:ext>
            </a:extLst>
          </p:cNvPr>
          <p:cNvPicPr>
            <a:picLocks noChangeAspect="1"/>
          </p:cNvPicPr>
          <p:nvPr/>
        </p:nvPicPr>
        <p:blipFill>
          <a:blip r:embed="rId5"/>
          <a:stretch>
            <a:fillRect/>
          </a:stretch>
        </p:blipFill>
        <p:spPr>
          <a:xfrm>
            <a:off x="1834000" y="6177329"/>
            <a:ext cx="4660900" cy="520700"/>
          </a:xfrm>
          <a:prstGeom prst="rect">
            <a:avLst/>
          </a:prstGeom>
        </p:spPr>
      </p:pic>
      <p:sp>
        <p:nvSpPr>
          <p:cNvPr id="9" name="TextBox 8">
            <a:extLst>
              <a:ext uri="{FF2B5EF4-FFF2-40B4-BE49-F238E27FC236}">
                <a16:creationId xmlns:a16="http://schemas.microsoft.com/office/drawing/2014/main" id="{0B3BC8C8-10CA-5D45-AC5E-7DFEC3DAE679}"/>
              </a:ext>
            </a:extLst>
          </p:cNvPr>
          <p:cNvSpPr txBox="1"/>
          <p:nvPr/>
        </p:nvSpPr>
        <p:spPr>
          <a:xfrm>
            <a:off x="7167999" y="5767923"/>
            <a:ext cx="2915413" cy="646331"/>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V</a:t>
            </a:r>
            <a:r>
              <a:rPr lang="en-US" dirty="0">
                <a:latin typeface="Times New Roman" panose="02020603050405020304" pitchFamily="18" charset="0"/>
                <a:cs typeface="Times New Roman" panose="02020603050405020304" pitchFamily="18" charset="0"/>
              </a:rPr>
              <a:t> = T(</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a:t>
            </a:r>
          </a:p>
        </p:txBody>
      </p:sp>
      <p:sp>
        <p:nvSpPr>
          <p:cNvPr id="10" name="TextBox 9">
            <a:extLst>
              <a:ext uri="{FF2B5EF4-FFF2-40B4-BE49-F238E27FC236}">
                <a16:creationId xmlns:a16="http://schemas.microsoft.com/office/drawing/2014/main" id="{8A6CD0ED-5E35-8844-999A-58C1969AA69B}"/>
              </a:ext>
            </a:extLst>
          </p:cNvPr>
          <p:cNvSpPr txBox="1"/>
          <p:nvPr/>
        </p:nvSpPr>
        <p:spPr>
          <a:xfrm flipH="1">
            <a:off x="10566519" y="5486842"/>
            <a:ext cx="787281"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sp>
        <p:nvSpPr>
          <p:cNvPr id="11" name="Slide Number Placeholder 10">
            <a:extLst>
              <a:ext uri="{FF2B5EF4-FFF2-40B4-BE49-F238E27FC236}">
                <a16:creationId xmlns:a16="http://schemas.microsoft.com/office/drawing/2014/main" id="{A010DD3E-AF56-AA43-B5A7-2CF304F1C769}"/>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14</a:t>
            </a:fld>
            <a:endParaRPr lang="en-US"/>
          </a:p>
        </p:txBody>
      </p:sp>
      <p:sp>
        <p:nvSpPr>
          <p:cNvPr id="12" name="TextBox 11">
            <a:extLst>
              <a:ext uri="{FF2B5EF4-FFF2-40B4-BE49-F238E27FC236}">
                <a16:creationId xmlns:a16="http://schemas.microsoft.com/office/drawing/2014/main" id="{F3899851-E92D-E040-BDF4-BF419615EC60}"/>
              </a:ext>
            </a:extLst>
          </p:cNvPr>
          <p:cNvSpPr txBox="1"/>
          <p:nvPr/>
        </p:nvSpPr>
        <p:spPr>
          <a:xfrm>
            <a:off x="258184" y="1506954"/>
            <a:ext cx="3525324" cy="1200329"/>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Boltzman</a:t>
            </a:r>
            <a:r>
              <a:rPr lang="en-US" b="1" dirty="0">
                <a:latin typeface="Times New Roman" panose="02020603050405020304" pitchFamily="18" charset="0"/>
                <a:cs typeface="Times New Roman" panose="02020603050405020304" pitchFamily="18" charset="0"/>
              </a:rPr>
              <a:t> 1877 Explains</a:t>
            </a:r>
          </a:p>
          <a:p>
            <a:r>
              <a:rPr lang="en-US" b="1" dirty="0">
                <a:latin typeface="Times New Roman" panose="02020603050405020304" pitchFamily="18" charset="0"/>
                <a:cs typeface="Times New Roman" panose="02020603050405020304" pitchFamily="18" charset="0"/>
              </a:rPr>
              <a:t>Each atom in a solid has 6 springs</a:t>
            </a:r>
          </a:p>
          <a:p>
            <a:r>
              <a:rPr lang="en-US" b="1" dirty="0">
                <a:latin typeface="Times New Roman" panose="02020603050405020304" pitchFamily="18" charset="0"/>
                <a:cs typeface="Times New Roman" panose="02020603050405020304" pitchFamily="18" charset="0"/>
              </a:rPr>
              <a:t>Each spring with ½ </a:t>
            </a:r>
            <a:r>
              <a:rPr lang="en-US" b="1" dirty="0" err="1">
                <a:latin typeface="Times New Roman" panose="02020603050405020304" pitchFamily="18" charset="0"/>
                <a:cs typeface="Times New Roman" panose="02020603050405020304" pitchFamily="18" charset="0"/>
              </a:rPr>
              <a:t>kT</a:t>
            </a:r>
            <a:r>
              <a:rPr lang="en-US" b="1" dirty="0">
                <a:latin typeface="Times New Roman" panose="02020603050405020304" pitchFamily="18" charset="0"/>
                <a:cs typeface="Times New Roman" panose="02020603050405020304" pitchFamily="18" charset="0"/>
              </a:rPr>
              <a:t> energy</a:t>
            </a:r>
          </a:p>
          <a:p>
            <a:r>
              <a:rPr lang="en-US" b="1" dirty="0">
                <a:latin typeface="Times New Roman" panose="02020603050405020304" pitchFamily="18" charset="0"/>
                <a:cs typeface="Times New Roman" panose="02020603050405020304" pitchFamily="18" charset="0"/>
              </a:rPr>
              <a:t>So, 6/2R = 3R = </a:t>
            </a:r>
            <a:r>
              <a:rPr lang="en-US" b="1" dirty="0" err="1">
                <a:latin typeface="Times New Roman" panose="02020603050405020304" pitchFamily="18" charset="0"/>
                <a:cs typeface="Times New Roman" panose="02020603050405020304" pitchFamily="18" charset="0"/>
              </a:rPr>
              <a:t>C</a:t>
            </a:r>
            <a:r>
              <a:rPr lang="en-US" b="1" baseline="-25000" dirty="0" err="1">
                <a:latin typeface="Times New Roman" panose="02020603050405020304" pitchFamily="18" charset="0"/>
                <a:cs typeface="Times New Roman" panose="02020603050405020304" pitchFamily="18" charset="0"/>
              </a:rPr>
              <a:t>v</a:t>
            </a:r>
            <a:endParaRPr lang="en-US" b="1" baseline="-250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06A43C1-B31D-08DD-6AC2-AC2E50F7F4DF}"/>
              </a:ext>
            </a:extLst>
          </p:cNvPr>
          <p:cNvSpPr txBox="1"/>
          <p:nvPr/>
        </p:nvSpPr>
        <p:spPr>
          <a:xfrm>
            <a:off x="3783508" y="1131748"/>
            <a:ext cx="4624984" cy="203132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Three Harmonic oscillators, x, y, z</a:t>
            </a:r>
          </a:p>
          <a:p>
            <a:r>
              <a:rPr lang="en-US" dirty="0">
                <a:latin typeface="Times New Roman" panose="02020603050405020304" pitchFamily="18" charset="0"/>
                <a:cs typeface="Times New Roman" panose="02020603050405020304" pitchFamily="18" charset="0"/>
              </a:rPr>
              <a:t>Spring (Potential Energy)</a:t>
            </a:r>
          </a:p>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/dx = F = -</a:t>
            </a:r>
            <a:r>
              <a:rPr lang="en-US" dirty="0" err="1">
                <a:latin typeface="Times New Roman" panose="02020603050405020304" pitchFamily="18" charset="0"/>
                <a:cs typeface="Times New Roman" panose="02020603050405020304" pitchFamily="18" charset="0"/>
              </a:rPr>
              <a:t>kx</a:t>
            </a:r>
            <a:r>
              <a:rPr lang="en-US" dirty="0">
                <a:latin typeface="Times New Roman" panose="02020603050405020304" pitchFamily="18" charset="0"/>
                <a:cs typeface="Times New Roman" panose="02020603050405020304" pitchFamily="18" charset="0"/>
              </a:rPr>
              <a:t> where x is 0 at the rest position</a:t>
            </a:r>
          </a:p>
          <a:p>
            <a:r>
              <a:rPr lang="en-US" dirty="0">
                <a:latin typeface="Times New Roman" panose="02020603050405020304" pitchFamily="18" charset="0"/>
                <a:cs typeface="Times New Roman" panose="02020603050405020304" pitchFamily="18" charset="0"/>
              </a:rPr>
              <a:t>U = -1/2 kx</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Kinetic Energy</a:t>
            </a:r>
          </a:p>
          <a:p>
            <a:r>
              <a:rPr lang="en-US" dirty="0">
                <a:latin typeface="Times New Roman" panose="02020603050405020304" pitchFamily="18" charset="0"/>
                <a:cs typeface="Times New Roman" panose="02020603050405020304" pitchFamily="18" charset="0"/>
              </a:rPr>
              <a:t>U = ½ mc</a:t>
            </a:r>
            <a:r>
              <a:rPr lang="en-US" baseline="30000" dirty="0">
                <a:latin typeface="Times New Roman" panose="02020603050405020304" pitchFamily="18" charset="0"/>
                <a:cs typeface="Times New Roman" panose="02020603050405020304" pitchFamily="18" charset="0"/>
              </a:rPr>
              <a:t>2</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 is the velocity of the atom so dx/dt</a:t>
            </a:r>
          </a:p>
        </p:txBody>
      </p:sp>
      <p:sp>
        <p:nvSpPr>
          <p:cNvPr id="3" name="TextBox 2">
            <a:extLst>
              <a:ext uri="{FF2B5EF4-FFF2-40B4-BE49-F238E27FC236}">
                <a16:creationId xmlns:a16="http://schemas.microsoft.com/office/drawing/2014/main" id="{E8568A40-768D-8A11-B237-C3AF1AC7872F}"/>
              </a:ext>
            </a:extLst>
          </p:cNvPr>
          <p:cNvSpPr txBox="1"/>
          <p:nvPr/>
        </p:nvSpPr>
        <p:spPr>
          <a:xfrm>
            <a:off x="8823489" y="707742"/>
            <a:ext cx="2931737"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Force Balance</a:t>
            </a:r>
          </a:p>
          <a:p>
            <a:r>
              <a:rPr lang="en-US" dirty="0">
                <a:latin typeface="Times New Roman" panose="02020603050405020304" pitchFamily="18" charset="0"/>
                <a:cs typeface="Times New Roman" panose="02020603050405020304" pitchFamily="18" charset="0"/>
              </a:rPr>
              <a:t>      -K x = m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x/dt</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Plug in a sine wave solution, </a:t>
            </a:r>
          </a:p>
          <a:p>
            <a:r>
              <a:rPr lang="en-US" dirty="0">
                <a:latin typeface="Times New Roman" panose="02020603050405020304" pitchFamily="18" charset="0"/>
                <a:cs typeface="Times New Roman" panose="02020603050405020304" pitchFamily="18" charset="0"/>
              </a:rPr>
              <a:t>        x = A sin(</a:t>
            </a:r>
            <a:r>
              <a:rPr lang="en-US" dirty="0" err="1">
                <a:latin typeface="Symbol" pitchFamily="2" charset="2"/>
                <a:cs typeface="Times New Roman" panose="02020603050405020304" pitchFamily="18" charset="0"/>
              </a:rPr>
              <a:t>w</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Yields </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 √(K/m)</a:t>
            </a:r>
          </a:p>
          <a:p>
            <a:r>
              <a:rPr lang="en-US" dirty="0">
                <a:latin typeface="Times New Roman" panose="02020603050405020304" pitchFamily="18" charset="0"/>
                <a:cs typeface="Times New Roman" panose="02020603050405020304" pitchFamily="18" charset="0"/>
              </a:rPr>
              <a:t>So, there is a fixed frequency for a fixed spring constant and mass, since E =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w</a:t>
            </a:r>
            <a:r>
              <a:rPr lang="en-US" dirty="0">
                <a:latin typeface="Symbol" pitchFamily="2" charset="2"/>
                <a:cs typeface="Times New Roman" panose="02020603050405020304" pitchFamily="18" charset="0"/>
              </a:rPr>
              <a:t>/2p</a:t>
            </a:r>
            <a:r>
              <a:rPr lang="en-US" dirty="0">
                <a:latin typeface="Times New Roman" panose="02020603050405020304" pitchFamily="18" charset="0"/>
                <a:cs typeface="Times New Roman" panose="02020603050405020304" pitchFamily="18" charset="0"/>
              </a:rPr>
              <a:t>, there is a fixed or </a:t>
            </a:r>
            <a:r>
              <a:rPr lang="en-US" b="1" i="1" dirty="0">
                <a:latin typeface="Times New Roman" panose="02020603050405020304" pitchFamily="18" charset="0"/>
                <a:cs typeface="Times New Roman" panose="02020603050405020304" pitchFamily="18" charset="0"/>
              </a:rPr>
              <a:t>quantized </a:t>
            </a:r>
            <a:r>
              <a:rPr lang="en-US" dirty="0">
                <a:latin typeface="Times New Roman" panose="02020603050405020304" pitchFamily="18" charset="0"/>
                <a:cs typeface="Times New Roman" panose="02020603050405020304" pitchFamily="18" charset="0"/>
              </a:rPr>
              <a:t>energy</a:t>
            </a:r>
          </a:p>
        </p:txBody>
      </p:sp>
    </p:spTree>
    <p:extLst>
      <p:ext uri="{BB962C8B-B14F-4D97-AF65-F5344CB8AC3E}">
        <p14:creationId xmlns:p14="http://schemas.microsoft.com/office/powerpoint/2010/main" val="3823242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8795E02-2C73-9245-8A46-4CEBEC5732D7}"/>
              </a:ext>
            </a:extLst>
          </p:cNvPr>
          <p:cNvSpPr txBox="1"/>
          <p:nvPr/>
        </p:nvSpPr>
        <p:spPr>
          <a:xfrm>
            <a:off x="2390594" y="315911"/>
            <a:ext cx="5734262"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Atoms in a crystal (Dulong and Petit Law)</a:t>
            </a:r>
          </a:p>
          <a:p>
            <a:r>
              <a:rPr lang="en-US" sz="2400" b="1" i="1" dirty="0">
                <a:latin typeface="Times New Roman" panose="02020603050405020304" pitchFamily="18" charset="0"/>
                <a:cs typeface="Times New Roman" panose="02020603050405020304" pitchFamily="18" charset="0"/>
              </a:rPr>
              <a:t>Works at high temperature</a:t>
            </a:r>
          </a:p>
        </p:txBody>
      </p:sp>
      <p:sp>
        <p:nvSpPr>
          <p:cNvPr id="11" name="Slide Number Placeholder 10">
            <a:extLst>
              <a:ext uri="{FF2B5EF4-FFF2-40B4-BE49-F238E27FC236}">
                <a16:creationId xmlns:a16="http://schemas.microsoft.com/office/drawing/2014/main" id="{A010DD3E-AF56-AA43-B5A7-2CF304F1C769}"/>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15</a:t>
            </a:fld>
            <a:endParaRPr lang="en-US"/>
          </a:p>
        </p:txBody>
      </p:sp>
      <p:sp>
        <p:nvSpPr>
          <p:cNvPr id="3" name="TextBox 2">
            <a:extLst>
              <a:ext uri="{FF2B5EF4-FFF2-40B4-BE49-F238E27FC236}">
                <a16:creationId xmlns:a16="http://schemas.microsoft.com/office/drawing/2014/main" id="{E8568A40-768D-8A11-B237-C3AF1AC7872F}"/>
              </a:ext>
            </a:extLst>
          </p:cNvPr>
          <p:cNvSpPr txBox="1"/>
          <p:nvPr/>
        </p:nvSpPr>
        <p:spPr>
          <a:xfrm>
            <a:off x="8785782" y="358495"/>
            <a:ext cx="2931737"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Force Balance</a:t>
            </a:r>
          </a:p>
          <a:p>
            <a:r>
              <a:rPr lang="en-US" dirty="0">
                <a:latin typeface="Times New Roman" panose="02020603050405020304" pitchFamily="18" charset="0"/>
                <a:cs typeface="Times New Roman" panose="02020603050405020304" pitchFamily="18" charset="0"/>
              </a:rPr>
              <a:t>      -K x = m d</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x/dt</a:t>
            </a:r>
            <a:r>
              <a:rPr lang="en-US" baseline="30000" dirty="0">
                <a:latin typeface="Times New Roman" panose="02020603050405020304" pitchFamily="18" charset="0"/>
                <a:cs typeface="Times New Roman" panose="02020603050405020304" pitchFamily="18" charset="0"/>
              </a:rPr>
              <a:t>2</a:t>
            </a:r>
          </a:p>
          <a:p>
            <a:r>
              <a:rPr lang="en-US" dirty="0">
                <a:latin typeface="Times New Roman" panose="02020603050405020304" pitchFamily="18" charset="0"/>
                <a:cs typeface="Times New Roman" panose="02020603050405020304" pitchFamily="18" charset="0"/>
              </a:rPr>
              <a:t>Plug in a sine wave solution, </a:t>
            </a:r>
          </a:p>
          <a:p>
            <a:r>
              <a:rPr lang="en-US" dirty="0">
                <a:latin typeface="Times New Roman" panose="02020603050405020304" pitchFamily="18" charset="0"/>
                <a:cs typeface="Times New Roman" panose="02020603050405020304" pitchFamily="18" charset="0"/>
              </a:rPr>
              <a:t>        x = A sin(</a:t>
            </a:r>
            <a:r>
              <a:rPr lang="en-US" dirty="0" err="1">
                <a:latin typeface="Symbol" pitchFamily="2" charset="2"/>
                <a:cs typeface="Times New Roman" panose="02020603050405020304" pitchFamily="18" charset="0"/>
              </a:rPr>
              <a:t>w</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Yields </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 √(K/m)</a:t>
            </a:r>
          </a:p>
          <a:p>
            <a:r>
              <a:rPr lang="en-US" dirty="0">
                <a:latin typeface="Times New Roman" panose="02020603050405020304" pitchFamily="18" charset="0"/>
                <a:cs typeface="Times New Roman" panose="02020603050405020304" pitchFamily="18" charset="0"/>
              </a:rPr>
              <a:t>So, there is a fixed frequency for a fixed spring constant and mass, since E =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w</a:t>
            </a:r>
            <a:r>
              <a:rPr lang="en-US" dirty="0">
                <a:latin typeface="Symbol" pitchFamily="2" charset="2"/>
                <a:cs typeface="Times New Roman" panose="02020603050405020304" pitchFamily="18" charset="0"/>
              </a:rPr>
              <a:t>/2p</a:t>
            </a:r>
            <a:r>
              <a:rPr lang="en-US" dirty="0">
                <a:latin typeface="Times New Roman" panose="02020603050405020304" pitchFamily="18" charset="0"/>
                <a:cs typeface="Times New Roman" panose="02020603050405020304" pitchFamily="18" charset="0"/>
              </a:rPr>
              <a:t>, there is a fixed or </a:t>
            </a:r>
            <a:r>
              <a:rPr lang="en-US" b="1" i="1" dirty="0">
                <a:latin typeface="Times New Roman" panose="02020603050405020304" pitchFamily="18" charset="0"/>
                <a:cs typeface="Times New Roman" panose="02020603050405020304" pitchFamily="18" charset="0"/>
              </a:rPr>
              <a:t>quantized </a:t>
            </a:r>
            <a:r>
              <a:rPr lang="en-US" dirty="0">
                <a:latin typeface="Times New Roman" panose="02020603050405020304" pitchFamily="18" charset="0"/>
                <a:cs typeface="Times New Roman" panose="02020603050405020304" pitchFamily="18" charset="0"/>
              </a:rPr>
              <a:t>energy</a:t>
            </a:r>
          </a:p>
        </p:txBody>
      </p:sp>
      <p:sp>
        <p:nvSpPr>
          <p:cNvPr id="14" name="TextBox 13">
            <a:extLst>
              <a:ext uri="{FF2B5EF4-FFF2-40B4-BE49-F238E27FC236}">
                <a16:creationId xmlns:a16="http://schemas.microsoft.com/office/drawing/2014/main" id="{94444844-A427-815C-E515-02AA9E85924D}"/>
              </a:ext>
            </a:extLst>
          </p:cNvPr>
          <p:cNvSpPr txBox="1"/>
          <p:nvPr/>
        </p:nvSpPr>
        <p:spPr>
          <a:xfrm>
            <a:off x="346725" y="3311887"/>
            <a:ext cx="11549902" cy="313932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something like a guitar string, we have quantized energy and frequency, it has one tone, but also overtones so, </a:t>
            </a:r>
            <a:r>
              <a:rPr lang="en-US" b="1" dirty="0">
                <a:latin typeface="Times New Roman" panose="02020603050405020304" pitchFamily="18" charset="0"/>
                <a:cs typeface="Times New Roman" panose="02020603050405020304" pitchFamily="18" charset="0"/>
              </a:rPr>
              <a:t>E = nE</a:t>
            </a:r>
            <a:r>
              <a:rPr lang="en-US" b="1" baseline="-25000" dirty="0">
                <a:latin typeface="Times New Roman" panose="02020603050405020304" pitchFamily="18" charset="0"/>
                <a:cs typeface="Times New Roman" panose="02020603050405020304" pitchFamily="18" charset="0"/>
              </a:rPr>
              <a:t>1</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where n is the mode of vibration or quantized state, and </a:t>
            </a:r>
            <a:r>
              <a:rPr lang="en-US" b="1" dirty="0">
                <a:latin typeface="Times New Roman" panose="02020603050405020304" pitchFamily="18" charset="0"/>
                <a:cs typeface="Times New Roman" panose="02020603050405020304" pitchFamily="18" charset="0"/>
              </a:rPr>
              <a:t>n has integer values starting with 1</a:t>
            </a:r>
            <a:r>
              <a:rPr lang="en-US" dirty="0">
                <a:latin typeface="Times New Roman" panose="02020603050405020304" pitchFamily="18" charset="0"/>
                <a:cs typeface="Times New Roman" panose="02020603050405020304" pitchFamily="18" charset="0"/>
              </a:rPr>
              <a:t>.  E</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is the energy of the primary mode, E</a:t>
            </a:r>
            <a:r>
              <a:rPr lang="en-US" baseline="-25000"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 = (1/2) </a:t>
            </a:r>
            <a:r>
              <a:rPr lang="en-US" dirty="0">
                <a:latin typeface="Symbol" pitchFamily="2" charset="2"/>
                <a:cs typeface="Times New Roman" panose="02020603050405020304" pitchFamily="18" charset="0"/>
              </a:rPr>
              <a:t>r</a:t>
            </a:r>
            <a:r>
              <a:rPr lang="el-GR" dirty="0">
                <a:latin typeface="Times New Roman" panose="02020603050405020304" pitchFamily="18" charset="0"/>
                <a:cs typeface="Times New Roman" panose="02020603050405020304" pitchFamily="18" charset="0"/>
              </a:rPr>
              <a:t> </a:t>
            </a:r>
            <a:r>
              <a:rPr lang="en-US" dirty="0">
                <a:latin typeface="Symbol" pitchFamily="2" charset="2"/>
                <a:cs typeface="Times New Roman" panose="02020603050405020304" pitchFamily="18" charset="0"/>
              </a:rPr>
              <a:t>n</a:t>
            </a:r>
            <a:r>
              <a:rPr lang="el-GR" baseline="30000" dirty="0">
                <a:latin typeface="Times New Roman" panose="02020603050405020304" pitchFamily="18" charset="0"/>
                <a:cs typeface="Times New Roman" panose="02020603050405020304" pitchFamily="18" charset="0"/>
              </a:rPr>
              <a:t>2</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a:t>
            </a:r>
            <a:r>
              <a:rPr lang="en-US" baseline="30000" dirty="0">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 density, (frequency)</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and (magnitude)</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of the vibration.</a:t>
            </a:r>
            <a:endParaRPr lang="en-US" baseline="30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quantum mechanics (very small particles like atoms) there is a problem with E = </a:t>
            </a:r>
            <a:r>
              <a:rPr lang="en-US" dirty="0" err="1">
                <a:latin typeface="Times New Roman" panose="02020603050405020304" pitchFamily="18" charset="0"/>
                <a:cs typeface="Times New Roman" panose="02020603050405020304" pitchFamily="18" charset="0"/>
              </a:rPr>
              <a:t>nh</a:t>
            </a:r>
            <a:r>
              <a:rPr lang="en-US" dirty="0" err="1">
                <a:latin typeface="Symbol" pitchFamily="2" charset="2"/>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or </a:t>
            </a:r>
            <a:r>
              <a:rPr lang="en-US" dirty="0" err="1">
                <a:latin typeface="Times New Roman" panose="02020603050405020304" pitchFamily="18" charset="0"/>
                <a:cs typeface="Times New Roman" panose="02020603050405020304" pitchFamily="18" charset="0"/>
              </a:rPr>
              <a:t>nh</a:t>
            </a:r>
            <a:r>
              <a:rPr lang="en-US" dirty="0" err="1">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/2</a:t>
            </a:r>
            <a:r>
              <a:rPr lang="en-US" dirty="0">
                <a:latin typeface="Symbol" pitchFamily="2" charset="2"/>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 1) At absolute 0 there is a ”zero-point energy” that keeps everything from collapsing for instance, we don’t observe 	collapse as we approach absolute 0.  Schrodinger equation finds this zero-point energy is ½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n</a:t>
            </a:r>
            <a:endParaRPr lang="en-US" dirty="0">
              <a:latin typeface="Symbol" pitchFamily="2" charset="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2) If energy were 0 at absolute 0 then we would know both the position of an atom and its momentum = 0</a:t>
            </a:r>
          </a:p>
          <a:p>
            <a:r>
              <a:rPr lang="en-US" dirty="0">
                <a:latin typeface="Times New Roman" panose="02020603050405020304" pitchFamily="18" charset="0"/>
                <a:cs typeface="Times New Roman" panose="02020603050405020304" pitchFamily="18" charset="0"/>
              </a:rPr>
              <a:t>	This would disagree with the Heisenberg uncertainty principle. So, you need a “zero-point energy”</a:t>
            </a:r>
          </a:p>
          <a:p>
            <a:r>
              <a:rPr lang="en-US" dirty="0">
                <a:latin typeface="Times New Roman" panose="02020603050405020304" pitchFamily="18" charset="0"/>
                <a:cs typeface="Times New Roman" panose="02020603050405020304" pitchFamily="18" charset="0"/>
              </a:rPr>
              <a:t>3) A “zero-point energy” can be measured experimentally</a:t>
            </a:r>
          </a:p>
          <a:p>
            <a:r>
              <a:rPr lang="en-US" b="1" dirty="0">
                <a:latin typeface="Times New Roman" panose="02020603050405020304" pitchFamily="18" charset="0"/>
                <a:cs typeface="Times New Roman" panose="02020603050405020304" pitchFamily="18" charset="0"/>
              </a:rPr>
              <a:t>		E = </a:t>
            </a:r>
            <a:r>
              <a:rPr lang="en-US" b="1" dirty="0" err="1">
                <a:latin typeface="Times New Roman" panose="02020603050405020304" pitchFamily="18" charset="0"/>
                <a:cs typeface="Times New Roman" panose="02020603050405020304" pitchFamily="18" charset="0"/>
              </a:rPr>
              <a:t>h</a:t>
            </a:r>
            <a:r>
              <a:rPr lang="en-US" b="1" dirty="0" err="1">
                <a:latin typeface="Symbol" pitchFamily="2" charset="2"/>
                <a:cs typeface="Times New Roman" panose="02020603050405020304" pitchFamily="18" charset="0"/>
              </a:rPr>
              <a:t>n</a:t>
            </a:r>
            <a:r>
              <a:rPr lang="en-US" b="1" dirty="0">
                <a:latin typeface="Symbol" pitchFamily="2" charset="2"/>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(1/2 + n) </a:t>
            </a:r>
            <a:r>
              <a:rPr lang="en-US" dirty="0">
                <a:latin typeface="Times New Roman" panose="02020603050405020304" pitchFamily="18" charset="0"/>
                <a:cs typeface="Times New Roman" panose="02020603050405020304" pitchFamily="18" charset="0"/>
              </a:rPr>
              <a:t>and n has integer values starting at 0 for the ground state energy.</a:t>
            </a:r>
          </a:p>
        </p:txBody>
      </p:sp>
    </p:spTree>
    <p:extLst>
      <p:ext uri="{BB962C8B-B14F-4D97-AF65-F5344CB8AC3E}">
        <p14:creationId xmlns:p14="http://schemas.microsoft.com/office/powerpoint/2010/main" val="749882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A010DD3E-AF56-AA43-B5A7-2CF304F1C769}"/>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16</a:t>
            </a:fld>
            <a:endParaRPr lang="en-US"/>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0C9F07EA-2EF5-2140-ED11-DFC6A55137C9}"/>
                  </a:ext>
                </a:extLst>
              </p:cNvPr>
              <p:cNvSpPr txBox="1"/>
              <p:nvPr/>
            </p:nvSpPr>
            <p:spPr>
              <a:xfrm>
                <a:off x="321049" y="568687"/>
                <a:ext cx="11549902" cy="531369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Consider </a:t>
                </a:r>
                <a:r>
                  <a:rPr lang="en-US" b="1" dirty="0">
                    <a:latin typeface="Times New Roman" panose="02020603050405020304" pitchFamily="18" charset="0"/>
                    <a:cs typeface="Times New Roman" panose="02020603050405020304" pitchFamily="18" charset="0"/>
                  </a:rPr>
                  <a:t>the crystal is made up of free atoms confined into boxes as harmonic oscillators in 3D</a:t>
                </a:r>
                <a:r>
                  <a:rPr lang="en-US" dirty="0">
                    <a:latin typeface="Times New Roman" panose="02020603050405020304" pitchFamily="18" charset="0"/>
                    <a:cs typeface="Times New Roman" panose="02020603050405020304" pitchFamily="18" charset="0"/>
                  </a:rPr>
                  <a:t>, x, y, z.  All the atoms have the </a:t>
                </a:r>
                <a:r>
                  <a:rPr lang="en-US" b="1" dirty="0">
                    <a:latin typeface="Times New Roman" panose="02020603050405020304" pitchFamily="18" charset="0"/>
                    <a:cs typeface="Times New Roman" panose="02020603050405020304" pitchFamily="18" charset="0"/>
                  </a:rPr>
                  <a:t>same Einstein frequency, </a:t>
                </a:r>
                <a:r>
                  <a:rPr lang="en-US" b="1" dirty="0" err="1">
                    <a:latin typeface="Symbol" pitchFamily="2" charset="2"/>
                    <a:cs typeface="Times New Roman" panose="02020603050405020304" pitchFamily="18" charset="0"/>
                  </a:rPr>
                  <a:t>n</a:t>
                </a:r>
                <a:r>
                  <a:rPr lang="en-US" b="1" baseline="-25000" dirty="0" err="1">
                    <a:latin typeface="Times New Roman" panose="02020603050405020304" pitchFamily="18" charset="0"/>
                    <a:cs typeface="Times New Roman" panose="02020603050405020304" pitchFamily="18" charset="0"/>
                  </a:rPr>
                  <a:t>E</a:t>
                </a:r>
                <a:r>
                  <a:rPr lang="en-US" dirty="0" err="1">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There are then, </a:t>
                </a:r>
                <a:r>
                  <a:rPr lang="en-US" b="1" dirty="0">
                    <a:latin typeface="Times New Roman" panose="02020603050405020304" pitchFamily="18" charset="0"/>
                    <a:cs typeface="Times New Roman" panose="02020603050405020304" pitchFamily="18" charset="0"/>
                  </a:rPr>
                  <a:t>3N</a:t>
                </a:r>
                <a:r>
                  <a:rPr lang="en-US" dirty="0">
                    <a:latin typeface="Times New Roman" panose="02020603050405020304" pitchFamily="18" charset="0"/>
                    <a:cs typeface="Times New Roman" panose="02020603050405020304" pitchFamily="18" charset="0"/>
                  </a:rPr>
                  <a:t> ”independent” harmonic oscillators, where N is the number of moles of atoms in the crystal. First consider on harmonic oscillator using k then multiply by 3N to get 3R.</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energy of one harmonic oscillator for quantum state (mode) “n” is </a:t>
                </a:r>
                <a:r>
                  <a:rPr lang="en-US" b="1" dirty="0" err="1">
                    <a:latin typeface="Symbol" pitchFamily="2" charset="2"/>
                    <a:cs typeface="Times New Roman" panose="02020603050405020304" pitchFamily="18" charset="0"/>
                  </a:rPr>
                  <a:t>e</a:t>
                </a:r>
                <a:r>
                  <a:rPr lang="en-US" b="1" baseline="-25000" dirty="0" err="1">
                    <a:latin typeface="Times New Roman" panose="02020603050405020304" pitchFamily="18" charset="0"/>
                    <a:cs typeface="Times New Roman" panose="02020603050405020304" pitchFamily="18" charset="0"/>
                  </a:rPr>
                  <a:t>n</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h</a:t>
                </a:r>
                <a:r>
                  <a:rPr lang="en-US" b="1" dirty="0" err="1">
                    <a:latin typeface="Symbol" pitchFamily="2" charset="2"/>
                    <a:cs typeface="Times New Roman" panose="02020603050405020304" pitchFamily="18" charset="0"/>
                  </a:rPr>
                  <a:t>n</a:t>
                </a:r>
                <a:r>
                  <a:rPr lang="en-US" b="1" baseline="-25000" dirty="0" err="1">
                    <a:latin typeface="Times New Roman" panose="02020603050405020304" pitchFamily="18" charset="0"/>
                    <a:cs typeface="Times New Roman" panose="02020603050405020304" pitchFamily="18" charset="0"/>
                  </a:rPr>
                  <a:t>E</a:t>
                </a:r>
                <a:r>
                  <a:rPr lang="en-US" b="1" dirty="0">
                    <a:latin typeface="Symbol" pitchFamily="2" charset="2"/>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(1/2 + n) </a:t>
                </a:r>
                <a:r>
                  <a:rPr lang="en-US" dirty="0">
                    <a:latin typeface="Times New Roman" panose="02020603050405020304" pitchFamily="18" charset="0"/>
                    <a:cs typeface="Times New Roman" panose="02020603050405020304" pitchFamily="18" charset="0"/>
                  </a:rPr>
                  <a:t>where n is 0, 1, 2, 3,…,∞</a:t>
                </a:r>
              </a:p>
              <a:p>
                <a:r>
                  <a:rPr lang="en-US" dirty="0">
                    <a:latin typeface="Times New Roman" panose="02020603050405020304" pitchFamily="18" charset="0"/>
                    <a:cs typeface="Times New Roman" panose="02020603050405020304" pitchFamily="18" charset="0"/>
                  </a:rPr>
                  <a:t>The harmonic oscillators are at equilibrium at temperature T so the partition function (</a:t>
                </a:r>
                <a:r>
                  <a:rPr lang="en-US" dirty="0" err="1">
                    <a:latin typeface="Times New Roman" panose="02020603050405020304" pitchFamily="18" charset="0"/>
                    <a:cs typeface="Times New Roman" panose="02020603050405020304" pitchFamily="18" charset="0"/>
                  </a:rPr>
                  <a:t>Zustandssumme</a:t>
                </a:r>
                <a:r>
                  <a:rPr lang="en-US" dirty="0">
                    <a:latin typeface="Times New Roman" panose="02020603050405020304" pitchFamily="18" charset="0"/>
                    <a:cs typeface="Times New Roman" panose="02020603050405020304" pitchFamily="18" charset="0"/>
                  </a:rPr>
                  <a:t>, sum of states),</a:t>
                </a:r>
              </a:p>
              <a:p>
                <a14:m>
                  <m:oMath xmlns:m="http://schemas.openxmlformats.org/officeDocument/2006/math">
                    <m:r>
                      <a:rPr lang="en-US" b="0" i="1" smtClean="0">
                        <a:latin typeface="Cambria Math" panose="02040503050406030204" pitchFamily="18" charset="0"/>
                        <a:cs typeface="Times New Roman" panose="02020603050405020304" pitchFamily="18" charset="0"/>
                      </a:rPr>
                      <m:t>𝑍</m:t>
                    </m:r>
                    <m:r>
                      <a:rPr lang="en-US" b="0" i="1" smtClean="0">
                        <a:latin typeface="Cambria Math" panose="02040503050406030204" pitchFamily="18" charset="0"/>
                        <a:cs typeface="Times New Roman" panose="02020603050405020304" pitchFamily="18" charset="0"/>
                      </a:rPr>
                      <m:t>=</m:t>
                    </m:r>
                    <m:nary>
                      <m:naryPr>
                        <m:chr m:val="∑"/>
                        <m:ctrlPr>
                          <a:rPr lang="en-US" b="0" i="1" smtClean="0">
                            <a:latin typeface="Cambria Math" panose="02040503050406030204" pitchFamily="18" charset="0"/>
                            <a:cs typeface="Times New Roman" panose="02020603050405020304" pitchFamily="18" charset="0"/>
                          </a:rPr>
                        </m:ctrlPr>
                      </m:naryPr>
                      <m:sub>
                        <m:r>
                          <m:rPr>
                            <m:brk m:alnAt="23"/>
                          </m:rPr>
                          <a:rPr lang="en-US" b="0" i="1" smtClean="0">
                            <a:latin typeface="Cambria Math" panose="02040503050406030204" pitchFamily="18" charset="0"/>
                            <a:cs typeface="Times New Roman" panose="02020603050405020304" pitchFamily="18" charset="0"/>
                          </a:rPr>
                          <m:t>𝑛</m:t>
                        </m:r>
                        <m:r>
                          <a:rPr lang="en-US" b="0" i="1" smtClean="0">
                            <a:latin typeface="Cambria Math" panose="02040503050406030204" pitchFamily="18" charset="0"/>
                            <a:cs typeface="Times New Roman" panose="02020603050405020304" pitchFamily="18" charset="0"/>
                          </a:rPr>
                          <m:t>=0</m:t>
                        </m:r>
                      </m:sub>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up>
                      <m:e>
                        <m:r>
                          <a:rPr lang="en-US" b="0" i="1" smtClean="0">
                            <a:latin typeface="Cambria Math" panose="02040503050406030204" pitchFamily="18" charset="0"/>
                            <a:cs typeface="Times New Roman" panose="02020603050405020304" pitchFamily="18" charset="0"/>
                          </a:rPr>
                          <m:t>𝑒𝑥𝑝</m:t>
                        </m:r>
                        <m:d>
                          <m:dPr>
                            <m:ctrlPr>
                              <a:rPr lang="en-US" b="0" i="1" smtClean="0">
                                <a:latin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𝛽</m:t>
                            </m:r>
                            <m:sSub>
                              <m:sSub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𝜀</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𝑛</m:t>
                                </m:r>
                              </m:sub>
                            </m:sSub>
                          </m:e>
                        </m:d>
                        <m:r>
                          <a:rPr lang="en-US" b="0" i="1" smtClean="0">
                            <a:latin typeface="Cambria Math" panose="02040503050406030204" pitchFamily="18" charset="0"/>
                            <a:cs typeface="Times New Roman" panose="02020603050405020304" pitchFamily="18" charset="0"/>
                          </a:rPr>
                          <m:t> </m:t>
                        </m:r>
                      </m:e>
                    </m:nary>
                  </m:oMath>
                </a14:m>
                <a:r>
                  <a:rPr lang="en-US" dirty="0">
                    <a:latin typeface="Times New Roman" panose="02020603050405020304" pitchFamily="18" charset="0"/>
                    <a:cs typeface="Times New Roman" panose="02020603050405020304" pitchFamily="18" charset="0"/>
                  </a:rPr>
                  <a:t>=</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ea typeface="Cambria Math" panose="02040503050406030204" pitchFamily="18" charset="0"/>
                            <a:cs typeface="Times New Roman" panose="02020603050405020304" pitchFamily="18" charset="0"/>
                          </a:rPr>
                          <m:t>∞</m:t>
                        </m:r>
                      </m:sup>
                      <m:e>
                        <m:r>
                          <a:rPr lang="en-US" i="1">
                            <a:latin typeface="Cambria Math" panose="02040503050406030204" pitchFamily="18" charset="0"/>
                            <a:cs typeface="Times New Roman" panose="02020603050405020304" pitchFamily="18" charset="0"/>
                          </a:rPr>
                          <m:t>𝑒𝑥𝑝</m:t>
                        </m:r>
                        <m:d>
                          <m:dPr>
                            <m:ctrlPr>
                              <a:rPr lang="en-US" i="1">
                                <a:latin typeface="Cambria Math" panose="02040503050406030204" pitchFamily="18" charset="0"/>
                                <a:cs typeface="Times New Roman" panose="02020603050405020304" pitchFamily="18" charset="0"/>
                              </a:rPr>
                            </m:ctrlPr>
                          </m:dPr>
                          <m:e>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𝛽</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h</m:t>
                                </m:r>
                                <m:r>
                                  <a:rPr lang="en-US" i="1" smtClean="0">
                                    <a:latin typeface="Cambria Math" panose="02040503050406030204" pitchFamily="18" charset="0"/>
                                    <a:ea typeface="Cambria Math" panose="02040503050406030204" pitchFamily="18" charset="0"/>
                                    <a:cs typeface="Times New Roman" panose="02020603050405020304" pitchFamily="18" charset="0"/>
                                  </a:rPr>
                                  <m:t>𝜈</m:t>
                                </m:r>
                              </m:e>
                              <m:sub>
                                <m:r>
                                  <a:rPr lang="en-US" b="0" i="1" smtClean="0">
                                    <a:latin typeface="Cambria Math" panose="02040503050406030204" pitchFamily="18" charset="0"/>
                                    <a:ea typeface="Cambria Math" panose="02040503050406030204" pitchFamily="18" charset="0"/>
                                    <a:cs typeface="Times New Roman" panose="02020603050405020304" pitchFamily="18" charset="0"/>
                                  </a:rPr>
                                  <m:t>𝐸</m:t>
                                </m:r>
                              </m:sub>
                            </m:sSub>
                            <m:d>
                              <m:d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𝑛</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den>
                                </m:f>
                              </m:e>
                            </m:d>
                          </m:e>
                        </m:d>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type m:val="skw"/>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2</m:t>
                                </m:r>
                              </m:den>
                            </m:f>
                          </m:sup>
                        </m:sSup>
                      </m:e>
                    </m:nary>
                  </m:oMath>
                </a14:m>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ea typeface="Cambria Math" panose="02040503050406030204" pitchFamily="18" charset="0"/>
                            <a:cs typeface="Times New Roman" panose="02020603050405020304" pitchFamily="18" charset="0"/>
                          </a:rPr>
                          <m:t>∞</m:t>
                        </m:r>
                      </m:sup>
                      <m:e>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𝑥𝑛</m:t>
                            </m:r>
                          </m:sup>
                        </m:sSup>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𝑤h𝑒𝑟𝑒</m:t>
                        </m:r>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𝛽</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h</m:t>
                            </m:r>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𝐸</m:t>
                            </m:r>
                          </m:sub>
                        </m:sSub>
                      </m:e>
                    </m:nary>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r>
                      <a:rPr lang="en-US" i="1" smtClean="0">
                        <a:latin typeface="Cambria Math" panose="02040503050406030204" pitchFamily="18" charset="0"/>
                        <a:ea typeface="Cambria Math" panose="02040503050406030204" pitchFamily="18" charset="0"/>
                        <a:cs typeface="Times New Roman" panose="02020603050405020304" pitchFamily="18" charset="0"/>
                      </a:rPr>
                      <m:t>𝛽</m:t>
                    </m:r>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𝑘𝑇</m:t>
                    </m:r>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Sum of geometric progress series </a:t>
                </a:r>
                <a14:m>
                  <m:oMath xmlns:m="http://schemas.openxmlformats.org/officeDocument/2006/math">
                    <m:nary>
                      <m:naryPr>
                        <m:chr m:val="∑"/>
                        <m:ctrlPr>
                          <a:rPr lang="en-US" i="1" smtClean="0">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ea typeface="Cambria Math" panose="02040503050406030204" pitchFamily="18" charset="0"/>
                            <a:cs typeface="Times New Roman" panose="02020603050405020304" pitchFamily="18" charset="0"/>
                          </a:rPr>
                          <m:t>∞</m:t>
                        </m:r>
                      </m:sup>
                      <m:e>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𝑛</m:t>
                            </m:r>
                          </m:sup>
                        </m:s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      </m:t>
                        </m:r>
                      </m:e>
                    </m:nary>
                  </m:oMath>
                </a14:m>
                <a:endParaRPr lang="en-US" i="1" dirty="0">
                  <a:latin typeface="Cambria Math" panose="02040503050406030204" pitchFamily="18" charset="0"/>
                  <a:ea typeface="Cambria Math" panose="02040503050406030204" pitchFamily="18" charset="0"/>
                  <a:cs typeface="Times New Roman" panose="02020603050405020304" pitchFamily="18" charset="0"/>
                </a:endParaRPr>
              </a:p>
              <a:p>
                <a14:m>
                  <m:oMath xmlns:m="http://schemas.openxmlformats.org/officeDocument/2006/math">
                    <m:r>
                      <a:rPr lang="en-US" b="0" i="1" smtClean="0">
                        <a:latin typeface="Cambria Math" panose="02040503050406030204" pitchFamily="18" charset="0"/>
                        <a:cs typeface="Times New Roman" panose="02020603050405020304" pitchFamily="18" charset="0"/>
                      </a:rPr>
                      <m:t>𝑍</m:t>
                    </m:r>
                    <m:r>
                      <a:rPr lang="en-US" b="0" i="1" smtClean="0">
                        <a:latin typeface="Cambria Math" panose="02040503050406030204" pitchFamily="18" charset="0"/>
                        <a:cs typeface="Times New Roman" panose="02020603050405020304" pitchFamily="18" charset="0"/>
                      </a:rPr>
                      <m:t>=</m:t>
                    </m:r>
                  </m:oMath>
                </a14:m>
                <a:r>
                  <a:rPr lang="en-US" dirty="0">
                    <a:ea typeface="Cambria Math" panose="02040503050406030204" pitchFamily="18" charset="0"/>
                    <a:cs typeface="Times New Roman" panose="02020603050405020304" pitchFamily="18" charset="0"/>
                  </a:rPr>
                  <a:t> </a:t>
                </a:r>
                <a14:m>
                  <m:oMath xmlns:m="http://schemas.openxmlformats.org/officeDocument/2006/math">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m:t>
                            </m:r>
                            <m:f>
                              <m:fPr>
                                <m:type m:val="skw"/>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𝑥</m:t>
                                </m:r>
                              </m:num>
                              <m:den>
                                <m:r>
                                  <a:rPr lang="en-US" i="1">
                                    <a:latin typeface="Cambria Math" panose="02040503050406030204" pitchFamily="18" charset="0"/>
                                    <a:ea typeface="Cambria Math" panose="02040503050406030204" pitchFamily="18" charset="0"/>
                                    <a:cs typeface="Times New Roman" panose="02020603050405020304" pitchFamily="18" charset="0"/>
                                  </a:rPr>
                                  <m:t>2</m:t>
                                </m:r>
                              </m:den>
                            </m:f>
                          </m:sup>
                        </m:sSup>
                      </m:num>
                      <m:den>
                        <m:r>
                          <a:rPr lang="en-US" i="1">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sup>
                        </m:sSup>
                      </m:den>
                    </m:f>
                    <m:r>
                      <a:rPr lang="en-US" i="1">
                        <a:latin typeface="Cambria Math" panose="02040503050406030204" pitchFamily="18" charset="0"/>
                        <a:ea typeface="Cambria Math" panose="02040503050406030204" pitchFamily="18" charset="0"/>
                        <a:cs typeface="Times New Roman" panose="02020603050405020304" pitchFamily="18" charset="0"/>
                      </a:rPr>
                      <m:t> </m:t>
                    </m:r>
                  </m:oMath>
                </a14:m>
                <a:r>
                  <a:rPr lang="en-US" dirty="0">
                    <a:latin typeface="Times New Roman" panose="02020603050405020304" pitchFamily="18" charset="0"/>
                    <a:cs typeface="Times New Roman" panose="02020603050405020304" pitchFamily="18" charset="0"/>
                  </a:rPr>
                  <a:t>      Note that this explicitly includes the ground state energy, if you start with just an energy you get Z = 1/(1-e</a:t>
                </a:r>
                <a:r>
                  <a:rPr lang="en-US" baseline="30000"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Equipartition theorem: Energy is partitioned according to the probability of states</a:t>
                </a:r>
              </a:p>
              <a:p>
                <a:r>
                  <a:rPr lang="en-US" dirty="0">
                    <a:latin typeface="Times New Roman" panose="02020603050405020304" pitchFamily="18" charset="0"/>
                    <a:cs typeface="Times New Roman" panose="02020603050405020304" pitchFamily="18" charset="0"/>
                  </a:rPr>
                  <a:t>The average energy = &lt;U&gt;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𝑛</m:t>
                        </m:r>
                        <m:r>
                          <a:rPr lang="en-US" i="1">
                            <a:latin typeface="Cambria Math" panose="02040503050406030204" pitchFamily="18" charset="0"/>
                            <a:cs typeface="Times New Roman" panose="02020603050405020304" pitchFamily="18" charset="0"/>
                          </a:rPr>
                          <m:t>=0</m:t>
                        </m:r>
                      </m:sub>
                      <m:sup>
                        <m:r>
                          <a:rPr lang="en-US" i="1">
                            <a:latin typeface="Cambria Math" panose="02040503050406030204" pitchFamily="18" charset="0"/>
                            <a:ea typeface="Cambria Math" panose="02040503050406030204" pitchFamily="18" charset="0"/>
                            <a:cs typeface="Times New Roman" panose="02020603050405020304" pitchFamily="18" charset="0"/>
                          </a:rPr>
                          <m:t>∞</m:t>
                        </m:r>
                      </m:sup>
                      <m:e>
                        <m:f>
                          <m:f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𝜀</m:t>
                                </m:r>
                              </m:e>
                              <m:sub>
                                <m:r>
                                  <a:rPr lang="en-US" i="1">
                                    <a:latin typeface="Cambria Math" panose="02040503050406030204" pitchFamily="18" charset="0"/>
                                    <a:ea typeface="Cambria Math" panose="02040503050406030204" pitchFamily="18" charset="0"/>
                                    <a:cs typeface="Times New Roman" panose="02020603050405020304" pitchFamily="18" charset="0"/>
                                  </a:rPr>
                                  <m:t>𝑛</m:t>
                                </m:r>
                              </m:sub>
                            </m:sSub>
                            <m:r>
                              <a:rPr lang="en-US" i="1">
                                <a:latin typeface="Cambria Math" panose="02040503050406030204" pitchFamily="18" charset="0"/>
                                <a:cs typeface="Times New Roman" panose="02020603050405020304" pitchFamily="18" charset="0"/>
                              </a:rPr>
                              <m:t>𝑒𝑥𝑝</m:t>
                            </m:r>
                            <m:d>
                              <m:dPr>
                                <m:ctrlPr>
                                  <a:rPr lang="en-US" i="1">
                                    <a:latin typeface="Cambria Math" panose="02040503050406030204" pitchFamily="18" charset="0"/>
                                    <a:cs typeface="Times New Roman" panose="02020603050405020304" pitchFamily="18" charset="0"/>
                                  </a:rPr>
                                </m:ctrlPr>
                              </m:dPr>
                              <m:e>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𝑛</m:t>
                                </m:r>
                                <m:r>
                                  <a:rPr lang="en-US" b="0" i="1" smtClean="0">
                                    <a:latin typeface="Cambria Math" panose="02040503050406030204" pitchFamily="18" charset="0"/>
                                    <a:ea typeface="Cambria Math" panose="02040503050406030204" pitchFamily="18" charset="0"/>
                                    <a:cs typeface="Times New Roman" panose="02020603050405020304" pitchFamily="18" charset="0"/>
                                  </a:rPr>
                                  <m:t>𝑥</m:t>
                                </m:r>
                              </m:e>
                            </m:d>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𝑍</m:t>
                            </m:r>
                          </m:den>
                        </m:f>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𝑍</m:t>
                            </m:r>
                          </m:den>
                        </m:f>
                      </m:e>
                    </m:nary>
                    <m:f>
                      <m:f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𝑑𝑍</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𝛽</m:t>
                        </m:r>
                      </m:den>
                    </m:f>
                  </m:oMath>
                </a14:m>
                <a:r>
                  <a:rPr lang="en-US" dirty="0">
                    <a:latin typeface="Times New Roman" panose="02020603050405020304" pitchFamily="18" charset="0"/>
                    <a:cs typeface="Times New Roman" panose="02020603050405020304" pitchFamily="18" charset="0"/>
                  </a:rPr>
                  <a:t>=</a:t>
                </a:r>
                <a:r>
                  <a:rPr lang="en-US" dirty="0">
                    <a:ea typeface="Cambria Math" panose="02040503050406030204" pitchFamily="18" charset="0"/>
                    <a:cs typeface="Times New Roman" panose="02020603050405020304" pitchFamily="18" charset="0"/>
                  </a:rPr>
                  <a:t> </a:t>
                </a:r>
                <a14:m>
                  <m:oMath xmlns:m="http://schemas.openxmlformats.org/officeDocument/2006/math">
                    <m:r>
                      <a:rPr lang="en-US" i="1">
                        <a:latin typeface="Cambria Math" panose="02040503050406030204" pitchFamily="18" charset="0"/>
                        <a:ea typeface="Cambria Math" panose="02040503050406030204" pitchFamily="18" charset="0"/>
                        <a:cs typeface="Times New Roman" panose="02020603050405020304" pitchFamily="18" charset="0"/>
                      </a:rPr>
                      <m:t>−</m:t>
                    </m:r>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ea typeface="Cambria Math" panose="02040503050406030204" pitchFamily="18" charset="0"/>
                            <a:cs typeface="Times New Roman" panose="02020603050405020304" pitchFamily="18" charset="0"/>
                          </a:rPr>
                          <m:t>𝑑𝑙𝑛𝑍</m:t>
                        </m:r>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𝑑</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𝛽</m:t>
                        </m:r>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h</m:t>
                        </m:r>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𝐸</m:t>
                        </m:r>
                      </m:sub>
                    </m:sSub>
                    <m:f>
                      <m:f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𝛽</m:t>
                            </m:r>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sup>
                        </m:sSup>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𝛽</m:t>
                            </m:r>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sup>
                        </m:sSup>
                      </m:den>
                    </m:f>
                    <m:r>
                      <a:rPr lang="en-US" b="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dirty="0">
                    <a:ea typeface="Cambria Math" panose="02040503050406030204" pitchFamily="18" charset="0"/>
                    <a:cs typeface="Times New Roman" panose="02020603050405020304" pitchFamily="18" charset="0"/>
                  </a:rPr>
                  <a:t> </a:t>
                </a:r>
                <a14:m>
                  <m:oMath xmlns:m="http://schemas.openxmlformats.org/officeDocument/2006/math">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h</m:t>
                        </m:r>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𝐸</m:t>
                        </m:r>
                      </m:sub>
                    </m:sSub>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r>
                              <a:rPr lang="en-US" i="1">
                                <a:latin typeface="Cambria Math" panose="02040503050406030204" pitchFamily="18" charset="0"/>
                              </a:rPr>
                              <m:t>/</m:t>
                            </m:r>
                            <m:r>
                              <a:rPr lang="en-US" i="1">
                                <a:latin typeface="Cambria Math" panose="02040503050406030204" pitchFamily="18" charset="0"/>
                              </a:rPr>
                              <m:t>𝑘𝑇</m:t>
                            </m:r>
                          </m:sup>
                        </m:sSup>
                      </m:num>
                      <m:den>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r>
                              <a:rPr lang="en-US" i="1">
                                <a:latin typeface="Cambria Math" panose="02040503050406030204" pitchFamily="18" charset="0"/>
                              </a:rPr>
                              <m:t>/</m:t>
                            </m:r>
                            <m:r>
                              <a:rPr lang="en-US" i="1">
                                <a:latin typeface="Cambria Math" panose="02040503050406030204" pitchFamily="18" charset="0"/>
                              </a:rPr>
                              <m:t>𝑘𝑇</m:t>
                            </m:r>
                          </m:sup>
                        </m:sSup>
                      </m:den>
                    </m:f>
                    <m:r>
                      <a:rPr lang="en-US"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h</m:t>
                            </m:r>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𝐸</m:t>
                            </m:r>
                          </m:sub>
                        </m:sSub>
                      </m:num>
                      <m:den>
                        <m:sSup>
                          <m:sSup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r>
                              <a:rPr lang="en-US" i="1">
                                <a:latin typeface="Cambria Math" panose="02040503050406030204" pitchFamily="18" charset="0"/>
                                <a:ea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ea typeface="Cambria Math" panose="02040503050406030204" pitchFamily="18" charset="0"/>
                                    <a:cs typeface="Times New Roman" panose="02020603050405020304" pitchFamily="18" charset="0"/>
                                  </a:rPr>
                                  <m:t>𝑒</m:t>
                                </m:r>
                              </m:sub>
                            </m:sSub>
                            <m:r>
                              <a:rPr lang="en-US" i="1">
                                <a:latin typeface="Cambria Math" panose="02040503050406030204" pitchFamily="18" charset="0"/>
                              </a:rPr>
                              <m:t>/</m:t>
                            </m:r>
                            <m:r>
                              <a:rPr lang="en-US" i="1">
                                <a:latin typeface="Cambria Math" panose="02040503050406030204" pitchFamily="18" charset="0"/>
                              </a:rPr>
                              <m:t>𝑘𝑇</m:t>
                            </m:r>
                          </m:sup>
                        </m:sSup>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den>
                    </m:f>
                  </m:oMath>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𝐶</m:t>
                        </m:r>
                      </m:e>
                      <m:sub>
                        <m:r>
                          <a:rPr lang="en-US" b="0" i="1" smtClean="0">
                            <a:latin typeface="Cambria Math" panose="02040503050406030204" pitchFamily="18" charset="0"/>
                            <a:cs typeface="Times New Roman" panose="02020603050405020304" pitchFamily="18" charset="0"/>
                          </a:rPr>
                          <m:t>𝑉</m:t>
                        </m:r>
                      </m:sub>
                    </m:sSub>
                    <m:r>
                      <a:rPr lang="en-US" b="0" i="1" smtClean="0">
                        <a:latin typeface="Cambria Math" panose="02040503050406030204" pitchFamily="18" charset="0"/>
                        <a:cs typeface="Times New Roman" panose="02020603050405020304" pitchFamily="18" charset="0"/>
                      </a:rPr>
                      <m:t>=</m:t>
                    </m:r>
                    <m:sSub>
                      <m:sSubPr>
                        <m:ctrlPr>
                          <a:rPr lang="en-US" b="0" i="1" smtClean="0">
                            <a:latin typeface="Cambria Math" panose="02040503050406030204" pitchFamily="18" charset="0"/>
                            <a:cs typeface="Times New Roman" panose="02020603050405020304" pitchFamily="18" charset="0"/>
                          </a:rPr>
                        </m:ctrlPr>
                      </m:sSub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𝑑𝑈</m:t>
                                </m:r>
                              </m:num>
                              <m:den>
                                <m:r>
                                  <a:rPr lang="en-US" i="1">
                                    <a:latin typeface="Cambria Math" panose="02040503050406030204" pitchFamily="18" charset="0"/>
                                    <a:cs typeface="Times New Roman" panose="02020603050405020304" pitchFamily="18" charset="0"/>
                                  </a:rPr>
                                  <m:t>𝑑𝑇</m:t>
                                </m:r>
                              </m:den>
                            </m:f>
                          </m:e>
                        </m:d>
                      </m:e>
                      <m:sub>
                        <m:r>
                          <a:rPr lang="en-US" b="0" i="1" smtClean="0">
                            <a:latin typeface="Cambria Math" panose="02040503050406030204" pitchFamily="18" charset="0"/>
                            <a:cs typeface="Times New Roman" panose="02020603050405020304" pitchFamily="18" charset="0"/>
                          </a:rPr>
                          <m:t>𝑉</m:t>
                        </m:r>
                      </m:sub>
                    </m:sSub>
                    <m:r>
                      <a:rPr lang="en-US" b="0" i="1" smtClean="0">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m:t>
                    </m:r>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h</m:t>
                                </m:r>
                                <m:sSubSup>
                                  <m:sSubSupPr>
                                    <m:ctrlPr>
                                      <a:rPr lang="en-US" i="1">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rPr>
                                      <m:t>𝑒</m:t>
                                    </m:r>
                                  </m:sub>
                                  <m:sup/>
                                </m:sSubSup>
                              </m:num>
                              <m:den>
                                <m:r>
                                  <a:rPr lang="en-US" i="1">
                                    <a:latin typeface="Cambria Math" panose="02040503050406030204" pitchFamily="18" charset="0"/>
                                    <a:cs typeface="Times New Roman" panose="02020603050405020304" pitchFamily="18" charset="0"/>
                                  </a:rPr>
                                  <m:t>𝑘𝑇</m:t>
                                </m:r>
                              </m:den>
                            </m:f>
                          </m:e>
                        </m:d>
                      </m:e>
                      <m:sup>
                        <m:r>
                          <a:rPr lang="en-US" i="1">
                            <a:latin typeface="Cambria Math" panose="02040503050406030204" pitchFamily="18" charset="0"/>
                            <a:cs typeface="Times New Roman" panose="02020603050405020304" pitchFamily="18" charset="0"/>
                          </a:rPr>
                          <m:t>2</m:t>
                        </m:r>
                      </m:sup>
                    </m:sSup>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h</m:t>
                                </m:r>
                                <m:sSubSup>
                                  <m:sSubSupPr>
                                    <m:ctrlPr>
                                      <a:rPr lang="en-US" i="1">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rPr>
                                      <m:t>𝑒</m:t>
                                    </m:r>
                                  </m:sub>
                                  <m:sup/>
                                </m:sSubSup>
                              </m:num>
                              <m:den>
                                <m:r>
                                  <a:rPr lang="en-US" b="0" i="1" smtClean="0">
                                    <a:latin typeface="Cambria Math" panose="02040503050406030204" pitchFamily="18" charset="0"/>
                                    <a:ea typeface="Cambria Math" panose="02040503050406030204" pitchFamily="18" charset="0"/>
                                    <a:cs typeface="Times New Roman" panose="02020603050405020304" pitchFamily="18" charset="0"/>
                                  </a:rPr>
                                  <m:t>𝑘𝑇</m:t>
                                </m:r>
                              </m:den>
                            </m:f>
                          </m:sup>
                        </m:sSup>
                      </m:num>
                      <m:den>
                        <m:sSup>
                          <m:sSupPr>
                            <m:ctrlPr>
                              <a:rPr lang="en-US" i="1" smtClean="0">
                                <a:latin typeface="Cambria Math" panose="02040503050406030204" pitchFamily="18" charset="0"/>
                              </a:rPr>
                            </m:ctrlPr>
                          </m:sSupPr>
                          <m:e>
                            <m:d>
                              <m:dPr>
                                <m:ctrlPr>
                                  <a:rPr lang="en-US" i="1" smtClean="0">
                                    <a:latin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r>
                                          <a:rPr lang="en-US" i="1">
                                            <a:latin typeface="Cambria Math" panose="02040503050406030204" pitchFamily="18" charset="0"/>
                                            <a:ea typeface="Cambria Math" panose="02040503050406030204" pitchFamily="18" charset="0"/>
                                            <a:cs typeface="Times New Roman" panose="02020603050405020304" pitchFamily="18" charset="0"/>
                                          </a:rPr>
                                          <m:t>h</m:t>
                                        </m:r>
                                        <m:sSubSup>
                                          <m:sSubSupPr>
                                            <m:ctrlPr>
                                              <a:rPr lang="en-US" i="1">
                                                <a:latin typeface="Cambria Math" panose="02040503050406030204" pitchFamily="18" charset="0"/>
                                                <a:ea typeface="Cambria Math" panose="02040503050406030204" pitchFamily="18" charset="0"/>
                                                <a:cs typeface="Times New Roman" panose="02020603050405020304" pitchFamily="18" charset="0"/>
                                              </a:rPr>
                                            </m:ctrlPr>
                                          </m:sSubSupPr>
                                          <m:e>
                                            <m:r>
                                              <a:rPr lang="en-US" i="1">
                                                <a:latin typeface="Cambria Math" panose="02040503050406030204" pitchFamily="18" charset="0"/>
                                                <a:ea typeface="Cambria Math" panose="02040503050406030204" pitchFamily="18" charset="0"/>
                                                <a:cs typeface="Times New Roman" panose="02020603050405020304" pitchFamily="18" charset="0"/>
                                              </a:rPr>
                                              <m:t>𝜈</m:t>
                                            </m:r>
                                          </m:e>
                                          <m:sub>
                                            <m:r>
                                              <a:rPr lang="en-US" i="1">
                                                <a:latin typeface="Cambria Math" panose="02040503050406030204" pitchFamily="18" charset="0"/>
                                              </a:rPr>
                                              <m:t>𝑒</m:t>
                                            </m:r>
                                          </m:sub>
                                          <m:sup/>
                                        </m:sSubSup>
                                      </m:num>
                                      <m:den>
                                        <m:r>
                                          <a:rPr lang="en-US" i="1">
                                            <a:latin typeface="Cambria Math" panose="02040503050406030204" pitchFamily="18" charset="0"/>
                                            <a:ea typeface="Cambria Math" panose="02040503050406030204" pitchFamily="18" charset="0"/>
                                            <a:cs typeface="Times New Roman" panose="02020603050405020304" pitchFamily="18" charset="0"/>
                                          </a:rPr>
                                          <m:t>𝑘𝑇</m:t>
                                        </m:r>
                                      </m:den>
                                    </m:f>
                                  </m:sup>
                                </m:s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b="0" i="1" smtClean="0">
                                    <a:latin typeface="Cambria Math" panose="02040503050406030204" pitchFamily="18" charset="0"/>
                                    <a:ea typeface="Cambria Math" panose="02040503050406030204" pitchFamily="18" charset="0"/>
                                    <a:cs typeface="Times New Roman" panose="02020603050405020304" pitchFamily="18" charset="0"/>
                                  </a:rPr>
                                  <m:t>1</m:t>
                                </m:r>
                              </m:e>
                            </m:d>
                          </m:e>
                          <m:sup>
                            <m:r>
                              <a:rPr lang="en-US" b="0" i="1" smtClean="0">
                                <a:latin typeface="Cambria Math" panose="02040503050406030204" pitchFamily="18" charset="0"/>
                              </a:rPr>
                              <m:t>2</m:t>
                            </m:r>
                          </m:sup>
                        </m:sSup>
                      </m:den>
                    </m:f>
                    <m:r>
                      <a:rPr lang="en-US" b="0" i="1" smtClean="0">
                        <a:latin typeface="Cambria Math" panose="02040503050406030204" pitchFamily="18" charset="0"/>
                      </a:rPr>
                      <m:t>=</m:t>
                    </m:r>
                    <m:r>
                      <a:rPr lang="en-US" b="0" i="1" smtClean="0">
                        <a:latin typeface="Cambria Math" panose="02040503050406030204" pitchFamily="18" charset="0"/>
                      </a:rPr>
                      <m:t>𝑘</m:t>
                    </m:r>
                  </m:oMath>
                </a14:m>
                <a:r>
                  <a:rPr lang="en-US" dirty="0">
                    <a:cs typeface="Times New Roman" panose="02020603050405020304" pitchFamily="18" charset="0"/>
                  </a:rPr>
                  <a:t>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sSub>
                                  <m:sSubPr>
                                    <m:ctrlPr>
                                      <a:rPr lang="en-US" i="1" smtClean="0">
                                        <a:latin typeface="Cambria Math" panose="02040503050406030204" pitchFamily="18" charset="0"/>
                                        <a:cs typeface="Times New Roman" panose="02020603050405020304" pitchFamily="18" charset="0"/>
                                      </a:rPr>
                                    </m:ctrlPr>
                                  </m:sSubPr>
                                  <m:e>
                                    <m:r>
                                      <a:rPr lang="en-US" i="1" smtClean="0">
                                        <a:latin typeface="Cambria Math" panose="02040503050406030204" pitchFamily="18" charset="0"/>
                                        <a:ea typeface="Cambria Math" panose="02040503050406030204" pitchFamily="18" charset="0"/>
                                        <a:cs typeface="Times New Roman" panose="02020603050405020304" pitchFamily="18" charset="0"/>
                                      </a:rPr>
                                      <m:t>𝜃</m:t>
                                    </m:r>
                                  </m:e>
                                  <m:sub>
                                    <m:r>
                                      <a:rPr lang="en-US" b="0" i="1" smtClean="0">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e>
                        </m:d>
                      </m:e>
                      <m:sup>
                        <m:r>
                          <a:rPr lang="en-US" i="1">
                            <a:latin typeface="Cambria Math" panose="02040503050406030204" pitchFamily="18" charset="0"/>
                            <a:cs typeface="Times New Roman" panose="02020603050405020304" pitchFamily="18" charset="0"/>
                          </a:rPr>
                          <m:t>2</m:t>
                        </m:r>
                      </m:sup>
                    </m:sSup>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sup>
                                </m:sSup>
                                <m:r>
                                  <a:rPr lang="en-US" i="1">
                                    <a:latin typeface="Cambria Math" panose="02040503050406030204" pitchFamily="18" charset="0"/>
                                    <a:ea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1</m:t>
                                </m:r>
                              </m:e>
                            </m:d>
                          </m:e>
                          <m:sup>
                            <m:r>
                              <a:rPr lang="en-US" i="1">
                                <a:latin typeface="Cambria Math" panose="02040503050406030204" pitchFamily="18" charset="0"/>
                              </a:rPr>
                              <m:t>2</m:t>
                            </m:r>
                          </m:sup>
                        </m:sSup>
                      </m:den>
                    </m:f>
                  </m:oMath>
                </a14:m>
                <a:r>
                  <a:rPr lang="en-US" dirty="0">
                    <a:latin typeface="Times New Roman" panose="02020603050405020304" pitchFamily="18" charset="0"/>
                    <a:cs typeface="Times New Roman" panose="02020603050405020304" pitchFamily="18" charset="0"/>
                  </a:rPr>
                  <a:t>       For 3N             </a:t>
                </a:r>
                <a14:m>
                  <m:oMath xmlns:m="http://schemas.openxmlformats.org/officeDocument/2006/math">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𝐶</m:t>
                        </m:r>
                      </m:e>
                      <m:sub>
                        <m:r>
                          <a:rPr lang="en-US" i="1">
                            <a:latin typeface="Cambria Math" panose="02040503050406030204" pitchFamily="18" charset="0"/>
                            <a:cs typeface="Times New Roman" panose="02020603050405020304" pitchFamily="18" charset="0"/>
                          </a:rPr>
                          <m:t>𝑉</m:t>
                        </m:r>
                      </m:sub>
                    </m:sSub>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𝑝𝑒𝑟</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𝑚𝑜𝑙𝑒</m:t>
                    </m:r>
                    <m:r>
                      <a:rPr lang="en-US" i="1">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rPr>
                      <m:t>3</m:t>
                    </m:r>
                    <m:r>
                      <a:rPr lang="en-US" b="0" i="1" smtClean="0">
                        <a:latin typeface="Cambria Math" panose="02040503050406030204" pitchFamily="18" charset="0"/>
                      </a:rPr>
                      <m:t>𝑅</m:t>
                    </m:r>
                  </m:oMath>
                </a14:m>
                <a:r>
                  <a:rPr lang="en-US" dirty="0">
                    <a:cs typeface="Times New Roman" panose="02020603050405020304" pitchFamily="18" charset="0"/>
                  </a:rPr>
                  <a:t>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e>
                        </m:d>
                      </m:e>
                      <m:sup>
                        <m:r>
                          <a:rPr lang="en-US" i="1">
                            <a:latin typeface="Cambria Math" panose="02040503050406030204" pitchFamily="18" charset="0"/>
                            <a:cs typeface="Times New Roman" panose="02020603050405020304" pitchFamily="18" charset="0"/>
                          </a:rPr>
                          <m:t>2</m:t>
                        </m:r>
                      </m:sup>
                    </m:sSup>
                    <m:f>
                      <m:fPr>
                        <m:ctrlPr>
                          <a:rPr lang="en-US"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sup>
                        </m:sSup>
                      </m:num>
                      <m:den>
                        <m:sSup>
                          <m:sSupPr>
                            <m:ctrlPr>
                              <a:rPr lang="en-US" i="1">
                                <a:latin typeface="Cambria Math" panose="02040503050406030204" pitchFamily="18" charset="0"/>
                              </a:rPr>
                            </m:ctrlPr>
                          </m:sSupPr>
                          <m:e>
                            <m:d>
                              <m:dPr>
                                <m:ctrlPr>
                                  <a:rPr lang="en-US" i="1">
                                    <a:latin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cs typeface="Times New Roman" panose="02020603050405020304" pitchFamily="18" charset="0"/>
                                      </a:rPr>
                                    </m:ctrlPr>
                                  </m:sSupPr>
                                  <m:e>
                                    <m:r>
                                      <a:rPr lang="en-US" i="1">
                                        <a:latin typeface="Cambria Math" panose="02040503050406030204" pitchFamily="18" charset="0"/>
                                        <a:ea typeface="Cambria Math" panose="02040503050406030204" pitchFamily="18" charset="0"/>
                                        <a:cs typeface="Times New Roman" panose="02020603050405020304" pitchFamily="18" charset="0"/>
                                      </a:rPr>
                                      <m:t>𝑒</m:t>
                                    </m:r>
                                  </m:e>
                                  <m:sup>
                                    <m:f>
                                      <m:fPr>
                                        <m:ctrlPr>
                                          <a:rPr lang="en-US" i="1">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𝜃</m:t>
                                            </m:r>
                                          </m:e>
                                          <m:sub>
                                            <m:r>
                                              <a:rPr lang="en-US" i="1">
                                                <a:latin typeface="Cambria Math" panose="02040503050406030204" pitchFamily="18" charset="0"/>
                                                <a:cs typeface="Times New Roman" panose="02020603050405020304" pitchFamily="18" charset="0"/>
                                              </a:rPr>
                                              <m:t>𝐸</m:t>
                                            </m:r>
                                          </m:sub>
                                        </m:sSub>
                                      </m:num>
                                      <m:den>
                                        <m:r>
                                          <a:rPr lang="en-US" i="1">
                                            <a:latin typeface="Cambria Math" panose="02040503050406030204" pitchFamily="18" charset="0"/>
                                            <a:cs typeface="Times New Roman" panose="02020603050405020304" pitchFamily="18" charset="0"/>
                                          </a:rPr>
                                          <m:t>𝑇</m:t>
                                        </m:r>
                                      </m:den>
                                    </m:f>
                                  </m:sup>
                                </m:sSup>
                                <m:r>
                                  <a:rPr lang="en-US" i="1">
                                    <a:latin typeface="Cambria Math" panose="02040503050406030204" pitchFamily="18" charset="0"/>
                                    <a:ea typeface="Cambria Math" panose="02040503050406030204" pitchFamily="18" charset="0"/>
                                    <a:cs typeface="Times New Roman" panose="02020603050405020304" pitchFamily="18" charset="0"/>
                                  </a:rPr>
                                  <m:t>−1</m:t>
                                </m:r>
                              </m:e>
                            </m:d>
                          </m:e>
                          <m:sup>
                            <m:r>
                              <a:rPr lang="en-US" i="1">
                                <a:latin typeface="Cambria Math" panose="02040503050406030204" pitchFamily="18" charset="0"/>
                              </a:rPr>
                              <m:t>2</m:t>
                            </m:r>
                          </m:sup>
                        </m:sSup>
                      </m:den>
                    </m:f>
                  </m:oMath>
                </a14:m>
                <a:r>
                  <a:rPr 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i="1" dirty="0" smtClean="0">
                            <a:latin typeface="Cambria Math" panose="02040503050406030204" pitchFamily="18" charset="0"/>
                            <a:cs typeface="Times New Roman" panose="02020603050405020304" pitchFamily="18" charset="0"/>
                          </a:rPr>
                        </m:ctrlPr>
                      </m:sSubPr>
                      <m:e>
                        <m:r>
                          <a:rPr lang="en-US" i="1" dirty="0" smtClean="0">
                            <a:latin typeface="Cambria Math" panose="02040503050406030204" pitchFamily="18" charset="0"/>
                            <a:ea typeface="Cambria Math" panose="02040503050406030204" pitchFamily="18" charset="0"/>
                            <a:cs typeface="Times New Roman" panose="02020603050405020304" pitchFamily="18" charset="0"/>
                          </a:rPr>
                          <m:t>𝜃</m:t>
                        </m:r>
                      </m:e>
                      <m:sub>
                        <m:r>
                          <a:rPr lang="en-US" b="0" i="1" dirty="0" smtClean="0">
                            <a:latin typeface="Cambria Math" panose="02040503050406030204" pitchFamily="18" charset="0"/>
                            <a:cs typeface="Times New Roman" panose="02020603050405020304" pitchFamily="18" charset="0"/>
                          </a:rPr>
                          <m:t>𝐸</m:t>
                        </m:r>
                      </m:sub>
                    </m:sSub>
                    <m:r>
                      <a:rPr lang="en-US" b="0" i="1" dirty="0" smtClean="0">
                        <a:latin typeface="Cambria Math" panose="02040503050406030204" pitchFamily="18" charset="0"/>
                        <a:cs typeface="Times New Roman" panose="02020603050405020304" pitchFamily="18" charset="0"/>
                      </a:rPr>
                      <m:t>=</m:t>
                    </m:r>
                    <m:f>
                      <m:fPr>
                        <m:ctrlPr>
                          <a:rPr lang="en-US" b="0" i="1" dirty="0" smtClean="0">
                            <a:latin typeface="Cambria Math" panose="02040503050406030204" pitchFamily="18" charset="0"/>
                            <a:cs typeface="Times New Roman" panose="02020603050405020304" pitchFamily="18" charset="0"/>
                          </a:rPr>
                        </m:ctrlPr>
                      </m:fPr>
                      <m:num>
                        <m:r>
                          <a:rPr lang="en-US" b="0" i="1" dirty="0" smtClean="0">
                            <a:latin typeface="Cambria Math" panose="02040503050406030204" pitchFamily="18" charset="0"/>
                            <a:cs typeface="Times New Roman" panose="02020603050405020304" pitchFamily="18" charset="0"/>
                          </a:rPr>
                          <m:t>h</m:t>
                        </m:r>
                        <m:sSub>
                          <m:sSubPr>
                            <m:ctrlPr>
                              <a:rPr lang="en-US" b="0" i="1" dirty="0" smtClean="0">
                                <a:latin typeface="Cambria Math" panose="02040503050406030204" pitchFamily="18" charset="0"/>
                                <a:cs typeface="Times New Roman" panose="02020603050405020304" pitchFamily="18" charset="0"/>
                              </a:rPr>
                            </m:ctrlPr>
                          </m:sSubPr>
                          <m:e>
                            <m:r>
                              <a:rPr lang="en-US" b="0" i="1" dirty="0" smtClean="0">
                                <a:latin typeface="Cambria Math" panose="02040503050406030204" pitchFamily="18" charset="0"/>
                                <a:ea typeface="Cambria Math" panose="02040503050406030204" pitchFamily="18" charset="0"/>
                                <a:cs typeface="Times New Roman" panose="02020603050405020304" pitchFamily="18" charset="0"/>
                              </a:rPr>
                              <m:t>𝜐</m:t>
                            </m:r>
                          </m:e>
                          <m:sub>
                            <m:r>
                              <a:rPr lang="en-US" b="0" i="1" dirty="0" smtClean="0">
                                <a:latin typeface="Cambria Math" panose="02040503050406030204" pitchFamily="18" charset="0"/>
                                <a:cs typeface="Times New Roman" panose="02020603050405020304" pitchFamily="18" charset="0"/>
                              </a:rPr>
                              <m:t>𝐸</m:t>
                            </m:r>
                          </m:sub>
                        </m:sSub>
                      </m:num>
                      <m:den>
                        <m:r>
                          <a:rPr lang="en-US" b="0" i="1" dirty="0" smtClean="0">
                            <a:latin typeface="Cambria Math" panose="02040503050406030204" pitchFamily="18" charset="0"/>
                            <a:cs typeface="Times New Roman" panose="02020603050405020304" pitchFamily="18" charset="0"/>
                          </a:rPr>
                          <m:t>𝑘</m:t>
                        </m:r>
                      </m:den>
                    </m:f>
                  </m:oMath>
                </a14:m>
                <a:endParaRPr lang="en-US" dirty="0">
                  <a:latin typeface="Times New Roman" panose="02020603050405020304" pitchFamily="18" charset="0"/>
                  <a:cs typeface="Times New Roman" panose="02020603050405020304" pitchFamily="18" charset="0"/>
                </a:endParaRPr>
              </a:p>
            </p:txBody>
          </p:sp>
        </mc:Choice>
        <mc:Fallback>
          <p:sp>
            <p:nvSpPr>
              <p:cNvPr id="4" name="TextBox 3">
                <a:extLst>
                  <a:ext uri="{FF2B5EF4-FFF2-40B4-BE49-F238E27FC236}">
                    <a16:creationId xmlns:a16="http://schemas.microsoft.com/office/drawing/2014/main" id="{0C9F07EA-2EF5-2140-ED11-DFC6A55137C9}"/>
                  </a:ext>
                </a:extLst>
              </p:cNvPr>
              <p:cNvSpPr txBox="1">
                <a:spLocks noRot="1" noChangeAspect="1" noMove="1" noResize="1" noEditPoints="1" noAdjustHandles="1" noChangeArrowheads="1" noChangeShapeType="1" noTextEdit="1"/>
              </p:cNvSpPr>
              <p:nvPr/>
            </p:nvSpPr>
            <p:spPr>
              <a:xfrm>
                <a:off x="321049" y="568687"/>
                <a:ext cx="11549902" cy="5313699"/>
              </a:xfrm>
              <a:prstGeom prst="rect">
                <a:avLst/>
              </a:prstGeom>
              <a:blipFill>
                <a:blip r:embed="rId2"/>
                <a:stretch>
                  <a:fillRect l="-440" t="-476" r="-110"/>
                </a:stretch>
              </a:blipFill>
            </p:spPr>
            <p:txBody>
              <a:bodyPr/>
              <a:lstStyle/>
              <a:p>
                <a:r>
                  <a:rPr lang="en-US">
                    <a:noFill/>
                  </a:rPr>
                  <a:t> </a:t>
                </a:r>
              </a:p>
            </p:txBody>
          </p:sp>
        </mc:Fallback>
      </mc:AlternateContent>
    </p:spTree>
    <p:extLst>
      <p:ext uri="{BB962C8B-B14F-4D97-AF65-F5344CB8AC3E}">
        <p14:creationId xmlns:p14="http://schemas.microsoft.com/office/powerpoint/2010/main" val="143992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17</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pic>
        <p:nvPicPr>
          <p:cNvPr id="4" name="Picture 3">
            <a:extLst>
              <a:ext uri="{FF2B5EF4-FFF2-40B4-BE49-F238E27FC236}">
                <a16:creationId xmlns:a16="http://schemas.microsoft.com/office/drawing/2014/main" id="{A05917A7-CEF7-9043-BD93-5655C7DDE69C}"/>
              </a:ext>
            </a:extLst>
          </p:cNvPr>
          <p:cNvPicPr>
            <a:picLocks noChangeAspect="1"/>
          </p:cNvPicPr>
          <p:nvPr/>
        </p:nvPicPr>
        <p:blipFill>
          <a:blip r:embed="rId2"/>
          <a:stretch>
            <a:fillRect/>
          </a:stretch>
        </p:blipFill>
        <p:spPr>
          <a:xfrm>
            <a:off x="75481" y="1264187"/>
            <a:ext cx="12192000" cy="5535580"/>
          </a:xfrm>
          <a:prstGeom prst="rect">
            <a:avLst/>
          </a:prstGeom>
        </p:spPr>
      </p:pic>
      <p:pic>
        <p:nvPicPr>
          <p:cNvPr id="5" name="Picture 4">
            <a:extLst>
              <a:ext uri="{FF2B5EF4-FFF2-40B4-BE49-F238E27FC236}">
                <a16:creationId xmlns:a16="http://schemas.microsoft.com/office/drawing/2014/main" id="{52149921-9B3E-524F-9175-FC06137ADAAF}"/>
              </a:ext>
            </a:extLst>
          </p:cNvPr>
          <p:cNvPicPr>
            <a:picLocks noChangeAspect="1"/>
          </p:cNvPicPr>
          <p:nvPr/>
        </p:nvPicPr>
        <p:blipFill rotWithShape="1">
          <a:blip r:embed="rId3"/>
          <a:srcRect r="33225"/>
          <a:stretch/>
        </p:blipFill>
        <p:spPr>
          <a:xfrm>
            <a:off x="6941728" y="1837541"/>
            <a:ext cx="5325753" cy="2565400"/>
          </a:xfrm>
          <a:prstGeom prst="rect">
            <a:avLst/>
          </a:prstGeom>
        </p:spPr>
      </p:pic>
    </p:spTree>
    <p:extLst>
      <p:ext uri="{BB962C8B-B14F-4D97-AF65-F5344CB8AC3E}">
        <p14:creationId xmlns:p14="http://schemas.microsoft.com/office/powerpoint/2010/main" val="713970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pic>
        <p:nvPicPr>
          <p:cNvPr id="4" name="Picture 3">
            <a:extLst>
              <a:ext uri="{FF2B5EF4-FFF2-40B4-BE49-F238E27FC236}">
                <a16:creationId xmlns:a16="http://schemas.microsoft.com/office/drawing/2014/main" id="{D39223B1-A950-764A-8F8E-51FEA53B4447}"/>
              </a:ext>
            </a:extLst>
          </p:cNvPr>
          <p:cNvPicPr>
            <a:picLocks noChangeAspect="1"/>
          </p:cNvPicPr>
          <p:nvPr/>
        </p:nvPicPr>
        <p:blipFill>
          <a:blip r:embed="rId2"/>
          <a:stretch>
            <a:fillRect/>
          </a:stretch>
        </p:blipFill>
        <p:spPr>
          <a:xfrm>
            <a:off x="2823965" y="1745516"/>
            <a:ext cx="8595149" cy="5112484"/>
          </a:xfrm>
          <a:prstGeom prst="rect">
            <a:avLst/>
          </a:prstGeom>
        </p:spPr>
      </p:pic>
      <p:pic>
        <p:nvPicPr>
          <p:cNvPr id="13" name="Picture 12">
            <a:extLst>
              <a:ext uri="{FF2B5EF4-FFF2-40B4-BE49-F238E27FC236}">
                <a16:creationId xmlns:a16="http://schemas.microsoft.com/office/drawing/2014/main" id="{980AFB08-F2C7-5C4D-A39C-5ABD715D5524}"/>
              </a:ext>
            </a:extLst>
          </p:cNvPr>
          <p:cNvPicPr>
            <a:picLocks noChangeAspect="1"/>
          </p:cNvPicPr>
          <p:nvPr/>
        </p:nvPicPr>
        <p:blipFill>
          <a:blip r:embed="rId3"/>
          <a:stretch>
            <a:fillRect/>
          </a:stretch>
        </p:blipFill>
        <p:spPr>
          <a:xfrm>
            <a:off x="261258" y="3457516"/>
            <a:ext cx="4016828" cy="861718"/>
          </a:xfrm>
          <a:prstGeom prst="rect">
            <a:avLst/>
          </a:prstGeom>
        </p:spPr>
      </p:pic>
      <p:pic>
        <p:nvPicPr>
          <p:cNvPr id="14" name="Picture 13">
            <a:extLst>
              <a:ext uri="{FF2B5EF4-FFF2-40B4-BE49-F238E27FC236}">
                <a16:creationId xmlns:a16="http://schemas.microsoft.com/office/drawing/2014/main" id="{0854EAB9-1214-E94A-8E81-40CE77E7A236}"/>
              </a:ext>
            </a:extLst>
          </p:cNvPr>
          <p:cNvPicPr>
            <a:picLocks noChangeAspect="1"/>
          </p:cNvPicPr>
          <p:nvPr/>
        </p:nvPicPr>
        <p:blipFill>
          <a:blip r:embed="rId4"/>
          <a:stretch>
            <a:fillRect/>
          </a:stretch>
        </p:blipFill>
        <p:spPr>
          <a:xfrm>
            <a:off x="8217314" y="1603230"/>
            <a:ext cx="2547256" cy="284571"/>
          </a:xfrm>
          <a:prstGeom prst="rect">
            <a:avLst/>
          </a:prstGeom>
        </p:spPr>
      </p:pic>
      <p:sp>
        <p:nvSpPr>
          <p:cNvPr id="5" name="Slide Number Placeholder 4">
            <a:extLst>
              <a:ext uri="{FF2B5EF4-FFF2-40B4-BE49-F238E27FC236}">
                <a16:creationId xmlns:a16="http://schemas.microsoft.com/office/drawing/2014/main" id="{29B63103-13B7-B046-99BE-A144C0167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18</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5160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pic>
        <p:nvPicPr>
          <p:cNvPr id="4" name="Picture 3">
            <a:extLst>
              <a:ext uri="{FF2B5EF4-FFF2-40B4-BE49-F238E27FC236}">
                <a16:creationId xmlns:a16="http://schemas.microsoft.com/office/drawing/2014/main" id="{D39223B1-A950-764A-8F8E-51FEA53B4447}"/>
              </a:ext>
            </a:extLst>
          </p:cNvPr>
          <p:cNvPicPr>
            <a:picLocks noChangeAspect="1"/>
          </p:cNvPicPr>
          <p:nvPr/>
        </p:nvPicPr>
        <p:blipFill>
          <a:blip r:embed="rId2"/>
          <a:stretch>
            <a:fillRect/>
          </a:stretch>
        </p:blipFill>
        <p:spPr>
          <a:xfrm>
            <a:off x="3919739" y="1887801"/>
            <a:ext cx="8595149" cy="5112484"/>
          </a:xfrm>
          <a:prstGeom prst="rect">
            <a:avLst/>
          </a:prstGeom>
        </p:spPr>
      </p:pic>
      <p:pic>
        <p:nvPicPr>
          <p:cNvPr id="13" name="Picture 12">
            <a:extLst>
              <a:ext uri="{FF2B5EF4-FFF2-40B4-BE49-F238E27FC236}">
                <a16:creationId xmlns:a16="http://schemas.microsoft.com/office/drawing/2014/main" id="{980AFB08-F2C7-5C4D-A39C-5ABD715D5524}"/>
              </a:ext>
            </a:extLst>
          </p:cNvPr>
          <p:cNvPicPr>
            <a:picLocks noChangeAspect="1"/>
          </p:cNvPicPr>
          <p:nvPr/>
        </p:nvPicPr>
        <p:blipFill>
          <a:blip r:embed="rId3"/>
          <a:stretch>
            <a:fillRect/>
          </a:stretch>
        </p:blipFill>
        <p:spPr>
          <a:xfrm>
            <a:off x="261258" y="3457516"/>
            <a:ext cx="4016828" cy="861718"/>
          </a:xfrm>
          <a:prstGeom prst="rect">
            <a:avLst/>
          </a:prstGeom>
        </p:spPr>
      </p:pic>
      <p:pic>
        <p:nvPicPr>
          <p:cNvPr id="14" name="Picture 13">
            <a:extLst>
              <a:ext uri="{FF2B5EF4-FFF2-40B4-BE49-F238E27FC236}">
                <a16:creationId xmlns:a16="http://schemas.microsoft.com/office/drawing/2014/main" id="{0854EAB9-1214-E94A-8E81-40CE77E7A236}"/>
              </a:ext>
            </a:extLst>
          </p:cNvPr>
          <p:cNvPicPr>
            <a:picLocks noChangeAspect="1"/>
          </p:cNvPicPr>
          <p:nvPr/>
        </p:nvPicPr>
        <p:blipFill>
          <a:blip r:embed="rId4"/>
          <a:stretch>
            <a:fillRect/>
          </a:stretch>
        </p:blipFill>
        <p:spPr>
          <a:xfrm>
            <a:off x="8217314" y="1603230"/>
            <a:ext cx="2547256" cy="284571"/>
          </a:xfrm>
          <a:prstGeom prst="rect">
            <a:avLst/>
          </a:prstGeom>
        </p:spPr>
      </p:pic>
      <p:sp>
        <p:nvSpPr>
          <p:cNvPr id="5" name="Slide Number Placeholder 4">
            <a:extLst>
              <a:ext uri="{FF2B5EF4-FFF2-40B4-BE49-F238E27FC236}">
                <a16:creationId xmlns:a16="http://schemas.microsoft.com/office/drawing/2014/main" id="{29B63103-13B7-B046-99BE-A144C0167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19</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045B20-16DF-BB4A-B276-83C44015C35A}"/>
              </a:ext>
            </a:extLst>
          </p:cNvPr>
          <p:cNvPicPr>
            <a:picLocks noChangeAspect="1"/>
          </p:cNvPicPr>
          <p:nvPr/>
        </p:nvPicPr>
        <p:blipFill>
          <a:blip r:embed="rId5"/>
          <a:stretch>
            <a:fillRect/>
          </a:stretch>
        </p:blipFill>
        <p:spPr>
          <a:xfrm>
            <a:off x="94921" y="2405907"/>
            <a:ext cx="5842149" cy="1913327"/>
          </a:xfrm>
          <a:prstGeom prst="rect">
            <a:avLst/>
          </a:prstGeom>
        </p:spPr>
      </p:pic>
      <p:sp>
        <p:nvSpPr>
          <p:cNvPr id="6" name="TextBox 5">
            <a:extLst>
              <a:ext uri="{FF2B5EF4-FFF2-40B4-BE49-F238E27FC236}">
                <a16:creationId xmlns:a16="http://schemas.microsoft.com/office/drawing/2014/main" id="{CDD5D8F7-4918-B746-8F01-C073D39E0952}"/>
              </a:ext>
            </a:extLst>
          </p:cNvPr>
          <p:cNvSpPr txBox="1"/>
          <p:nvPr/>
        </p:nvSpPr>
        <p:spPr>
          <a:xfrm>
            <a:off x="1104405" y="4595751"/>
            <a:ext cx="4185761"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Single vibrational mode for all three DOF</a:t>
            </a:r>
          </a:p>
          <a:p>
            <a:r>
              <a:rPr lang="en-US" dirty="0">
                <a:latin typeface="Times New Roman" panose="02020603050405020304" pitchFamily="18" charset="0"/>
                <a:cs typeface="Times New Roman" panose="02020603050405020304" pitchFamily="18" charset="0"/>
              </a:rPr>
              <a:t>Low T behavior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Q</a:t>
            </a:r>
            <a:r>
              <a:rPr lang="en-US" baseline="-25000"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doesn’t work</a:t>
            </a:r>
          </a:p>
          <a:p>
            <a:r>
              <a:rPr lang="en-US" i="1"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follows </a:t>
            </a:r>
            <a:r>
              <a:rPr lang="en-US" i="1" dirty="0">
                <a:latin typeface="Times New Roman" panose="02020603050405020304" pitchFamily="18" charset="0"/>
                <a:cs typeface="Times New Roman" panose="02020603050405020304" pitchFamily="18" charset="0"/>
              </a:rPr>
              <a:t>T</a:t>
            </a:r>
            <a:r>
              <a:rPr lang="en-US" baseline="30000" dirty="0">
                <a:latin typeface="Times New Roman" panose="02020603050405020304" pitchFamily="18" charset="0"/>
                <a:cs typeface="Times New Roman" panose="02020603050405020304" pitchFamily="18" charset="0"/>
              </a:rPr>
              <a:t>3</a:t>
            </a:r>
          </a:p>
          <a:p>
            <a:r>
              <a:rPr lang="en-US" dirty="0">
                <a:latin typeface="Times New Roman" panose="02020603050405020304" pitchFamily="18" charset="0"/>
                <a:cs typeface="Times New Roman" panose="02020603050405020304" pitchFamily="18" charset="0"/>
              </a:rPr>
              <a:t>Lattice vibrations are coupled to each other</a:t>
            </a:r>
          </a:p>
          <a:p>
            <a:r>
              <a:rPr lang="en-US" b="1" dirty="0">
                <a:latin typeface="Times New Roman" panose="02020603050405020304" pitchFamily="18" charset="0"/>
                <a:cs typeface="Times New Roman" panose="02020603050405020304" pitchFamily="18" charset="0"/>
              </a:rPr>
              <a:t>Collective Lattice Vibrations</a:t>
            </a:r>
          </a:p>
        </p:txBody>
      </p:sp>
    </p:spTree>
    <p:extLst>
      <p:ext uri="{BB962C8B-B14F-4D97-AF65-F5344CB8AC3E}">
        <p14:creationId xmlns:p14="http://schemas.microsoft.com/office/powerpoint/2010/main" val="263714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a:t>
            </a:fld>
            <a:endParaRPr lang="en-US"/>
          </a:p>
        </p:txBody>
      </p:sp>
      <p:pic>
        <p:nvPicPr>
          <p:cNvPr id="1028" name="Picture 4">
            <a:extLst>
              <a:ext uri="{FF2B5EF4-FFF2-40B4-BE49-F238E27FC236}">
                <a16:creationId xmlns:a16="http://schemas.microsoft.com/office/drawing/2014/main" id="{CD6B2A5A-CEC7-F911-47AF-681AA669DA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294" y="136525"/>
            <a:ext cx="8083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34BDB4-3F69-E124-DAEF-CC8021BA778F}"/>
              </a:ext>
            </a:extLst>
          </p:cNvPr>
          <p:cNvSpPr txBox="1"/>
          <p:nvPr/>
        </p:nvSpPr>
        <p:spPr>
          <a:xfrm>
            <a:off x="3047048" y="199294"/>
            <a:ext cx="6097904"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 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dQ</a:t>
            </a:r>
            <a:r>
              <a:rPr lang="en-US" dirty="0">
                <a:latin typeface="Times New Roman" panose="02020603050405020304" pitchFamily="18" charset="0"/>
                <a:cs typeface="Times New Roman" panose="02020603050405020304" pitchFamily="18" charset="0"/>
              </a:rPr>
              <a:t>/dt) (dT/dt))</a:t>
            </a:r>
            <a:r>
              <a:rPr lang="en-US" baseline="-25000" dirty="0">
                <a:latin typeface="Times New Roman" panose="02020603050405020304" pitchFamily="18" charset="0"/>
                <a:cs typeface="Times New Roman" panose="02020603050405020304" pitchFamily="18" charset="0"/>
              </a:rPr>
              <a:t>P </a:t>
            </a:r>
            <a:endParaRPr lang="en-US" dirty="0"/>
          </a:p>
        </p:txBody>
      </p:sp>
    </p:spTree>
    <p:extLst>
      <p:ext uri="{BB962C8B-B14F-4D97-AF65-F5344CB8AC3E}">
        <p14:creationId xmlns:p14="http://schemas.microsoft.com/office/powerpoint/2010/main" val="39732810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5DFB2-087E-2848-8D0F-F8785CA8C434}"/>
              </a:ext>
            </a:extLst>
          </p:cNvPr>
          <p:cNvSpPr txBox="1"/>
          <p:nvPr/>
        </p:nvSpPr>
        <p:spPr>
          <a:xfrm>
            <a:off x="3418115" y="188747"/>
            <a:ext cx="1919115"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a:p>
            <a:r>
              <a:rPr lang="en-US" sz="2400" b="1" i="1" dirty="0">
                <a:latin typeface="Times New Roman" panose="02020603050405020304" pitchFamily="18" charset="0"/>
                <a:cs typeface="Times New Roman" panose="02020603050405020304" pitchFamily="18" charset="0"/>
              </a:rPr>
              <a:t>Works</a:t>
            </a:r>
          </a:p>
        </p:txBody>
      </p:sp>
      <p:pic>
        <p:nvPicPr>
          <p:cNvPr id="3" name="Picture 2">
            <a:extLst>
              <a:ext uri="{FF2B5EF4-FFF2-40B4-BE49-F238E27FC236}">
                <a16:creationId xmlns:a16="http://schemas.microsoft.com/office/drawing/2014/main" id="{B00325CB-CE15-CD42-91EC-C7B3E4838E4B}"/>
              </a:ext>
            </a:extLst>
          </p:cNvPr>
          <p:cNvPicPr>
            <a:picLocks noChangeAspect="1"/>
          </p:cNvPicPr>
          <p:nvPr/>
        </p:nvPicPr>
        <p:blipFill>
          <a:blip r:embed="rId2"/>
          <a:stretch>
            <a:fillRect/>
          </a:stretch>
        </p:blipFill>
        <p:spPr>
          <a:xfrm>
            <a:off x="1688063" y="1230085"/>
            <a:ext cx="8707794" cy="5089645"/>
          </a:xfrm>
          <a:prstGeom prst="rect">
            <a:avLst/>
          </a:prstGeom>
        </p:spPr>
      </p:pic>
      <p:sp>
        <p:nvSpPr>
          <p:cNvPr id="4" name="Slide Number Placeholder 3">
            <a:extLst>
              <a:ext uri="{FF2B5EF4-FFF2-40B4-BE49-F238E27FC236}">
                <a16:creationId xmlns:a16="http://schemas.microsoft.com/office/drawing/2014/main" id="{4F882B84-BD01-584A-83E8-96BA8E3DCDD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20</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25140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2ABDEF-8A4C-A742-A396-70BBA25FF950}"/>
              </a:ext>
            </a:extLst>
          </p:cNvPr>
          <p:cNvSpPr>
            <a:spLocks noGrp="1"/>
          </p:cNvSpPr>
          <p:nvPr>
            <p:ph type="sldNum" sz="quarter" idx="12"/>
          </p:nvPr>
        </p:nvSpPr>
        <p:spPr/>
        <p:txBody>
          <a:bodyPr/>
          <a:lstStyle/>
          <a:p>
            <a:fld id="{04AF66D1-50E8-924D-AA9F-C340413085BD}" type="slidenum">
              <a:rPr lang="en-US" smtClean="0"/>
              <a:t>21</a:t>
            </a:fld>
            <a:endParaRPr lang="en-US"/>
          </a:p>
        </p:txBody>
      </p:sp>
      <p:sp>
        <p:nvSpPr>
          <p:cNvPr id="5" name="TextBox 4">
            <a:extLst>
              <a:ext uri="{FF2B5EF4-FFF2-40B4-BE49-F238E27FC236}">
                <a16:creationId xmlns:a16="http://schemas.microsoft.com/office/drawing/2014/main" id="{35E9AC7F-C117-1E46-8141-3F45F8DE025C}"/>
              </a:ext>
            </a:extLst>
          </p:cNvPr>
          <p:cNvSpPr txBox="1"/>
          <p:nvPr/>
        </p:nvSpPr>
        <p:spPr>
          <a:xfrm>
            <a:off x="3751604" y="222191"/>
            <a:ext cx="4444358"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Average Energy and the Partition Function</a:t>
            </a: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2A4D272-4382-9440-9BAC-06A24F67B262}"/>
                  </a:ext>
                </a:extLst>
              </p:cNvPr>
              <p:cNvSpPr txBox="1"/>
              <p:nvPr/>
            </p:nvSpPr>
            <p:spPr>
              <a:xfrm>
                <a:off x="1640793" y="1179319"/>
                <a:ext cx="9600385" cy="4669805"/>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Consider a set of N independent (No Enthalpy) molecules at different energy states, N</a:t>
                </a:r>
                <a:r>
                  <a:rPr lang="en-US" baseline="-25000" dirty="0">
                    <a:latin typeface="Times New Roman" panose="02020603050405020304" pitchFamily="18" charset="0"/>
                    <a:cs typeface="Times New Roman" panose="02020603050405020304" pitchFamily="18" charset="0"/>
                  </a:rPr>
                  <a:t>i</a:t>
                </a:r>
                <a:r>
                  <a:rPr lang="en-US" dirty="0">
                    <a:latin typeface="Times New Roman" panose="02020603050405020304" pitchFamily="18" charset="0"/>
                    <a:cs typeface="Times New Roman" panose="02020603050405020304" pitchFamily="18" charset="0"/>
                  </a:rPr>
                  <a:t> molecules at </a:t>
                </a:r>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i</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average energy is </a:t>
                </a:r>
                <a14:m>
                  <m:oMath xmlns:m="http://schemas.openxmlformats.org/officeDocument/2006/math">
                    <m:r>
                      <a:rPr lang="en-US" b="0" i="1" smtClean="0">
                        <a:latin typeface="Cambria Math" panose="02040503050406030204" pitchFamily="18" charset="0"/>
                        <a:cs typeface="Times New Roman" panose="02020603050405020304" pitchFamily="18" charset="0"/>
                      </a:rPr>
                      <m:t>𝐸</m:t>
                    </m:r>
                    <m:r>
                      <a:rPr lang="en-US" b="0" i="1" smtClean="0">
                        <a:latin typeface="Cambria Math" panose="02040503050406030204" pitchFamily="18" charset="0"/>
                        <a:cs typeface="Times New Roman" panose="02020603050405020304" pitchFamily="18" charset="0"/>
                      </a:rPr>
                      <m:t>=</m:t>
                    </m:r>
                    <m:nary>
                      <m:naryPr>
                        <m:chr m:val="∑"/>
                        <m:ctrlPr>
                          <a:rPr lang="en-US" b="0" i="1" smtClean="0">
                            <a:latin typeface="Cambria Math" panose="02040503050406030204" pitchFamily="18" charset="0"/>
                            <a:cs typeface="Times New Roman" panose="02020603050405020304" pitchFamily="18" charset="0"/>
                          </a:rPr>
                        </m:ctrlPr>
                      </m:naryPr>
                      <m:sub>
                        <m:r>
                          <m:rPr>
                            <m:brk m:alnAt="23"/>
                          </m:rPr>
                          <a:rPr lang="en-US" b="0" i="1" smtClean="0">
                            <a:latin typeface="Cambria Math" panose="02040503050406030204" pitchFamily="18" charset="0"/>
                            <a:cs typeface="Times New Roman" panose="02020603050405020304" pitchFamily="18" charset="0"/>
                          </a:rPr>
                          <m:t>𝑖</m:t>
                        </m:r>
                      </m:sub>
                      <m:sup/>
                      <m:e>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𝑁</m:t>
                            </m:r>
                          </m:e>
                          <m:sub>
                            <m:r>
                              <a:rPr lang="en-US" b="0" i="1" smtClean="0">
                                <a:latin typeface="Cambria Math" panose="02040503050406030204" pitchFamily="18" charset="0"/>
                                <a:cs typeface="Times New Roman" panose="02020603050405020304" pitchFamily="18" charset="0"/>
                              </a:rPr>
                              <m:t>𝑖</m:t>
                            </m:r>
                          </m:sub>
                        </m:sSub>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𝐸</m:t>
                            </m:r>
                          </m:e>
                          <m:sub>
                            <m:r>
                              <a:rPr lang="en-US" b="0" i="1" smtClean="0">
                                <a:latin typeface="Cambria Math" panose="02040503050406030204" pitchFamily="18" charset="0"/>
                                <a:cs typeface="Times New Roman" panose="02020603050405020304" pitchFamily="18" charset="0"/>
                              </a:rPr>
                              <m:t>𝑖</m:t>
                            </m:r>
                          </m:sub>
                        </m:sSub>
                      </m:e>
                    </m:nary>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Boltzmann Probability gives </a:t>
                </a:r>
                <a14:m>
                  <m:oMath xmlns:m="http://schemas.openxmlformats.org/officeDocument/2006/math">
                    <m:sSub>
                      <m:sSubPr>
                        <m:ctrlPr>
                          <a:rPr lang="en-US"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𝑁</m:t>
                        </m:r>
                      </m:e>
                      <m:sub>
                        <m:r>
                          <a:rPr lang="en-US" b="0" i="1" smtClean="0">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nary>
                      <m:naryPr>
                        <m:chr m:val="∑"/>
                        <m:ctrlPr>
                          <a:rPr lang="en-US" i="1" smtClean="0">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f>
                          <m:fPr>
                            <m:ctrlPr>
                              <a:rPr lang="en-US"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𝑁</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𝑒</m:t>
                                </m:r>
                              </m:e>
                              <m:sup>
                                <m:r>
                                  <a:rPr lang="en-US" b="0" i="1" smtClean="0">
                                    <a:latin typeface="Cambria Math" panose="02040503050406030204" pitchFamily="18" charset="0"/>
                                    <a:cs typeface="Times New Roman" panose="02020603050405020304" pitchFamily="18" charset="0"/>
                                  </a:rPr>
                                  <m:t>−</m:t>
                                </m:r>
                                <m:sSub>
                                  <m:sSubPr>
                                    <m:ctrlPr>
                                      <a:rPr lang="en-US" i="1" smtClean="0">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b="0" i="1" smtClean="0">
                                        <a:latin typeface="Cambria Math" panose="02040503050406030204" pitchFamily="18" charset="0"/>
                                        <a:cs typeface="Times New Roman" panose="02020603050405020304" pitchFamily="18" charset="0"/>
                                      </a:rPr>
                                      <m:t>𝑖</m:t>
                                    </m:r>
                                  </m:sub>
                                </m:sSub>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𝑘𝑇</m:t>
                                </m:r>
                              </m:sup>
                            </m:sSup>
                          </m:num>
                          <m:den>
                            <m:r>
                              <a:rPr lang="en-US" b="0" i="1" smtClean="0">
                                <a:latin typeface="Cambria Math" panose="02040503050406030204" pitchFamily="18" charset="0"/>
                                <a:cs typeface="Times New Roman" panose="02020603050405020304" pitchFamily="18" charset="0"/>
                              </a:rPr>
                              <m:t>𝑍</m:t>
                            </m:r>
                          </m:den>
                        </m:f>
                      </m:e>
                    </m:nary>
                  </m:oMath>
                </a14:m>
                <a:r>
                  <a:rPr lang="en-US" dirty="0">
                    <a:latin typeface="Times New Roman" panose="02020603050405020304" pitchFamily="18" charset="0"/>
                    <a:cs typeface="Times New Roman" panose="02020603050405020304" pitchFamily="18" charset="0"/>
                  </a:rPr>
                  <a:t> and </a:t>
                </a:r>
                <a14:m>
                  <m:oMath xmlns:m="http://schemas.openxmlformats.org/officeDocument/2006/math">
                    <m:r>
                      <a:rPr lang="en-US" b="0" i="1" smtClean="0">
                        <a:latin typeface="Cambria Math" panose="02040503050406030204" pitchFamily="18" charset="0"/>
                        <a:cs typeface="Times New Roman" panose="02020603050405020304" pitchFamily="18" charset="0"/>
                      </a:rPr>
                      <m:t>𝑍</m:t>
                    </m:r>
                    <m:r>
                      <a:rPr lang="en-US" i="1">
                        <a:latin typeface="Cambria Math" panose="02040503050406030204" pitchFamily="18" charset="0"/>
                        <a:cs typeface="Times New Roman" panose="02020603050405020304" pitchFamily="18" charset="0"/>
                      </a:rPr>
                      <m:t>=</m:t>
                    </m:r>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e>
                    </m:nary>
                  </m:oMath>
                </a14:m>
                <a:r>
                  <a:rPr lang="en-US" dirty="0">
                    <a:latin typeface="Times New Roman" panose="02020603050405020304" pitchFamily="18" charset="0"/>
                    <a:cs typeface="Times New Roman" panose="02020603050405020304" pitchFamily="18" charset="0"/>
                  </a:rPr>
                  <a:t> is the partition function</a:t>
                </a:r>
              </a:p>
              <a:p>
                <a:r>
                  <a:rPr lang="en-US" dirty="0">
                    <a:latin typeface="Times New Roman" panose="02020603050405020304" pitchFamily="18" charset="0"/>
                    <a:cs typeface="Times New Roman" panose="02020603050405020304" pitchFamily="18" charset="0"/>
                  </a:rPr>
                  <a:t>Then </a:t>
                </a:r>
                <a14:m>
                  <m:oMath xmlns:m="http://schemas.openxmlformats.org/officeDocument/2006/math">
                    <m:r>
                      <a:rPr lang="en-US" i="1">
                        <a:latin typeface="Cambria Math" panose="02040503050406030204" pitchFamily="18" charset="0"/>
                        <a:cs typeface="Times New Roman" panose="02020603050405020304" pitchFamily="18" charset="0"/>
                      </a:rPr>
                      <m:t>𝐸</m:t>
                    </m:r>
                    <m:r>
                      <a:rPr lang="en-US" i="1">
                        <a:latin typeface="Cambria Math" panose="02040503050406030204" pitchFamily="18" charset="0"/>
                        <a:cs typeface="Times New Roman" panose="02020603050405020304" pitchFamily="18" charset="0"/>
                      </a:rPr>
                      <m:t>=</m:t>
                    </m:r>
                    <m:f>
                      <m:fPr>
                        <m:ctrlPr>
                          <a:rPr lang="en-US"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𝑁</m:t>
                        </m:r>
                      </m:num>
                      <m:den>
                        <m:r>
                          <a:rPr lang="en-US" b="0" i="1" smtClean="0">
                            <a:latin typeface="Cambria Math" panose="02040503050406030204" pitchFamily="18" charset="0"/>
                            <a:cs typeface="Times New Roman" panose="02020603050405020304" pitchFamily="18" charset="0"/>
                          </a:rPr>
                          <m:t>𝑍</m:t>
                        </m:r>
                      </m:den>
                    </m:f>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sSub>
                          <m:sSubPr>
                            <m:ctrlPr>
                              <a:rPr lang="en-US" i="1" smtClean="0">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𝐸</m:t>
                            </m:r>
                          </m:e>
                          <m:sub>
                            <m:r>
                              <a:rPr lang="en-US" i="1">
                                <a:solidFill>
                                  <a:srgbClr val="FF0000"/>
                                </a:solidFill>
                                <a:latin typeface="Cambria Math" panose="02040503050406030204" pitchFamily="18" charset="0"/>
                                <a:cs typeface="Times New Roman" panose="02020603050405020304" pitchFamily="18" charset="0"/>
                              </a:rPr>
                              <m:t>𝑖</m:t>
                            </m:r>
                          </m:sub>
                        </m:sSub>
                        <m:sSup>
                          <m:sSupPr>
                            <m:ctrlPr>
                              <a:rPr lang="en-US" i="1">
                                <a:solidFill>
                                  <a:srgbClr val="FF0000"/>
                                </a:solidFill>
                                <a:latin typeface="Cambria Math" panose="02040503050406030204" pitchFamily="18" charset="0"/>
                                <a:cs typeface="Times New Roman" panose="02020603050405020304" pitchFamily="18" charset="0"/>
                              </a:rPr>
                            </m:ctrlPr>
                          </m:sSupPr>
                          <m:e>
                            <m:r>
                              <a:rPr lang="en-US" i="1">
                                <a:solidFill>
                                  <a:srgbClr val="FF0000"/>
                                </a:solidFill>
                                <a:latin typeface="Cambria Math" panose="02040503050406030204" pitchFamily="18" charset="0"/>
                                <a:cs typeface="Times New Roman" panose="02020603050405020304" pitchFamily="18" charset="0"/>
                              </a:rPr>
                              <m:t>𝑒</m:t>
                            </m:r>
                          </m:e>
                          <m:sup>
                            <m:r>
                              <a:rPr lang="en-US" i="1">
                                <a:solidFill>
                                  <a:srgbClr val="FF0000"/>
                                </a:solidFill>
                                <a:latin typeface="Cambria Math" panose="02040503050406030204" pitchFamily="18" charset="0"/>
                                <a:cs typeface="Times New Roman" panose="02020603050405020304" pitchFamily="18" charset="0"/>
                              </a:rPr>
                              <m:t>−</m:t>
                            </m:r>
                            <m:sSub>
                              <m:sSubPr>
                                <m:ctrlPr>
                                  <a:rPr lang="en-US" i="1">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𝐸</m:t>
                                </m:r>
                              </m:e>
                              <m:sub>
                                <m:r>
                                  <a:rPr lang="en-US" i="1">
                                    <a:solidFill>
                                      <a:srgbClr val="FF0000"/>
                                    </a:solidFill>
                                    <a:latin typeface="Cambria Math" panose="02040503050406030204" pitchFamily="18" charset="0"/>
                                    <a:cs typeface="Times New Roman" panose="02020603050405020304" pitchFamily="18" charset="0"/>
                                  </a:rPr>
                                  <m:t>𝑖</m:t>
                                </m:r>
                              </m:sub>
                            </m:sSub>
                            <m:r>
                              <a:rPr lang="en-US" i="1">
                                <a:solidFill>
                                  <a:srgbClr val="FF0000"/>
                                </a:solidFill>
                                <a:latin typeface="Cambria Math" panose="02040503050406030204" pitchFamily="18" charset="0"/>
                                <a:cs typeface="Times New Roman" panose="02020603050405020304" pitchFamily="18" charset="0"/>
                              </a:rPr>
                              <m:t>/</m:t>
                            </m:r>
                            <m:r>
                              <a:rPr lang="en-US" i="1">
                                <a:solidFill>
                                  <a:srgbClr val="FF0000"/>
                                </a:solidFill>
                                <a:latin typeface="Cambria Math" panose="02040503050406030204" pitchFamily="18" charset="0"/>
                                <a:cs typeface="Times New Roman" panose="02020603050405020304" pitchFamily="18" charset="0"/>
                              </a:rPr>
                              <m:t>𝑘𝑇</m:t>
                            </m:r>
                          </m:sup>
                        </m:sSup>
                      </m:e>
                    </m:nary>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Consider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f>
                          <m:fPr>
                            <m:ctrlPr>
                              <a:rPr lang="en-US"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𝑑</m:t>
                            </m:r>
                          </m:num>
                          <m:den>
                            <m:r>
                              <a:rPr lang="en-US" b="0" i="1" smtClean="0">
                                <a:latin typeface="Cambria Math" panose="02040503050406030204" pitchFamily="18" charset="0"/>
                                <a:cs typeface="Times New Roman" panose="02020603050405020304" pitchFamily="18" charset="0"/>
                              </a:rPr>
                              <m:t>𝑑𝑇</m:t>
                            </m:r>
                          </m:den>
                        </m:f>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r>
                      <a:rPr lang="en-US" b="0" i="1" smtClean="0">
                        <a:latin typeface="Cambria Math" panose="02040503050406030204" pitchFamily="18" charset="0"/>
                        <a:cs typeface="Times New Roman" panose="02020603050405020304" pitchFamily="18" charset="0"/>
                      </a:rPr>
                      <m:t>=+</m:t>
                    </m:r>
                    <m:f>
                      <m:fPr>
                        <m:ctrlPr>
                          <a:rPr lang="en-US" b="0" i="1" smtClean="0">
                            <a:latin typeface="Cambria Math" panose="02040503050406030204" pitchFamily="18" charset="0"/>
                            <a:cs typeface="Times New Roman" panose="02020603050405020304" pitchFamily="18" charset="0"/>
                          </a:rPr>
                        </m:ctrlPr>
                      </m:fPr>
                      <m:num>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num>
                      <m:den>
                        <m:r>
                          <a:rPr lang="en-US" b="0" i="1" smtClean="0">
                            <a:latin typeface="Cambria Math" panose="02040503050406030204" pitchFamily="18" charset="0"/>
                            <a:cs typeface="Times New Roman" panose="02020603050405020304" pitchFamily="18" charset="0"/>
                          </a:rPr>
                          <m:t>𝑘</m:t>
                        </m:r>
                        <m:sSup>
                          <m:sSupPr>
                            <m:ctrlPr>
                              <a:rPr lang="en-US" b="0" i="1" smtClean="0">
                                <a:latin typeface="Cambria Math" panose="02040503050406030204" pitchFamily="18" charset="0"/>
                                <a:cs typeface="Times New Roman" panose="02020603050405020304" pitchFamily="18" charset="0"/>
                              </a:rPr>
                            </m:ctrlPr>
                          </m:sSupPr>
                          <m:e>
                            <m:r>
                              <a:rPr lang="en-US" b="0" i="1" smtClean="0">
                                <a:latin typeface="Cambria Math" panose="02040503050406030204" pitchFamily="18" charset="0"/>
                                <a:cs typeface="Times New Roman" panose="02020603050405020304" pitchFamily="18" charset="0"/>
                              </a:rPr>
                              <m:t>𝑇</m:t>
                            </m:r>
                          </m:e>
                          <m:sup>
                            <m:r>
                              <a:rPr lang="en-US" b="0" i="1" smtClean="0">
                                <a:latin typeface="Cambria Math" panose="02040503050406030204" pitchFamily="18" charset="0"/>
                                <a:cs typeface="Times New Roman" panose="02020603050405020304" pitchFamily="18" charset="0"/>
                              </a:rPr>
                              <m:t>2</m:t>
                            </m:r>
                          </m:sup>
                        </m:sSup>
                      </m:den>
                    </m:f>
                  </m:oMath>
                </a14:m>
                <a:r>
                  <a:rPr lang="en-US" dirty="0">
                    <a:cs typeface="Times New Roman" panose="02020603050405020304" pitchFamily="18" charset="0"/>
                  </a:rPr>
                  <a:t> </a:t>
                </a:r>
                <a14:m>
                  <m:oMath xmlns:m="http://schemas.openxmlformats.org/officeDocument/2006/math">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oMath>
                </a14:m>
                <a:r>
                  <a:rPr lang="en-US" dirty="0">
                    <a:latin typeface="Times New Roman" panose="02020603050405020304" pitchFamily="18" charset="0"/>
                    <a:cs typeface="Times New Roman" panose="02020603050405020304" pitchFamily="18" charset="0"/>
                  </a:rPr>
                  <a:t> so </a:t>
                </a:r>
                <a14:m>
                  <m:oMath xmlns:m="http://schemas.openxmlformats.org/officeDocument/2006/math">
                    <m:sSub>
                      <m:sSubPr>
                        <m:ctrlPr>
                          <a:rPr lang="en-US" i="1" smtClean="0">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𝐸</m:t>
                        </m:r>
                      </m:e>
                      <m:sub>
                        <m:r>
                          <a:rPr lang="en-US" i="1">
                            <a:solidFill>
                              <a:srgbClr val="FF0000"/>
                            </a:solidFill>
                            <a:latin typeface="Cambria Math" panose="02040503050406030204" pitchFamily="18" charset="0"/>
                            <a:cs typeface="Times New Roman" panose="02020603050405020304" pitchFamily="18" charset="0"/>
                          </a:rPr>
                          <m:t>𝑖</m:t>
                        </m:r>
                      </m:sub>
                    </m:sSub>
                    <m:sSup>
                      <m:sSupPr>
                        <m:ctrlPr>
                          <a:rPr lang="en-US" i="1">
                            <a:solidFill>
                              <a:srgbClr val="FF0000"/>
                            </a:solidFill>
                            <a:latin typeface="Cambria Math" panose="02040503050406030204" pitchFamily="18" charset="0"/>
                            <a:cs typeface="Times New Roman" panose="02020603050405020304" pitchFamily="18" charset="0"/>
                          </a:rPr>
                        </m:ctrlPr>
                      </m:sSupPr>
                      <m:e>
                        <m:r>
                          <a:rPr lang="en-US" i="1">
                            <a:solidFill>
                              <a:srgbClr val="FF0000"/>
                            </a:solidFill>
                            <a:latin typeface="Cambria Math" panose="02040503050406030204" pitchFamily="18" charset="0"/>
                            <a:cs typeface="Times New Roman" panose="02020603050405020304" pitchFamily="18" charset="0"/>
                          </a:rPr>
                          <m:t>𝑒</m:t>
                        </m:r>
                      </m:e>
                      <m:sup>
                        <m:r>
                          <a:rPr lang="en-US" i="1">
                            <a:solidFill>
                              <a:srgbClr val="FF0000"/>
                            </a:solidFill>
                            <a:latin typeface="Cambria Math" panose="02040503050406030204" pitchFamily="18" charset="0"/>
                            <a:cs typeface="Times New Roman" panose="02020603050405020304" pitchFamily="18" charset="0"/>
                          </a:rPr>
                          <m:t>−</m:t>
                        </m:r>
                        <m:sSub>
                          <m:sSubPr>
                            <m:ctrlPr>
                              <a:rPr lang="en-US" i="1">
                                <a:solidFill>
                                  <a:srgbClr val="FF0000"/>
                                </a:solidFill>
                                <a:latin typeface="Cambria Math" panose="02040503050406030204" pitchFamily="18" charset="0"/>
                                <a:cs typeface="Times New Roman" panose="02020603050405020304" pitchFamily="18" charset="0"/>
                              </a:rPr>
                            </m:ctrlPr>
                          </m:sSubPr>
                          <m:e>
                            <m:r>
                              <a:rPr lang="en-US" i="1">
                                <a:solidFill>
                                  <a:srgbClr val="FF0000"/>
                                </a:solidFill>
                                <a:latin typeface="Cambria Math" panose="02040503050406030204" pitchFamily="18" charset="0"/>
                                <a:cs typeface="Times New Roman" panose="02020603050405020304" pitchFamily="18" charset="0"/>
                              </a:rPr>
                              <m:t>𝐸</m:t>
                            </m:r>
                          </m:e>
                          <m:sub>
                            <m:r>
                              <a:rPr lang="en-US" i="1">
                                <a:solidFill>
                                  <a:srgbClr val="FF0000"/>
                                </a:solidFill>
                                <a:latin typeface="Cambria Math" panose="02040503050406030204" pitchFamily="18" charset="0"/>
                                <a:cs typeface="Times New Roman" panose="02020603050405020304" pitchFamily="18" charset="0"/>
                              </a:rPr>
                              <m:t>𝑖</m:t>
                            </m:r>
                          </m:sub>
                        </m:sSub>
                        <m:r>
                          <a:rPr lang="en-US" i="1">
                            <a:solidFill>
                              <a:srgbClr val="FF0000"/>
                            </a:solidFill>
                            <a:latin typeface="Cambria Math" panose="02040503050406030204" pitchFamily="18" charset="0"/>
                            <a:cs typeface="Times New Roman" panose="02020603050405020304" pitchFamily="18" charset="0"/>
                          </a:rPr>
                          <m:t>/</m:t>
                        </m:r>
                        <m:r>
                          <a:rPr lang="en-US" i="1">
                            <a:solidFill>
                              <a:srgbClr val="FF0000"/>
                            </a:solidFill>
                            <a:latin typeface="Cambria Math" panose="02040503050406030204" pitchFamily="18" charset="0"/>
                            <a:cs typeface="Times New Roman" panose="02020603050405020304" pitchFamily="18" charset="0"/>
                          </a:rPr>
                          <m:t>𝑘𝑇</m:t>
                        </m:r>
                      </m:sup>
                    </m:sSup>
                    <m:r>
                      <a:rPr lang="en-US" b="0" i="0" smtClean="0">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𝑇</m:t>
                        </m:r>
                      </m:e>
                      <m:sup>
                        <m:r>
                          <a:rPr lang="en-US" i="1">
                            <a:latin typeface="Cambria Math" panose="02040503050406030204" pitchFamily="18" charset="0"/>
                            <a:cs typeface="Times New Roman" panose="02020603050405020304" pitchFamily="18" charset="0"/>
                          </a:rPr>
                          <m:t>2</m:t>
                        </m:r>
                      </m:sup>
                    </m:sSup>
                    <m:sSup>
                      <m:sSupPr>
                        <m:ctrlPr>
                          <a:rPr lang="en-US" i="1">
                            <a:latin typeface="Cambria Math" panose="02040503050406030204" pitchFamily="18" charset="0"/>
                            <a:cs typeface="Times New Roman" panose="02020603050405020304" pitchFamily="18" charset="0"/>
                          </a:rPr>
                        </m:ctrlPr>
                      </m:sSup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𝑑</m:t>
                            </m:r>
                          </m:num>
                          <m:den>
                            <m:r>
                              <a:rPr lang="en-US" i="1">
                                <a:latin typeface="Cambria Math" panose="02040503050406030204" pitchFamily="18" charset="0"/>
                                <a:cs typeface="Times New Roman" panose="02020603050405020304" pitchFamily="18" charset="0"/>
                              </a:rPr>
                              <m:t>𝑑𝑇</m:t>
                            </m:r>
                          </m:den>
                        </m:f>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oMath>
                </a14:m>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𝐸</m:t>
                      </m:r>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𝑁𝑘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𝑇</m:t>
                              </m:r>
                            </m:e>
                            <m:sup>
                              <m:r>
                                <a:rPr lang="en-US" i="1">
                                  <a:latin typeface="Cambria Math" panose="02040503050406030204" pitchFamily="18" charset="0"/>
                                  <a:cs typeface="Times New Roman" panose="02020603050405020304" pitchFamily="18" charset="0"/>
                                </a:rPr>
                                <m:t>2</m:t>
                              </m:r>
                            </m:sup>
                          </m:sSup>
                        </m:num>
                        <m:den>
                          <m:r>
                            <a:rPr lang="en-US" i="1">
                              <a:latin typeface="Cambria Math" panose="02040503050406030204" pitchFamily="18" charset="0"/>
                              <a:cs typeface="Times New Roman" panose="02020603050405020304" pitchFamily="18" charset="0"/>
                            </a:rPr>
                            <m:t>𝑍</m:t>
                          </m:r>
                        </m:den>
                      </m:f>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sSup>
                            <m:sSupPr>
                              <m:ctrlPr>
                                <a:rPr lang="en-US" i="1">
                                  <a:latin typeface="Cambria Math" panose="02040503050406030204" pitchFamily="18" charset="0"/>
                                  <a:cs typeface="Times New Roman" panose="02020603050405020304" pitchFamily="18" charset="0"/>
                                </a:rPr>
                              </m:ctrlPr>
                            </m:sSup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𝑑</m:t>
                                  </m:r>
                                </m:num>
                                <m:den>
                                  <m:r>
                                    <a:rPr lang="en-US" i="1">
                                      <a:latin typeface="Cambria Math" panose="02040503050406030204" pitchFamily="18" charset="0"/>
                                      <a:cs typeface="Times New Roman" panose="02020603050405020304" pitchFamily="18" charset="0"/>
                                    </a:rPr>
                                    <m:t>𝑑𝑇</m:t>
                                  </m:r>
                                </m:den>
                              </m:f>
                              <m:r>
                                <a:rPr lang="en-US" i="1">
                                  <a:latin typeface="Cambria Math" panose="02040503050406030204" pitchFamily="18" charset="0"/>
                                  <a:cs typeface="Times New Roman" panose="02020603050405020304" pitchFamily="18" charset="0"/>
                                </a:rPr>
                                <m:t>𝑒</m:t>
                              </m:r>
                            </m:e>
                            <m:sup>
                              <m:r>
                                <a:rPr lang="en-US" i="1">
                                  <a:latin typeface="Cambria Math" panose="02040503050406030204" pitchFamily="18" charset="0"/>
                                  <a:cs typeface="Times New Roman" panose="02020603050405020304" pitchFamily="18" charset="0"/>
                                </a:rPr>
                                <m:t>−</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cs typeface="Times New Roman" panose="02020603050405020304" pitchFamily="18" charset="0"/>
                                    </a:rPr>
                                    <m:t>𝐸</m:t>
                                  </m:r>
                                </m:e>
                                <m:sub>
                                  <m:r>
                                    <a:rPr lang="en-US" i="1">
                                      <a:latin typeface="Cambria Math" panose="02040503050406030204" pitchFamily="18" charset="0"/>
                                      <a:cs typeface="Times New Roman" panose="02020603050405020304" pitchFamily="18" charset="0"/>
                                    </a:rPr>
                                    <m:t>𝑖</m:t>
                                  </m:r>
                                </m:sub>
                              </m:sSub>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𝑘𝑇</m:t>
                              </m:r>
                            </m:sup>
                          </m:sSup>
                        </m:e>
                      </m:nary>
                    </m:oMath>
                  </m:oMathPara>
                </a14:m>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𝐸</m:t>
                      </m:r>
                      <m:r>
                        <a:rPr lang="en-US" b="0" i="1" smtClean="0">
                          <a:latin typeface="Cambria Math" panose="02040503050406030204" pitchFamily="18" charset="0"/>
                          <a:cs typeface="Times New Roman" panose="02020603050405020304" pitchFamily="18" charset="0"/>
                        </a:rPr>
                        <m:t>𝑑𝑇</m:t>
                      </m:r>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𝑁𝑘</m:t>
                          </m:r>
                          <m:sSup>
                            <m:sSupPr>
                              <m:ctrlPr>
                                <a:rPr lang="en-US" i="1">
                                  <a:latin typeface="Cambria Math" panose="02040503050406030204" pitchFamily="18" charset="0"/>
                                  <a:cs typeface="Times New Roman" panose="02020603050405020304" pitchFamily="18" charset="0"/>
                                </a:rPr>
                              </m:ctrlPr>
                            </m:sSupPr>
                            <m:e>
                              <m:r>
                                <a:rPr lang="en-US" i="1">
                                  <a:latin typeface="Cambria Math" panose="02040503050406030204" pitchFamily="18" charset="0"/>
                                  <a:cs typeface="Times New Roman" panose="02020603050405020304" pitchFamily="18" charset="0"/>
                                </a:rPr>
                                <m:t>𝑇</m:t>
                              </m:r>
                            </m:e>
                            <m:sup>
                              <m:r>
                                <a:rPr lang="en-US" i="1">
                                  <a:latin typeface="Cambria Math" panose="02040503050406030204" pitchFamily="18" charset="0"/>
                                  <a:cs typeface="Times New Roman" panose="02020603050405020304" pitchFamily="18" charset="0"/>
                                </a:rPr>
                                <m:t>2</m:t>
                              </m:r>
                            </m:sup>
                          </m:sSup>
                        </m:num>
                        <m:den>
                          <m:r>
                            <a:rPr lang="en-US" i="1">
                              <a:latin typeface="Cambria Math" panose="02040503050406030204" pitchFamily="18" charset="0"/>
                              <a:cs typeface="Times New Roman" panose="02020603050405020304" pitchFamily="18" charset="0"/>
                            </a:rPr>
                            <m:t>𝑍</m:t>
                          </m:r>
                        </m:den>
                      </m:f>
                      <m:r>
                        <a:rPr lang="en-US" b="0" i="1" smtClean="0">
                          <a:latin typeface="Cambria Math" panose="02040503050406030204" pitchFamily="18" charset="0"/>
                          <a:cs typeface="Times New Roman" panose="02020603050405020304" pitchFamily="18" charset="0"/>
                        </a:rPr>
                        <m:t>𝑑𝑍</m:t>
                      </m:r>
                    </m:oMath>
                  </m:oMathPara>
                </a14:m>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𝐸</m:t>
                      </m:r>
                      <m:r>
                        <a:rPr lang="en-US" i="1">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𝑁𝑘𝑇</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𝑙𝑛𝑍</m:t>
                      </m:r>
                    </m:oMath>
                  </m:oMathPara>
                </a14:m>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ground state </a:t>
                </a:r>
                <a:r>
                  <a:rPr lang="en-US" i="1"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0, </a:t>
                </a:r>
                <a:r>
                  <a:rPr lang="en-US" i="1" dirty="0">
                    <a:latin typeface="Times New Roman" panose="02020603050405020304" pitchFamily="18" charset="0"/>
                    <a:cs typeface="Times New Roman" panose="02020603050405020304" pitchFamily="18" charset="0"/>
                  </a:rPr>
                  <a:t>Z</a:t>
                </a:r>
                <a:r>
                  <a:rPr lang="en-US" dirty="0">
                    <a:latin typeface="Times New Roman" panose="02020603050405020304" pitchFamily="18" charset="0"/>
                    <a:cs typeface="Times New Roman" panose="02020603050405020304" pitchFamily="18" charset="0"/>
                  </a:rPr>
                  <a:t> at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0 is 1; for </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 </a:t>
                </a:r>
                <a:r>
                  <a:rPr lang="en-US" i="1" dirty="0">
                    <a:latin typeface="Times New Roman" panose="02020603050405020304" pitchFamily="18" charset="0"/>
                    <a:cs typeface="Times New Roman" panose="02020603050405020304" pitchFamily="18" charset="0"/>
                  </a:rPr>
                  <a:t>Z</a:t>
                </a:r>
                <a:r>
                  <a:rPr lang="en-US" dirty="0">
                    <a:latin typeface="Times New Roman" panose="02020603050405020304" pitchFamily="18" charset="0"/>
                    <a:cs typeface="Times New Roman" panose="02020603050405020304" pitchFamily="18" charset="0"/>
                  </a:rPr>
                  <a:t> is the number of states (degeneracy)</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molecular vibrations </a:t>
                </a:r>
                <a:r>
                  <a:rPr lang="en-US" i="1"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h</a:t>
                </a:r>
                <a:r>
                  <a:rPr lang="en-US" i="1" dirty="0" err="1">
                    <a:latin typeface="Symbol" pitchFamily="2" charset="2"/>
                    <a:cs typeface="Times New Roman" panose="02020603050405020304" pitchFamily="18" charset="0"/>
                  </a:rPr>
                  <a:t>w</a:t>
                </a:r>
                <a:endParaRPr lang="en-US" i="1" dirty="0">
                  <a:latin typeface="Symbol" pitchFamily="2" charset="2"/>
                  <a:cs typeface="Times New Roman" panose="02020603050405020304" pitchFamily="18" charset="0"/>
                </a:endParaRPr>
              </a:p>
            </p:txBody>
          </p:sp>
        </mc:Choice>
        <mc:Fallback>
          <p:sp>
            <p:nvSpPr>
              <p:cNvPr id="6" name="TextBox 5">
                <a:extLst>
                  <a:ext uri="{FF2B5EF4-FFF2-40B4-BE49-F238E27FC236}">
                    <a16:creationId xmlns:a16="http://schemas.microsoft.com/office/drawing/2014/main" id="{82A4D272-4382-9440-9BAC-06A24F67B262}"/>
                  </a:ext>
                </a:extLst>
              </p:cNvPr>
              <p:cNvSpPr txBox="1">
                <a:spLocks noRot="1" noChangeAspect="1" noMove="1" noResize="1" noEditPoints="1" noAdjustHandles="1" noChangeArrowheads="1" noChangeShapeType="1" noTextEdit="1"/>
              </p:cNvSpPr>
              <p:nvPr/>
            </p:nvSpPr>
            <p:spPr>
              <a:xfrm>
                <a:off x="1640793" y="1179319"/>
                <a:ext cx="9600385" cy="4669805"/>
              </a:xfrm>
              <a:prstGeom prst="rect">
                <a:avLst/>
              </a:prstGeom>
              <a:blipFill>
                <a:blip r:embed="rId2"/>
                <a:stretch>
                  <a:fillRect l="-528" t="-2168" b="-1084"/>
                </a:stretch>
              </a:blipFill>
            </p:spPr>
            <p:txBody>
              <a:bodyPr/>
              <a:lstStyle/>
              <a:p>
                <a:r>
                  <a:rPr lang="en-US">
                    <a:noFill/>
                  </a:rPr>
                  <a:t> </a:t>
                </a:r>
              </a:p>
            </p:txBody>
          </p:sp>
        </mc:Fallback>
      </mc:AlternateContent>
    </p:spTree>
    <p:extLst>
      <p:ext uri="{BB962C8B-B14F-4D97-AF65-F5344CB8AC3E}">
        <p14:creationId xmlns:p14="http://schemas.microsoft.com/office/powerpoint/2010/main" val="2829392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5195682-D4D6-4BC8-087D-B2052B68F3CD}"/>
              </a:ext>
            </a:extLst>
          </p:cNvPr>
          <p:cNvSpPr>
            <a:spLocks noGrp="1"/>
          </p:cNvSpPr>
          <p:nvPr>
            <p:ph type="sldNum" sz="quarter" idx="12"/>
          </p:nvPr>
        </p:nvSpPr>
        <p:spPr/>
        <p:txBody>
          <a:bodyPr/>
          <a:lstStyle/>
          <a:p>
            <a:fld id="{04AF66D1-50E8-924D-AA9F-C340413085BD}" type="slidenum">
              <a:rPr lang="en-US" smtClean="0"/>
              <a:t>22</a:t>
            </a:fld>
            <a:endParaRPr lang="en-US"/>
          </a:p>
        </p:txBody>
      </p:sp>
      <p:sp>
        <p:nvSpPr>
          <p:cNvPr id="5" name="TextBox 4">
            <a:extLst>
              <a:ext uri="{FF2B5EF4-FFF2-40B4-BE49-F238E27FC236}">
                <a16:creationId xmlns:a16="http://schemas.microsoft.com/office/drawing/2014/main" id="{A34D63DC-4480-D6B0-04CB-03AB9D1F7A14}"/>
              </a:ext>
            </a:extLst>
          </p:cNvPr>
          <p:cNvSpPr txBox="1"/>
          <p:nvPr/>
        </p:nvSpPr>
        <p:spPr>
          <a:xfrm>
            <a:off x="3764402" y="464457"/>
            <a:ext cx="516263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Electronic Contribution to Heat Capacity (Briefly)</a:t>
            </a:r>
          </a:p>
        </p:txBody>
      </p:sp>
      <p:pic>
        <p:nvPicPr>
          <p:cNvPr id="6" name="Picture 5">
            <a:extLst>
              <a:ext uri="{FF2B5EF4-FFF2-40B4-BE49-F238E27FC236}">
                <a16:creationId xmlns:a16="http://schemas.microsoft.com/office/drawing/2014/main" id="{A0CB5C4D-7F69-2994-53F7-F40433707D01}"/>
              </a:ext>
            </a:extLst>
          </p:cNvPr>
          <p:cNvPicPr>
            <a:picLocks noChangeAspect="1"/>
          </p:cNvPicPr>
          <p:nvPr/>
        </p:nvPicPr>
        <p:blipFill>
          <a:blip r:embed="rId2"/>
          <a:stretch>
            <a:fillRect/>
          </a:stretch>
        </p:blipFill>
        <p:spPr>
          <a:xfrm>
            <a:off x="2301301" y="1284652"/>
            <a:ext cx="7772400" cy="2530917"/>
          </a:xfrm>
          <a:prstGeom prst="rect">
            <a:avLst/>
          </a:prstGeom>
        </p:spPr>
      </p:pic>
      <p:sp>
        <p:nvSpPr>
          <p:cNvPr id="8" name="TextBox 7">
            <a:extLst>
              <a:ext uri="{FF2B5EF4-FFF2-40B4-BE49-F238E27FC236}">
                <a16:creationId xmlns:a16="http://schemas.microsoft.com/office/drawing/2014/main" id="{891DE8D8-3AA8-3BF2-02A6-1FEB48F5DF7E}"/>
              </a:ext>
            </a:extLst>
          </p:cNvPr>
          <p:cNvSpPr txBox="1"/>
          <p:nvPr/>
        </p:nvSpPr>
        <p:spPr>
          <a:xfrm>
            <a:off x="2301301" y="3885182"/>
            <a:ext cx="6094520" cy="276999"/>
          </a:xfrm>
          <a:prstGeom prst="rect">
            <a:avLst/>
          </a:prstGeom>
          <a:noFill/>
        </p:spPr>
        <p:txBody>
          <a:bodyPr wrap="square">
            <a:spAutoFit/>
          </a:bodyPr>
          <a:lstStyle/>
          <a:p>
            <a:r>
              <a:rPr lang="en-US" sz="1200" dirty="0"/>
              <a:t>http://</a:t>
            </a:r>
            <a:r>
              <a:rPr lang="en-US" sz="1200" dirty="0" err="1"/>
              <a:t>vallance.chem.ox.ac.uk</a:t>
            </a:r>
            <a:r>
              <a:rPr lang="en-US" sz="1200" dirty="0"/>
              <a:t>/pdfs/</a:t>
            </a:r>
            <a:r>
              <a:rPr lang="en-US" sz="1200" dirty="0" err="1"/>
              <a:t>EinsteinDebye.pdf</a:t>
            </a:r>
            <a:endParaRPr lang="en-US" sz="1200" dirty="0"/>
          </a:p>
        </p:txBody>
      </p:sp>
      <p:sp>
        <p:nvSpPr>
          <p:cNvPr id="9" name="TextBox 8">
            <a:extLst>
              <a:ext uri="{FF2B5EF4-FFF2-40B4-BE49-F238E27FC236}">
                <a16:creationId xmlns:a16="http://schemas.microsoft.com/office/drawing/2014/main" id="{287A40A6-98F2-8D4E-C51D-B135577B0952}"/>
              </a:ext>
            </a:extLst>
          </p:cNvPr>
          <p:cNvSpPr txBox="1"/>
          <p:nvPr/>
        </p:nvSpPr>
        <p:spPr>
          <a:xfrm>
            <a:off x="6068664" y="4776889"/>
            <a:ext cx="133850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T &lt; 10K</a:t>
            </a:r>
          </a:p>
        </p:txBody>
      </p:sp>
      <p:pic>
        <p:nvPicPr>
          <p:cNvPr id="10" name="Picture 9">
            <a:extLst>
              <a:ext uri="{FF2B5EF4-FFF2-40B4-BE49-F238E27FC236}">
                <a16:creationId xmlns:a16="http://schemas.microsoft.com/office/drawing/2014/main" id="{74DCCBA6-D8C7-FC05-5204-DB836C95A7F7}"/>
              </a:ext>
            </a:extLst>
          </p:cNvPr>
          <p:cNvPicPr>
            <a:picLocks noChangeAspect="1"/>
          </p:cNvPicPr>
          <p:nvPr/>
        </p:nvPicPr>
        <p:blipFill>
          <a:blip r:embed="rId3"/>
          <a:stretch>
            <a:fillRect/>
          </a:stretch>
        </p:blipFill>
        <p:spPr>
          <a:xfrm>
            <a:off x="5358251" y="5146221"/>
            <a:ext cx="2616200" cy="723900"/>
          </a:xfrm>
          <a:prstGeom prst="rect">
            <a:avLst/>
          </a:prstGeom>
        </p:spPr>
      </p:pic>
      <p:pic>
        <p:nvPicPr>
          <p:cNvPr id="11" name="Picture 10">
            <a:extLst>
              <a:ext uri="{FF2B5EF4-FFF2-40B4-BE49-F238E27FC236}">
                <a16:creationId xmlns:a16="http://schemas.microsoft.com/office/drawing/2014/main" id="{D3BD87EE-323C-C7A6-8E5A-A6125493AC72}"/>
              </a:ext>
            </a:extLst>
          </p:cNvPr>
          <p:cNvPicPr>
            <a:picLocks noChangeAspect="1"/>
          </p:cNvPicPr>
          <p:nvPr/>
        </p:nvPicPr>
        <p:blipFill>
          <a:blip r:embed="rId4"/>
          <a:stretch>
            <a:fillRect/>
          </a:stretch>
        </p:blipFill>
        <p:spPr>
          <a:xfrm>
            <a:off x="8468965" y="4390342"/>
            <a:ext cx="3209471" cy="2235657"/>
          </a:xfrm>
          <a:prstGeom prst="rect">
            <a:avLst/>
          </a:prstGeom>
        </p:spPr>
      </p:pic>
      <p:pic>
        <p:nvPicPr>
          <p:cNvPr id="12" name="Picture 11">
            <a:extLst>
              <a:ext uri="{FF2B5EF4-FFF2-40B4-BE49-F238E27FC236}">
                <a16:creationId xmlns:a16="http://schemas.microsoft.com/office/drawing/2014/main" id="{20F019EB-41DE-DC7B-F19E-B760BC89AFB4}"/>
              </a:ext>
            </a:extLst>
          </p:cNvPr>
          <p:cNvPicPr>
            <a:picLocks noChangeAspect="1"/>
          </p:cNvPicPr>
          <p:nvPr/>
        </p:nvPicPr>
        <p:blipFill>
          <a:blip r:embed="rId5"/>
          <a:stretch>
            <a:fillRect/>
          </a:stretch>
        </p:blipFill>
        <p:spPr>
          <a:xfrm>
            <a:off x="224971" y="4266432"/>
            <a:ext cx="4506686" cy="2483367"/>
          </a:xfrm>
          <a:prstGeom prst="rect">
            <a:avLst/>
          </a:prstGeom>
        </p:spPr>
      </p:pic>
      <p:sp>
        <p:nvSpPr>
          <p:cNvPr id="13" name="TextBox 12">
            <a:extLst>
              <a:ext uri="{FF2B5EF4-FFF2-40B4-BE49-F238E27FC236}">
                <a16:creationId xmlns:a16="http://schemas.microsoft.com/office/drawing/2014/main" id="{ED89978A-6054-9DDE-6BDD-4B67A4CBCB93}"/>
              </a:ext>
            </a:extLst>
          </p:cNvPr>
          <p:cNvSpPr txBox="1"/>
          <p:nvPr/>
        </p:nvSpPr>
        <p:spPr>
          <a:xfrm>
            <a:off x="9982200" y="1541531"/>
            <a:ext cx="1813317" cy="1477328"/>
          </a:xfrm>
          <a:prstGeom prst="rect">
            <a:avLst/>
          </a:prstGeom>
          <a:noFill/>
        </p:spPr>
        <p:txBody>
          <a:bodyPr wrap="none" rtlCol="0">
            <a:spAutoFit/>
          </a:bodyPr>
          <a:lstStyle/>
          <a:p>
            <a:r>
              <a:rPr lang="en-US" u="sng" dirty="0"/>
              <a:t>Einstein Temp. </a:t>
            </a:r>
          </a:p>
          <a:p>
            <a:r>
              <a:rPr lang="en-US" dirty="0"/>
              <a:t>Copper 236K</a:t>
            </a:r>
          </a:p>
          <a:p>
            <a:r>
              <a:rPr lang="en-US" dirty="0"/>
              <a:t>Aluminum 294K</a:t>
            </a:r>
          </a:p>
          <a:p>
            <a:r>
              <a:rPr lang="en-US" dirty="0"/>
              <a:t>Lead 72.8 K</a:t>
            </a:r>
          </a:p>
          <a:p>
            <a:r>
              <a:rPr lang="en-US" dirty="0"/>
              <a:t>Iron 355K</a:t>
            </a:r>
          </a:p>
        </p:txBody>
      </p:sp>
    </p:spTree>
    <p:extLst>
      <p:ext uri="{BB962C8B-B14F-4D97-AF65-F5344CB8AC3E}">
        <p14:creationId xmlns:p14="http://schemas.microsoft.com/office/powerpoint/2010/main" val="3892878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FEDA1-F74A-7344-A704-C6C91D1FC27C}"/>
              </a:ext>
            </a:extLst>
          </p:cNvPr>
          <p:cNvSpPr>
            <a:spLocks noGrp="1"/>
          </p:cNvSpPr>
          <p:nvPr>
            <p:ph type="sldNum" sz="quarter" idx="12"/>
          </p:nvPr>
        </p:nvSpPr>
        <p:spPr/>
        <p:txBody>
          <a:bodyPr/>
          <a:lstStyle/>
          <a:p>
            <a:fld id="{04AF66D1-50E8-924D-AA9F-C340413085BD}" type="slidenum">
              <a:rPr lang="en-US" smtClean="0"/>
              <a:t>23</a:t>
            </a:fld>
            <a:endParaRPr lang="en-US"/>
          </a:p>
        </p:txBody>
      </p:sp>
      <p:sp>
        <p:nvSpPr>
          <p:cNvPr id="5" name="TextBox 4">
            <a:extLst>
              <a:ext uri="{FF2B5EF4-FFF2-40B4-BE49-F238E27FC236}">
                <a16:creationId xmlns:a16="http://schemas.microsoft.com/office/drawing/2014/main" id="{76841EAF-4097-D04B-BB36-21056BD83A6D}"/>
              </a:ext>
            </a:extLst>
          </p:cNvPr>
          <p:cNvSpPr txBox="1"/>
          <p:nvPr/>
        </p:nvSpPr>
        <p:spPr>
          <a:xfrm>
            <a:off x="3194462" y="225632"/>
            <a:ext cx="59769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1907 Einstein Solid Model for Dulong Petit Law at high </a:t>
            </a:r>
            <a:r>
              <a:rPr lang="en-US" b="1" dirty="0" err="1">
                <a:latin typeface="Times New Roman" panose="02020603050405020304" pitchFamily="18" charset="0"/>
                <a:cs typeface="Times New Roman" panose="02020603050405020304" pitchFamily="18" charset="0"/>
              </a:rPr>
              <a:t>kT</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FF6F33E-2D33-0341-9FDD-79D57F270ED0}"/>
              </a:ext>
            </a:extLst>
          </p:cNvPr>
          <p:cNvPicPr>
            <a:picLocks noChangeAspect="1"/>
          </p:cNvPicPr>
          <p:nvPr/>
        </p:nvPicPr>
        <p:blipFill>
          <a:blip r:embed="rId2"/>
          <a:stretch>
            <a:fillRect/>
          </a:stretch>
        </p:blipFill>
        <p:spPr>
          <a:xfrm>
            <a:off x="3251200" y="4525137"/>
            <a:ext cx="5359400" cy="1371600"/>
          </a:xfrm>
          <a:prstGeom prst="rect">
            <a:avLst/>
          </a:prstGeom>
        </p:spPr>
      </p:pic>
      <p:sp>
        <p:nvSpPr>
          <p:cNvPr id="2" name="TextBox 1">
            <a:extLst>
              <a:ext uri="{FF2B5EF4-FFF2-40B4-BE49-F238E27FC236}">
                <a16:creationId xmlns:a16="http://schemas.microsoft.com/office/drawing/2014/main" id="{5712CB16-5F49-2FEB-A141-D3E2F49FEF67}"/>
              </a:ext>
            </a:extLst>
          </p:cNvPr>
          <p:cNvSpPr txBox="1"/>
          <p:nvPr/>
        </p:nvSpPr>
        <p:spPr>
          <a:xfrm>
            <a:off x="1772239" y="1022261"/>
            <a:ext cx="8512404" cy="286232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Energy is quantized, quantum number is “n” goes from 1 to positive integer values</a:t>
            </a:r>
          </a:p>
          <a:p>
            <a:r>
              <a:rPr lang="en-US" dirty="0">
                <a:latin typeface="Times New Roman" panose="02020603050405020304" pitchFamily="18" charset="0"/>
                <a:cs typeface="Times New Roman" panose="02020603050405020304" pitchFamily="18" charset="0"/>
              </a:rPr>
              <a:t>     for the principal quantum number</a:t>
            </a:r>
          </a:p>
          <a:p>
            <a:r>
              <a:rPr lang="en-US" dirty="0">
                <a:latin typeface="Times New Roman" panose="02020603050405020304" pitchFamily="18" charset="0"/>
                <a:cs typeface="Times New Roman" panose="02020603050405020304" pitchFamily="18" charset="0"/>
              </a:rPr>
              <a:t>Smallest quantum of energy is </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n</a:t>
            </a:r>
            <a:endParaRPr lang="en-US" dirty="0">
              <a:latin typeface="Symbol" pitchFamily="2" charset="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Energy for quantum number ”n” is </a:t>
            </a:r>
          </a:p>
          <a:p>
            <a:r>
              <a:rPr lang="en-US" dirty="0" err="1">
                <a:latin typeface="Times New Roman" panose="02020603050405020304" pitchFamily="18" charset="0"/>
                <a:cs typeface="Times New Roman" panose="02020603050405020304" pitchFamily="18" charset="0"/>
              </a:rPr>
              <a:t>E</a:t>
            </a:r>
            <a:r>
              <a:rPr lang="en-US" baseline="-25000" dirty="0" err="1">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(n+1/2) = </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(n+1/2)</a:t>
            </a:r>
          </a:p>
          <a:p>
            <a:r>
              <a:rPr lang="en-US" dirty="0">
                <a:latin typeface="Times New Roman" panose="02020603050405020304" pitchFamily="18" charset="0"/>
                <a:cs typeface="Times New Roman" panose="02020603050405020304" pitchFamily="18" charset="0"/>
              </a:rPr>
              <a:t>Total number of quantum states N</a:t>
            </a:r>
          </a:p>
          <a:p>
            <a:r>
              <a:rPr lang="en-US" dirty="0">
                <a:latin typeface="Times New Roman" panose="02020603050405020304" pitchFamily="18" charset="0"/>
                <a:cs typeface="Times New Roman" panose="02020603050405020304" pitchFamily="18" charset="0"/>
              </a:rPr>
              <a:t>Total energy N</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(n+1/2)</a:t>
            </a:r>
          </a:p>
          <a:p>
            <a:r>
              <a:rPr lang="en-US" dirty="0">
                <a:latin typeface="Times New Roman" panose="02020603050405020304" pitchFamily="18" charset="0"/>
                <a:cs typeface="Times New Roman" panose="02020603050405020304" pitchFamily="18" charset="0"/>
              </a:rPr>
              <a:t>Ground state energy </a:t>
            </a:r>
            <a:r>
              <a:rPr lang="en-US" dirty="0">
                <a:latin typeface="Symbol" pitchFamily="2" charset="2"/>
                <a:cs typeface="Times New Roman" panose="02020603050405020304" pitchFamily="18" charset="0"/>
              </a:rPr>
              <a:t>m</a:t>
            </a:r>
          </a:p>
          <a:p>
            <a:endParaRPr lang="en-US" dirty="0">
              <a:latin typeface="Symbol" pitchFamily="2" charset="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Geometric Series           </a:t>
            </a:r>
          </a:p>
        </p:txBody>
      </p:sp>
      <p:pic>
        <p:nvPicPr>
          <p:cNvPr id="3" name="Picture 2">
            <a:extLst>
              <a:ext uri="{FF2B5EF4-FFF2-40B4-BE49-F238E27FC236}">
                <a16:creationId xmlns:a16="http://schemas.microsoft.com/office/drawing/2014/main" id="{760BB630-3156-3ABB-E470-148920CF1203}"/>
              </a:ext>
            </a:extLst>
          </p:cNvPr>
          <p:cNvPicPr>
            <a:picLocks noChangeAspect="1"/>
          </p:cNvPicPr>
          <p:nvPr/>
        </p:nvPicPr>
        <p:blipFill>
          <a:blip r:embed="rId3"/>
          <a:stretch>
            <a:fillRect/>
          </a:stretch>
        </p:blipFill>
        <p:spPr>
          <a:xfrm>
            <a:off x="3588168" y="3377953"/>
            <a:ext cx="1287385" cy="582871"/>
          </a:xfrm>
          <a:prstGeom prst="rect">
            <a:avLst/>
          </a:prstGeom>
        </p:spPr>
      </p:pic>
    </p:spTree>
    <p:extLst>
      <p:ext uri="{BB962C8B-B14F-4D97-AF65-F5344CB8AC3E}">
        <p14:creationId xmlns:p14="http://schemas.microsoft.com/office/powerpoint/2010/main" val="3554781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FEDA1-F74A-7344-A704-C6C91D1FC27C}"/>
              </a:ext>
            </a:extLst>
          </p:cNvPr>
          <p:cNvSpPr>
            <a:spLocks noGrp="1"/>
          </p:cNvSpPr>
          <p:nvPr>
            <p:ph type="sldNum" sz="quarter" idx="12"/>
          </p:nvPr>
        </p:nvSpPr>
        <p:spPr/>
        <p:txBody>
          <a:bodyPr/>
          <a:lstStyle/>
          <a:p>
            <a:fld id="{04AF66D1-50E8-924D-AA9F-C340413085BD}" type="slidenum">
              <a:rPr lang="en-US" smtClean="0"/>
              <a:t>24</a:t>
            </a:fld>
            <a:endParaRPr lang="en-US"/>
          </a:p>
        </p:txBody>
      </p:sp>
      <p:sp>
        <p:nvSpPr>
          <p:cNvPr id="5" name="TextBox 4">
            <a:extLst>
              <a:ext uri="{FF2B5EF4-FFF2-40B4-BE49-F238E27FC236}">
                <a16:creationId xmlns:a16="http://schemas.microsoft.com/office/drawing/2014/main" id="{76841EAF-4097-D04B-BB36-21056BD83A6D}"/>
              </a:ext>
            </a:extLst>
          </p:cNvPr>
          <p:cNvSpPr txBox="1"/>
          <p:nvPr/>
        </p:nvSpPr>
        <p:spPr>
          <a:xfrm>
            <a:off x="3194462" y="225632"/>
            <a:ext cx="59769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1907 Einstein Solid Model for Dulong Petit Law at high </a:t>
            </a:r>
            <a:r>
              <a:rPr lang="en-US" b="1" dirty="0" err="1">
                <a:latin typeface="Times New Roman" panose="02020603050405020304" pitchFamily="18" charset="0"/>
                <a:cs typeface="Times New Roman" panose="02020603050405020304" pitchFamily="18" charset="0"/>
              </a:rPr>
              <a:t>kT</a:t>
            </a:r>
            <a:endParaRPr lang="en-US" b="1"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7FF6F33E-2D33-0341-9FDD-79D57F270ED0}"/>
              </a:ext>
            </a:extLst>
          </p:cNvPr>
          <p:cNvPicPr>
            <a:picLocks noChangeAspect="1"/>
          </p:cNvPicPr>
          <p:nvPr/>
        </p:nvPicPr>
        <p:blipFill>
          <a:blip r:embed="rId2"/>
          <a:stretch>
            <a:fillRect/>
          </a:stretch>
        </p:blipFill>
        <p:spPr>
          <a:xfrm>
            <a:off x="3503240" y="819398"/>
            <a:ext cx="5359400" cy="1371600"/>
          </a:xfrm>
          <a:prstGeom prst="rect">
            <a:avLst/>
          </a:prstGeom>
        </p:spPr>
      </p:pic>
      <p:sp>
        <p:nvSpPr>
          <p:cNvPr id="8" name="TextBox 7">
            <a:extLst>
              <a:ext uri="{FF2B5EF4-FFF2-40B4-BE49-F238E27FC236}">
                <a16:creationId xmlns:a16="http://schemas.microsoft.com/office/drawing/2014/main" id="{4A961D5F-405A-5849-8731-E80289CB25E2}"/>
              </a:ext>
            </a:extLst>
          </p:cNvPr>
          <p:cNvSpPr txBox="1"/>
          <p:nvPr/>
        </p:nvSpPr>
        <p:spPr>
          <a:xfrm>
            <a:off x="3503240" y="2230766"/>
            <a:ext cx="39305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Energy =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log (Z); log(1/Z) = -log(Z)</a:t>
            </a:r>
          </a:p>
        </p:txBody>
      </p:sp>
      <p:pic>
        <p:nvPicPr>
          <p:cNvPr id="9" name="Picture 8">
            <a:extLst>
              <a:ext uri="{FF2B5EF4-FFF2-40B4-BE49-F238E27FC236}">
                <a16:creationId xmlns:a16="http://schemas.microsoft.com/office/drawing/2014/main" id="{455183A6-24DE-E149-861A-33B0DD93AF24}"/>
              </a:ext>
            </a:extLst>
          </p:cNvPr>
          <p:cNvPicPr>
            <a:picLocks noChangeAspect="1"/>
          </p:cNvPicPr>
          <p:nvPr/>
        </p:nvPicPr>
        <p:blipFill>
          <a:blip r:embed="rId3"/>
          <a:stretch>
            <a:fillRect/>
          </a:stretch>
        </p:blipFill>
        <p:spPr>
          <a:xfrm>
            <a:off x="0" y="2846384"/>
            <a:ext cx="12192000" cy="1165231"/>
          </a:xfrm>
          <a:prstGeom prst="rect">
            <a:avLst/>
          </a:prstGeom>
        </p:spPr>
      </p:pic>
      <p:sp>
        <p:nvSpPr>
          <p:cNvPr id="10" name="TextBox 9">
            <a:extLst>
              <a:ext uri="{FF2B5EF4-FFF2-40B4-BE49-F238E27FC236}">
                <a16:creationId xmlns:a16="http://schemas.microsoft.com/office/drawing/2014/main" id="{2B5560D0-9D93-A344-A536-4722ACC87787}"/>
              </a:ext>
            </a:extLst>
          </p:cNvPr>
          <p:cNvSpPr txBox="1"/>
          <p:nvPr/>
        </p:nvSpPr>
        <p:spPr>
          <a:xfrm>
            <a:off x="4667308" y="3537328"/>
            <a:ext cx="5768630"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(x) = 1 + x+ x2/2! + x3/3! +… At high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=&gt; log(</a:t>
            </a:r>
            <a:r>
              <a:rPr lang="en-US" dirty="0" err="1">
                <a:latin typeface="Times New Roman" panose="02020603050405020304" pitchFamily="18" charset="0"/>
                <a:cs typeface="Times New Roman" panose="02020603050405020304" pitchFamily="18" charset="0"/>
              </a:rPr>
              <a:t>h</a:t>
            </a:r>
            <a:r>
              <a:rPr lang="en-US" dirty="0" err="1">
                <a:latin typeface="Symbol" pitchFamily="2" charset="2"/>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a:t>
            </a:r>
          </a:p>
        </p:txBody>
      </p:sp>
      <p:pic>
        <p:nvPicPr>
          <p:cNvPr id="11" name="Picture 10">
            <a:extLst>
              <a:ext uri="{FF2B5EF4-FFF2-40B4-BE49-F238E27FC236}">
                <a16:creationId xmlns:a16="http://schemas.microsoft.com/office/drawing/2014/main" id="{86405BBF-39A8-6F4B-B6C3-17E69B94595E}"/>
              </a:ext>
            </a:extLst>
          </p:cNvPr>
          <p:cNvPicPr>
            <a:picLocks noChangeAspect="1"/>
          </p:cNvPicPr>
          <p:nvPr/>
        </p:nvPicPr>
        <p:blipFill>
          <a:blip r:embed="rId4"/>
          <a:stretch>
            <a:fillRect/>
          </a:stretch>
        </p:blipFill>
        <p:spPr>
          <a:xfrm>
            <a:off x="2464790" y="4171950"/>
            <a:ext cx="6502400" cy="2184400"/>
          </a:xfrm>
          <a:prstGeom prst="rect">
            <a:avLst/>
          </a:prstGeom>
        </p:spPr>
      </p:pic>
      <p:sp>
        <p:nvSpPr>
          <p:cNvPr id="12" name="TextBox 11">
            <a:extLst>
              <a:ext uri="{FF2B5EF4-FFF2-40B4-BE49-F238E27FC236}">
                <a16:creationId xmlns:a16="http://schemas.microsoft.com/office/drawing/2014/main" id="{696B5B7E-6976-F24F-BCFD-B62330DD0556}"/>
              </a:ext>
            </a:extLst>
          </p:cNvPr>
          <p:cNvSpPr txBox="1"/>
          <p:nvPr/>
        </p:nvSpPr>
        <p:spPr>
          <a:xfrm>
            <a:off x="9442958" y="4629984"/>
            <a:ext cx="1464953"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 is A; E is U</a:t>
            </a:r>
          </a:p>
        </p:txBody>
      </p:sp>
    </p:spTree>
    <p:extLst>
      <p:ext uri="{BB962C8B-B14F-4D97-AF65-F5344CB8AC3E}">
        <p14:creationId xmlns:p14="http://schemas.microsoft.com/office/powerpoint/2010/main" val="3928802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B24151-5004-4145-99A5-D99D6B8F391C}"/>
              </a:ext>
            </a:extLst>
          </p:cNvPr>
          <p:cNvSpPr>
            <a:spLocks noGrp="1"/>
          </p:cNvSpPr>
          <p:nvPr>
            <p:ph type="sldNum" sz="quarter" idx="12"/>
          </p:nvPr>
        </p:nvSpPr>
        <p:spPr/>
        <p:txBody>
          <a:bodyPr/>
          <a:lstStyle/>
          <a:p>
            <a:fld id="{04AF66D1-50E8-924D-AA9F-C340413085BD}" type="slidenum">
              <a:rPr lang="en-US" smtClean="0"/>
              <a:t>25</a:t>
            </a:fld>
            <a:endParaRPr lang="en-US"/>
          </a:p>
        </p:txBody>
      </p:sp>
      <p:sp>
        <p:nvSpPr>
          <p:cNvPr id="5" name="TextBox 4">
            <a:extLst>
              <a:ext uri="{FF2B5EF4-FFF2-40B4-BE49-F238E27FC236}">
                <a16:creationId xmlns:a16="http://schemas.microsoft.com/office/drawing/2014/main" id="{7EACAD57-256A-DD4B-9D24-B1A584D2E9CD}"/>
              </a:ext>
            </a:extLst>
          </p:cNvPr>
          <p:cNvSpPr txBox="1"/>
          <p:nvPr/>
        </p:nvSpPr>
        <p:spPr>
          <a:xfrm>
            <a:off x="3999432" y="427290"/>
            <a:ext cx="364715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Derivation of Dulong Petit</a:t>
            </a:r>
          </a:p>
        </p:txBody>
      </p:sp>
      <p:sp>
        <p:nvSpPr>
          <p:cNvPr id="6" name="Rectangle 5">
            <a:extLst>
              <a:ext uri="{FF2B5EF4-FFF2-40B4-BE49-F238E27FC236}">
                <a16:creationId xmlns:a16="http://schemas.microsoft.com/office/drawing/2014/main" id="{8740038C-0654-A34B-B1B8-935640D59C6F}"/>
              </a:ext>
            </a:extLst>
          </p:cNvPr>
          <p:cNvSpPr/>
          <p:nvPr/>
        </p:nvSpPr>
        <p:spPr>
          <a:xfrm>
            <a:off x="8750181" y="357335"/>
            <a:ext cx="2464037" cy="1477328"/>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rPr>
              <a:t>-S	U(E)	V</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		A(F)</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	G	T</a:t>
            </a: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603C7A74-B8DF-CC47-8DAF-0D4730F78723}"/>
                  </a:ext>
                </a:extLst>
              </p:cNvPr>
              <p:cNvSpPr txBox="1"/>
              <p:nvPr/>
            </p:nvSpPr>
            <p:spPr>
              <a:xfrm>
                <a:off x="3298677" y="1273323"/>
                <a:ext cx="4316246" cy="452046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U = A + TS</a:t>
                </a:r>
              </a:p>
              <a:p>
                <a:r>
                  <a:rPr lang="en-US" dirty="0" err="1">
                    <a:latin typeface="Times New Roman" panose="02020603050405020304" pitchFamily="18" charset="0"/>
                    <a:cs typeface="Times New Roman" panose="02020603050405020304" pitchFamily="18" charset="0"/>
                  </a:rPr>
                  <a:t>dA</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SdT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U = A - T (</a:t>
                </a:r>
                <a:r>
                  <a:rPr lang="en-US" dirty="0" err="1">
                    <a:latin typeface="Times New Roman" panose="02020603050405020304" pitchFamily="18" charset="0"/>
                    <a:cs typeface="Times New Roman" panose="02020603050405020304" pitchFamily="18" charset="0"/>
                  </a:rPr>
                  <a:t>dA</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 =  NE</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NkT</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b="0" i="1" smtClean="0">
                            <a:latin typeface="Cambria Math" panose="02040503050406030204" pitchFamily="18" charset="0"/>
                            <a:cs typeface="Times New Roman" panose="02020603050405020304" pitchFamily="18" charset="0"/>
                          </a:rPr>
                          <m:t>𝑙𝑜𝑔</m:t>
                        </m:r>
                        <m:d>
                          <m:dPr>
                            <m:ctrlPr>
                              <a:rPr lang="en-US" b="0" i="1" smtClean="0">
                                <a:latin typeface="Cambria Math" panose="02040503050406030204" pitchFamily="18" charset="0"/>
                                <a:cs typeface="Times New Roman" panose="02020603050405020304" pitchFamily="18" charset="0"/>
                              </a:rPr>
                            </m:ctrlPr>
                          </m:dPr>
                          <m:e>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h</m:t>
                                </m:r>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ea typeface="Cambria Math" panose="02040503050406030204" pitchFamily="18" charset="0"/>
                                        <a:cs typeface="Times New Roman" panose="02020603050405020304" pitchFamily="18" charset="0"/>
                                      </a:rPr>
                                      <m:t>𝜔</m:t>
                                    </m:r>
                                  </m:e>
                                  <m:sub>
                                    <m:r>
                                      <a:rPr lang="en-US" b="0" i="1" smtClean="0">
                                        <a:latin typeface="Cambria Math" panose="02040503050406030204" pitchFamily="18" charset="0"/>
                                        <a:cs typeface="Times New Roman" panose="02020603050405020304" pitchFamily="18" charset="0"/>
                                      </a:rPr>
                                      <m:t>𝑖</m:t>
                                    </m:r>
                                  </m:sub>
                                </m:sSub>
                              </m:num>
                              <m:den>
                                <m:r>
                                  <a:rPr lang="en-US" b="0" i="1" smtClean="0">
                                    <a:latin typeface="Cambria Math" panose="02040503050406030204" pitchFamily="18" charset="0"/>
                                    <a:cs typeface="Times New Roman" panose="02020603050405020304" pitchFamily="18" charset="0"/>
                                  </a:rPr>
                                  <m:t>𝑘𝑇</m:t>
                                </m:r>
                              </m:den>
                            </m:f>
                          </m:e>
                        </m:d>
                      </m:e>
                    </m:nary>
                  </m:oMath>
                </a14:m>
                <a:endParaRPr lang="en-US" dirty="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dA</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Nk</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b="0" i="1" smtClean="0">
                            <a:latin typeface="Cambria Math" panose="02040503050406030204" pitchFamily="18" charset="0"/>
                            <a:cs typeface="Times New Roman" panose="02020603050405020304" pitchFamily="18" charset="0"/>
                          </a:rPr>
                          <m:t>(</m:t>
                        </m:r>
                        <m:r>
                          <a:rPr lang="en-US" i="1">
                            <a:latin typeface="Cambria Math" panose="02040503050406030204" pitchFamily="18" charset="0"/>
                            <a:cs typeface="Times New Roman" panose="02020603050405020304" pitchFamily="18" charset="0"/>
                          </a:rPr>
                          <m:t>𝑙𝑜𝑔</m:t>
                        </m:r>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𝜔</m:t>
                                    </m:r>
                                  </m:e>
                                  <m:sub>
                                    <m:r>
                                      <a:rPr lang="en-US" i="1">
                                        <a:latin typeface="Cambria Math" panose="02040503050406030204" pitchFamily="18" charset="0"/>
                                        <a:cs typeface="Times New Roman" panose="02020603050405020304" pitchFamily="18" charset="0"/>
                                      </a:rPr>
                                      <m:t>𝑖</m:t>
                                    </m:r>
                                  </m:sub>
                                </m:sSub>
                              </m:num>
                              <m:den>
                                <m:r>
                                  <a:rPr lang="en-US" i="1">
                                    <a:latin typeface="Cambria Math" panose="02040503050406030204" pitchFamily="18" charset="0"/>
                                    <a:cs typeface="Times New Roman" panose="02020603050405020304" pitchFamily="18" charset="0"/>
                                  </a:rPr>
                                  <m:t>𝑘𝑇</m:t>
                                </m:r>
                              </m:den>
                            </m:f>
                          </m:e>
                        </m:d>
                        <m:r>
                          <a:rPr lang="en-US" b="0"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𝑁</m:t>
                        </m:r>
                        <m:r>
                          <a:rPr lang="en-US" b="0" i="1" smtClean="0">
                            <a:latin typeface="Cambria Math" panose="02040503050406030204" pitchFamily="18" charset="0"/>
                            <a:cs typeface="Times New Roman" panose="02020603050405020304" pitchFamily="18" charset="0"/>
                          </a:rPr>
                          <m:t>𝑘𝑇</m:t>
                        </m:r>
                        <m:d>
                          <m:dPr>
                            <m:ctrlPr>
                              <a:rPr lang="en-US" b="0" i="1" smtClean="0">
                                <a:latin typeface="Cambria Math" panose="02040503050406030204" pitchFamily="18" charset="0"/>
                                <a:cs typeface="Times New Roman" panose="02020603050405020304" pitchFamily="18" charset="0"/>
                              </a:rPr>
                            </m:ctrlPr>
                          </m:dPr>
                          <m:e>
                            <m:f>
                              <m:fPr>
                                <m:ctrlPr>
                                  <a:rPr lang="en-US" b="0" i="1" smtClean="0">
                                    <a:latin typeface="Cambria Math" panose="02040503050406030204" pitchFamily="18" charset="0"/>
                                    <a:cs typeface="Times New Roman" panose="02020603050405020304" pitchFamily="18" charset="0"/>
                                  </a:rPr>
                                </m:ctrlPr>
                              </m:fPr>
                              <m:num>
                                <m:r>
                                  <a:rPr lang="en-US" b="0" i="1" smtClean="0">
                                    <a:latin typeface="Cambria Math" panose="02040503050406030204" pitchFamily="18" charset="0"/>
                                    <a:cs typeface="Times New Roman" panose="02020603050405020304" pitchFamily="18" charset="0"/>
                                  </a:rPr>
                                  <m:t>−1</m:t>
                                </m:r>
                              </m:num>
                              <m:den>
                                <m:r>
                                  <a:rPr lang="en-US" b="0" i="1" smtClean="0">
                                    <a:latin typeface="Cambria Math" panose="02040503050406030204" pitchFamily="18" charset="0"/>
                                    <a:cs typeface="Times New Roman" panose="02020603050405020304" pitchFamily="18" charset="0"/>
                                  </a:rPr>
                                  <m:t>𝑇</m:t>
                                </m:r>
                              </m:den>
                            </m:f>
                          </m:e>
                        </m:d>
                        <m:r>
                          <a:rPr lang="en-US" b="0" i="1" smtClean="0">
                            <a:latin typeface="Cambria Math" panose="02040503050406030204" pitchFamily="18" charset="0"/>
                            <a:cs typeface="Times New Roman" panose="02020603050405020304" pitchFamily="18" charset="0"/>
                          </a:rPr>
                          <m:t>)</m:t>
                        </m:r>
                      </m:e>
                    </m:nary>
                  </m:oMath>
                </a14:m>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U = NE</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NkT</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i="1">
                            <a:latin typeface="Cambria Math" panose="02040503050406030204" pitchFamily="18" charset="0"/>
                            <a:cs typeface="Times New Roman" panose="02020603050405020304" pitchFamily="18" charset="0"/>
                          </a:rPr>
                          <m:t>𝑙𝑜𝑔</m:t>
                        </m:r>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𝜔</m:t>
                                    </m:r>
                                  </m:e>
                                  <m:sub>
                                    <m:r>
                                      <a:rPr lang="en-US" i="1">
                                        <a:latin typeface="Cambria Math" panose="02040503050406030204" pitchFamily="18" charset="0"/>
                                        <a:cs typeface="Times New Roman" panose="02020603050405020304" pitchFamily="18" charset="0"/>
                                      </a:rPr>
                                      <m:t>𝑖</m:t>
                                    </m:r>
                                  </m:sub>
                                </m:sSub>
                              </m:num>
                              <m:den>
                                <m:r>
                                  <a:rPr lang="en-US" i="1">
                                    <a:latin typeface="Cambria Math" panose="02040503050406030204" pitchFamily="18" charset="0"/>
                                    <a:cs typeface="Times New Roman" panose="02020603050405020304" pitchFamily="18" charset="0"/>
                                  </a:rPr>
                                  <m:t>𝑘𝑇</m:t>
                                </m:r>
                              </m:den>
                            </m:f>
                          </m:e>
                        </m:d>
                      </m:e>
                    </m:nary>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 NkT</a:t>
                </a:r>
                <a:r>
                  <a:rPr lang="en-US" dirty="0">
                    <a:cs typeface="Times New Roman" panose="02020603050405020304" pitchFamily="18" charset="0"/>
                  </a:rPr>
                  <a:t> </a:t>
                </a:r>
                <a14:m>
                  <m:oMath xmlns:m="http://schemas.openxmlformats.org/officeDocument/2006/math">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i="1">
                            <a:latin typeface="Cambria Math" panose="02040503050406030204" pitchFamily="18" charset="0"/>
                            <a:cs typeface="Times New Roman" panose="02020603050405020304" pitchFamily="18" charset="0"/>
                          </a:rPr>
                          <m:t>𝑙𝑜𝑔</m:t>
                        </m:r>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h</m:t>
                                </m:r>
                                <m:sSub>
                                  <m:sSubPr>
                                    <m:ctrlPr>
                                      <a:rPr lang="en-US"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𝜔</m:t>
                                    </m:r>
                                  </m:e>
                                  <m:sub>
                                    <m:r>
                                      <a:rPr lang="en-US" i="1">
                                        <a:latin typeface="Cambria Math" panose="02040503050406030204" pitchFamily="18" charset="0"/>
                                        <a:cs typeface="Times New Roman" panose="02020603050405020304" pitchFamily="18" charset="0"/>
                                      </a:rPr>
                                      <m:t>𝑖</m:t>
                                    </m:r>
                                  </m:sub>
                                </m:sSub>
                              </m:num>
                              <m:den>
                                <m:r>
                                  <a:rPr lang="en-US" i="1">
                                    <a:latin typeface="Cambria Math" panose="02040503050406030204" pitchFamily="18" charset="0"/>
                                    <a:cs typeface="Times New Roman" panose="02020603050405020304" pitchFamily="18" charset="0"/>
                                  </a:rPr>
                                  <m:t>𝑘𝑇</m:t>
                                </m:r>
                              </m:den>
                            </m:f>
                          </m:e>
                        </m:d>
                        <m:r>
                          <a:rPr lang="en-US" b="0" i="1" smtClean="0">
                            <a:latin typeface="Cambria Math" panose="02040503050406030204" pitchFamily="18" charset="0"/>
                            <a:cs typeface="Times New Roman" panose="02020603050405020304" pitchFamily="18" charset="0"/>
                          </a:rPr>
                          <m:t>−</m:t>
                        </m:r>
                        <m:nary>
                          <m:naryPr>
                            <m:chr m:val="∑"/>
                            <m:ctrlPr>
                              <a:rPr lang="en-US" i="1">
                                <a:latin typeface="Cambria Math" panose="02040503050406030204" pitchFamily="18" charset="0"/>
                                <a:cs typeface="Times New Roman" panose="02020603050405020304" pitchFamily="18" charset="0"/>
                              </a:rPr>
                            </m:ctrlPr>
                          </m:naryPr>
                          <m:sub>
                            <m:r>
                              <m:rPr>
                                <m:brk m:alnAt="23"/>
                              </m:rPr>
                              <a:rPr lang="en-US" i="1">
                                <a:latin typeface="Cambria Math" panose="02040503050406030204" pitchFamily="18" charset="0"/>
                                <a:cs typeface="Times New Roman" panose="02020603050405020304" pitchFamily="18" charset="0"/>
                              </a:rPr>
                              <m:t>𝑖</m:t>
                            </m:r>
                          </m:sub>
                          <m:sup/>
                          <m:e>
                            <m:r>
                              <a:rPr lang="en-US" i="1">
                                <a:latin typeface="Cambria Math" panose="02040503050406030204" pitchFamily="18" charset="0"/>
                                <a:cs typeface="Times New Roman" panose="02020603050405020304" pitchFamily="18" charset="0"/>
                              </a:rPr>
                              <m:t>𝑁𝑘𝑇</m:t>
                            </m:r>
                          </m:e>
                        </m:nary>
                      </m:e>
                    </m:nary>
                  </m:oMath>
                </a14:m>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     = NE</a:t>
                </a:r>
                <a:r>
                  <a:rPr lang="en-US" baseline="-25000" dirty="0">
                    <a:latin typeface="Times New Roman" panose="02020603050405020304" pitchFamily="18" charset="0"/>
                    <a:cs typeface="Times New Roman" panose="02020603050405020304" pitchFamily="18" charset="0"/>
                  </a:rPr>
                  <a:t>0</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gNkT</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Times New Roman" panose="02020603050405020304" pitchFamily="18" charset="0"/>
                            </a:rPr>
                          </m:ctrlPr>
                        </m:sSubPr>
                        <m:e>
                          <m:r>
                            <a:rPr lang="en-US" b="0" i="1" smtClean="0">
                              <a:latin typeface="Cambria Math" panose="02040503050406030204" pitchFamily="18" charset="0"/>
                              <a:cs typeface="Times New Roman" panose="02020603050405020304" pitchFamily="18" charset="0"/>
                            </a:rPr>
                            <m:t>𝐶</m:t>
                          </m:r>
                        </m:e>
                        <m:sub>
                          <m:r>
                            <a:rPr lang="en-US" b="0" i="1" smtClean="0">
                              <a:latin typeface="Cambria Math" panose="02040503050406030204" pitchFamily="18" charset="0"/>
                              <a:cs typeface="Times New Roman" panose="02020603050405020304" pitchFamily="18" charset="0"/>
                            </a:rPr>
                            <m:t>𝑉</m:t>
                          </m:r>
                        </m:sub>
                      </m:sSub>
                      <m:r>
                        <a:rPr lang="en-US" b="0" i="1" smtClean="0">
                          <a:latin typeface="Cambria Math" panose="02040503050406030204" pitchFamily="18" charset="0"/>
                          <a:cs typeface="Times New Roman" panose="02020603050405020304" pitchFamily="18" charset="0"/>
                        </a:rPr>
                        <m:t>=</m:t>
                      </m:r>
                      <m:r>
                        <m:rPr>
                          <m:nor/>
                        </m:rPr>
                        <a:rPr lang="en-US" dirty="0">
                          <a:latin typeface="Times New Roman" panose="02020603050405020304" pitchFamily="18" charset="0"/>
                          <a:cs typeface="Times New Roman" panose="02020603050405020304" pitchFamily="18" charset="0"/>
                        </a:rPr>
                        <m:t>(</m:t>
                      </m:r>
                      <m:r>
                        <m:rPr>
                          <m:nor/>
                        </m:rPr>
                        <a:rPr lang="en-US" dirty="0">
                          <a:latin typeface="Times New Roman" panose="02020603050405020304" pitchFamily="18" charset="0"/>
                          <a:cs typeface="Times New Roman" panose="02020603050405020304" pitchFamily="18" charset="0"/>
                        </a:rPr>
                        <m:t>dU</m:t>
                      </m:r>
                      <m:r>
                        <m:rPr>
                          <m:nor/>
                        </m:rPr>
                        <a:rPr lang="en-US" dirty="0">
                          <a:latin typeface="Times New Roman" panose="02020603050405020304" pitchFamily="18" charset="0"/>
                          <a:cs typeface="Times New Roman" panose="02020603050405020304" pitchFamily="18" charset="0"/>
                        </a:rPr>
                        <m:t>/</m:t>
                      </m:r>
                      <m:r>
                        <m:rPr>
                          <m:nor/>
                        </m:rPr>
                        <a:rPr lang="en-US" dirty="0">
                          <a:latin typeface="Times New Roman" panose="02020603050405020304" pitchFamily="18" charset="0"/>
                          <a:cs typeface="Times New Roman" panose="02020603050405020304" pitchFamily="18" charset="0"/>
                        </a:rPr>
                        <m:t>dT</m:t>
                      </m:r>
                      <m:r>
                        <m:rPr>
                          <m:nor/>
                        </m:rPr>
                        <a:rPr lang="en-US" dirty="0">
                          <a:latin typeface="Times New Roman" panose="02020603050405020304" pitchFamily="18" charset="0"/>
                          <a:cs typeface="Times New Roman" panose="02020603050405020304" pitchFamily="18" charset="0"/>
                        </a:rPr>
                        <m:t>)</m:t>
                      </m:r>
                      <m:r>
                        <m:rPr>
                          <m:nor/>
                        </m:rPr>
                        <a:rPr lang="en-US" baseline="-25000" dirty="0">
                          <a:latin typeface="Times New Roman" panose="02020603050405020304" pitchFamily="18" charset="0"/>
                          <a:cs typeface="Times New Roman" panose="02020603050405020304" pitchFamily="18" charset="0"/>
                        </a:rPr>
                        <m:t>V</m:t>
                      </m:r>
                      <m:r>
                        <m:rPr>
                          <m:nor/>
                        </m:rPr>
                        <a:rPr lang="en-US" dirty="0">
                          <a:latin typeface="Times New Roman" panose="02020603050405020304" pitchFamily="18" charset="0"/>
                          <a:cs typeface="Times New Roman" panose="02020603050405020304" pitchFamily="18" charset="0"/>
                        </a:rPr>
                        <m:t> =</m:t>
                      </m:r>
                      <m:r>
                        <m:rPr>
                          <m:nor/>
                        </m:rPr>
                        <a:rPr lang="en-US" b="0" i="0" dirty="0" smtClean="0">
                          <a:latin typeface="Times New Roman" panose="02020603050405020304" pitchFamily="18" charset="0"/>
                          <a:cs typeface="Times New Roman" panose="02020603050405020304" pitchFamily="18" charset="0"/>
                        </a:rPr>
                        <m:t>gNk</m:t>
                      </m:r>
                      <m:r>
                        <m:rPr>
                          <m:nor/>
                        </m:rPr>
                        <a:rPr lang="en-US" b="0" i="0" dirty="0" smtClean="0">
                          <a:latin typeface="Times New Roman" panose="02020603050405020304" pitchFamily="18" charset="0"/>
                          <a:cs typeface="Times New Roman" panose="02020603050405020304" pitchFamily="18" charset="0"/>
                        </a:rPr>
                        <m:t> = 3</m:t>
                      </m:r>
                      <m:r>
                        <m:rPr>
                          <m:nor/>
                        </m:rPr>
                        <a:rPr lang="en-US" b="0" i="0" dirty="0" smtClean="0">
                          <a:latin typeface="Times New Roman" panose="02020603050405020304" pitchFamily="18" charset="0"/>
                          <a:cs typeface="Times New Roman" panose="02020603050405020304" pitchFamily="18" charset="0"/>
                        </a:rPr>
                        <m:t>Nk</m:t>
                      </m:r>
                    </m:oMath>
                  </m:oMathPara>
                </a14:m>
                <a:endParaRPr lang="en-US" dirty="0">
                  <a:latin typeface="Times New Roman" panose="02020603050405020304" pitchFamily="18" charset="0"/>
                  <a:cs typeface="Times New Roman" panose="02020603050405020304" pitchFamily="18" charset="0"/>
                </a:endParaRPr>
              </a:p>
            </p:txBody>
          </p:sp>
        </mc:Choice>
        <mc:Fallback>
          <p:sp>
            <p:nvSpPr>
              <p:cNvPr id="7" name="TextBox 6">
                <a:extLst>
                  <a:ext uri="{FF2B5EF4-FFF2-40B4-BE49-F238E27FC236}">
                    <a16:creationId xmlns:a16="http://schemas.microsoft.com/office/drawing/2014/main" id="{603C7A74-B8DF-CC47-8DAF-0D4730F78723}"/>
                  </a:ext>
                </a:extLst>
              </p:cNvPr>
              <p:cNvSpPr txBox="1">
                <a:spLocks noRot="1" noChangeAspect="1" noMove="1" noResize="1" noEditPoints="1" noAdjustHandles="1" noChangeArrowheads="1" noChangeShapeType="1" noTextEdit="1"/>
              </p:cNvSpPr>
              <p:nvPr/>
            </p:nvSpPr>
            <p:spPr>
              <a:xfrm>
                <a:off x="3298677" y="1273323"/>
                <a:ext cx="4316246" cy="4520468"/>
              </a:xfrm>
              <a:prstGeom prst="rect">
                <a:avLst/>
              </a:prstGeom>
              <a:blipFill>
                <a:blip r:embed="rId2"/>
                <a:stretch>
                  <a:fillRect l="-1173" t="-840" b="-280"/>
                </a:stretch>
              </a:blipFill>
            </p:spPr>
            <p:txBody>
              <a:bodyPr/>
              <a:lstStyle/>
              <a:p>
                <a:r>
                  <a:rPr lang="en-US">
                    <a:noFill/>
                  </a:rPr>
                  <a:t> </a:t>
                </a:r>
              </a:p>
            </p:txBody>
          </p:sp>
        </mc:Fallback>
      </mc:AlternateContent>
      <p:sp>
        <p:nvSpPr>
          <p:cNvPr id="2" name="TextBox 1">
            <a:extLst>
              <a:ext uri="{FF2B5EF4-FFF2-40B4-BE49-F238E27FC236}">
                <a16:creationId xmlns:a16="http://schemas.microsoft.com/office/drawing/2014/main" id="{4DFC894F-7BC4-5104-EBDD-E972C6197C4B}"/>
              </a:ext>
            </a:extLst>
          </p:cNvPr>
          <p:cNvSpPr txBox="1"/>
          <p:nvPr/>
        </p:nvSpPr>
        <p:spPr>
          <a:xfrm>
            <a:off x="7803573" y="3429000"/>
            <a:ext cx="1250663"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dlnx</a:t>
            </a:r>
            <a:r>
              <a:rPr lang="en-US" dirty="0">
                <a:latin typeface="Times New Roman" panose="02020603050405020304" pitchFamily="18" charset="0"/>
                <a:cs typeface="Times New Roman" panose="02020603050405020304" pitchFamily="18" charset="0"/>
              </a:rPr>
              <a:t> = dx/x</a:t>
            </a:r>
          </a:p>
        </p:txBody>
      </p:sp>
      <p:pic>
        <p:nvPicPr>
          <p:cNvPr id="3" name="Picture 2">
            <a:extLst>
              <a:ext uri="{FF2B5EF4-FFF2-40B4-BE49-F238E27FC236}">
                <a16:creationId xmlns:a16="http://schemas.microsoft.com/office/drawing/2014/main" id="{ADE6D00F-1CFC-6564-261C-1DBB739EA581}"/>
              </a:ext>
            </a:extLst>
          </p:cNvPr>
          <p:cNvPicPr>
            <a:picLocks noChangeAspect="1"/>
          </p:cNvPicPr>
          <p:nvPr/>
        </p:nvPicPr>
        <p:blipFill rotWithShape="1">
          <a:blip r:embed="rId3"/>
          <a:srcRect l="4441" t="52480" r="62959" b="18420"/>
          <a:stretch/>
        </p:blipFill>
        <p:spPr>
          <a:xfrm>
            <a:off x="9601199" y="3295825"/>
            <a:ext cx="2119745" cy="635682"/>
          </a:xfrm>
          <a:prstGeom prst="rect">
            <a:avLst/>
          </a:prstGeom>
        </p:spPr>
      </p:pic>
      <p:sp>
        <p:nvSpPr>
          <p:cNvPr id="8" name="TextBox 7">
            <a:extLst>
              <a:ext uri="{FF2B5EF4-FFF2-40B4-BE49-F238E27FC236}">
                <a16:creationId xmlns:a16="http://schemas.microsoft.com/office/drawing/2014/main" id="{6311C51A-4D75-A8A3-5B90-C28FBED39118}"/>
              </a:ext>
            </a:extLst>
          </p:cNvPr>
          <p:cNvSpPr txBox="1"/>
          <p:nvPr/>
        </p:nvSpPr>
        <p:spPr>
          <a:xfrm>
            <a:off x="7820565" y="4392681"/>
            <a:ext cx="246734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 is number of DOF or 3</a:t>
            </a:r>
          </a:p>
        </p:txBody>
      </p:sp>
    </p:spTree>
    <p:extLst>
      <p:ext uri="{BB962C8B-B14F-4D97-AF65-F5344CB8AC3E}">
        <p14:creationId xmlns:p14="http://schemas.microsoft.com/office/powerpoint/2010/main" val="3006163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2FEDA1-F74A-7344-A704-C6C91D1FC27C}"/>
              </a:ext>
            </a:extLst>
          </p:cNvPr>
          <p:cNvSpPr>
            <a:spLocks noGrp="1"/>
          </p:cNvSpPr>
          <p:nvPr>
            <p:ph type="sldNum" sz="quarter" idx="12"/>
          </p:nvPr>
        </p:nvSpPr>
        <p:spPr/>
        <p:txBody>
          <a:bodyPr/>
          <a:lstStyle/>
          <a:p>
            <a:fld id="{04AF66D1-50E8-924D-AA9F-C340413085BD}" type="slidenum">
              <a:rPr lang="en-US" smtClean="0"/>
              <a:t>26</a:t>
            </a:fld>
            <a:endParaRPr lang="en-US"/>
          </a:p>
        </p:txBody>
      </p:sp>
      <p:sp>
        <p:nvSpPr>
          <p:cNvPr id="5" name="TextBox 4">
            <a:extLst>
              <a:ext uri="{FF2B5EF4-FFF2-40B4-BE49-F238E27FC236}">
                <a16:creationId xmlns:a16="http://schemas.microsoft.com/office/drawing/2014/main" id="{76841EAF-4097-D04B-BB36-21056BD83A6D}"/>
              </a:ext>
            </a:extLst>
          </p:cNvPr>
          <p:cNvSpPr txBox="1"/>
          <p:nvPr/>
        </p:nvSpPr>
        <p:spPr>
          <a:xfrm>
            <a:off x="3194462" y="225632"/>
            <a:ext cx="5976957"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1907 Einstein Solid Model for Dulong Petit Law at high </a:t>
            </a:r>
            <a:r>
              <a:rPr lang="en-US" b="1" dirty="0" err="1">
                <a:latin typeface="Times New Roman" panose="02020603050405020304" pitchFamily="18" charset="0"/>
                <a:cs typeface="Times New Roman" panose="02020603050405020304" pitchFamily="18" charset="0"/>
              </a:rPr>
              <a:t>kT</a:t>
            </a:r>
            <a:endParaRPr lang="en-US"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6405BBF-39A8-6F4B-B6C3-17E69B94595E}"/>
              </a:ext>
            </a:extLst>
          </p:cNvPr>
          <p:cNvPicPr>
            <a:picLocks noChangeAspect="1"/>
          </p:cNvPicPr>
          <p:nvPr/>
        </p:nvPicPr>
        <p:blipFill rotWithShape="1">
          <a:blip r:embed="rId2"/>
          <a:srcRect b="64833"/>
          <a:stretch/>
        </p:blipFill>
        <p:spPr>
          <a:xfrm>
            <a:off x="2809174" y="965612"/>
            <a:ext cx="6502400" cy="768185"/>
          </a:xfrm>
          <a:prstGeom prst="rect">
            <a:avLst/>
          </a:prstGeom>
        </p:spPr>
      </p:pic>
      <p:pic>
        <p:nvPicPr>
          <p:cNvPr id="2" name="Picture 1">
            <a:extLst>
              <a:ext uri="{FF2B5EF4-FFF2-40B4-BE49-F238E27FC236}">
                <a16:creationId xmlns:a16="http://schemas.microsoft.com/office/drawing/2014/main" id="{D591156B-A7E9-6E47-9E63-A7D22A51725F}"/>
              </a:ext>
            </a:extLst>
          </p:cNvPr>
          <p:cNvPicPr>
            <a:picLocks noChangeAspect="1"/>
          </p:cNvPicPr>
          <p:nvPr/>
        </p:nvPicPr>
        <p:blipFill>
          <a:blip r:embed="rId3"/>
          <a:stretch>
            <a:fillRect/>
          </a:stretch>
        </p:blipFill>
        <p:spPr>
          <a:xfrm>
            <a:off x="2809174" y="2104445"/>
            <a:ext cx="4572000" cy="2095500"/>
          </a:xfrm>
          <a:prstGeom prst="rect">
            <a:avLst/>
          </a:prstGeom>
        </p:spPr>
      </p:pic>
      <p:sp>
        <p:nvSpPr>
          <p:cNvPr id="3" name="TextBox 2">
            <a:extLst>
              <a:ext uri="{FF2B5EF4-FFF2-40B4-BE49-F238E27FC236}">
                <a16:creationId xmlns:a16="http://schemas.microsoft.com/office/drawing/2014/main" id="{8A32205C-6D9C-B84A-A3A2-3FB1C70766F5}"/>
              </a:ext>
            </a:extLst>
          </p:cNvPr>
          <p:cNvSpPr txBox="1"/>
          <p:nvPr/>
        </p:nvSpPr>
        <p:spPr>
          <a:xfrm>
            <a:off x="8360229" y="1349704"/>
            <a:ext cx="143507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 is A; E is U</a:t>
            </a:r>
          </a:p>
        </p:txBody>
      </p:sp>
      <p:pic>
        <p:nvPicPr>
          <p:cNvPr id="6" name="Picture 5">
            <a:extLst>
              <a:ext uri="{FF2B5EF4-FFF2-40B4-BE49-F238E27FC236}">
                <a16:creationId xmlns:a16="http://schemas.microsoft.com/office/drawing/2014/main" id="{34EB8A5F-F7BC-A44B-BE70-E7B48C59DF0B}"/>
              </a:ext>
            </a:extLst>
          </p:cNvPr>
          <p:cNvPicPr>
            <a:picLocks noChangeAspect="1"/>
          </p:cNvPicPr>
          <p:nvPr/>
        </p:nvPicPr>
        <p:blipFill>
          <a:blip r:embed="rId4"/>
          <a:stretch>
            <a:fillRect/>
          </a:stretch>
        </p:blipFill>
        <p:spPr>
          <a:xfrm>
            <a:off x="2809174" y="4570593"/>
            <a:ext cx="3619500" cy="1016000"/>
          </a:xfrm>
          <a:prstGeom prst="rect">
            <a:avLst/>
          </a:prstGeom>
        </p:spPr>
      </p:pic>
      <p:sp>
        <p:nvSpPr>
          <p:cNvPr id="12" name="TextBox 11">
            <a:extLst>
              <a:ext uri="{FF2B5EF4-FFF2-40B4-BE49-F238E27FC236}">
                <a16:creationId xmlns:a16="http://schemas.microsoft.com/office/drawing/2014/main" id="{2319AF08-3DCA-1F40-AFA8-AF212A91E64D}"/>
              </a:ext>
            </a:extLst>
          </p:cNvPr>
          <p:cNvSpPr txBox="1"/>
          <p:nvPr/>
        </p:nvSpPr>
        <p:spPr>
          <a:xfrm>
            <a:off x="7042068" y="5078593"/>
            <a:ext cx="340029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Molar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/N = </a:t>
            </a:r>
            <a:r>
              <a:rPr lang="en-US" dirty="0" err="1">
                <a:latin typeface="Times New Roman" panose="02020603050405020304" pitchFamily="18" charset="0"/>
                <a:cs typeface="Times New Roman" panose="02020603050405020304" pitchFamily="18" charset="0"/>
              </a:rPr>
              <a:t>gk</a:t>
            </a:r>
            <a:r>
              <a:rPr lang="en-US" dirty="0">
                <a:latin typeface="Times New Roman" panose="02020603050405020304" pitchFamily="18" charset="0"/>
                <a:cs typeface="Times New Roman" panose="02020603050405020304" pitchFamily="18" charset="0"/>
              </a:rPr>
              <a:t> or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3R in 3d</a:t>
            </a:r>
          </a:p>
        </p:txBody>
      </p:sp>
    </p:spTree>
    <p:extLst>
      <p:ext uri="{BB962C8B-B14F-4D97-AF65-F5344CB8AC3E}">
        <p14:creationId xmlns:p14="http://schemas.microsoft.com/office/powerpoint/2010/main" val="3959996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27</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10" name="Picture 9">
            <a:hlinkClick r:id="rId2"/>
            <a:extLst>
              <a:ext uri="{FF2B5EF4-FFF2-40B4-BE49-F238E27FC236}">
                <a16:creationId xmlns:a16="http://schemas.microsoft.com/office/drawing/2014/main" id="{97FE4764-83BB-9A4B-B621-9CCF8733C77D}"/>
              </a:ext>
            </a:extLst>
          </p:cNvPr>
          <p:cNvPicPr>
            <a:picLocks noChangeAspect="1"/>
          </p:cNvPicPr>
          <p:nvPr/>
        </p:nvPicPr>
        <p:blipFill>
          <a:blip r:embed="rId3"/>
          <a:stretch>
            <a:fillRect/>
          </a:stretch>
        </p:blipFill>
        <p:spPr>
          <a:xfrm>
            <a:off x="2025283" y="1984606"/>
            <a:ext cx="7823200" cy="2540000"/>
          </a:xfrm>
          <a:prstGeom prst="rect">
            <a:avLst/>
          </a:prstGeom>
        </p:spPr>
      </p:pic>
      <p:sp>
        <p:nvSpPr>
          <p:cNvPr id="11" name="Rectangle 10">
            <a:extLst>
              <a:ext uri="{FF2B5EF4-FFF2-40B4-BE49-F238E27FC236}">
                <a16:creationId xmlns:a16="http://schemas.microsoft.com/office/drawing/2014/main" id="{7D01F62A-055D-B447-A216-22AA7C96B147}"/>
              </a:ext>
            </a:extLst>
          </p:cNvPr>
          <p:cNvSpPr/>
          <p:nvPr/>
        </p:nvSpPr>
        <p:spPr>
          <a:xfrm>
            <a:off x="2888883" y="4829527"/>
            <a:ext cx="6096000" cy="923330"/>
          </a:xfrm>
          <a:prstGeom prst="rect">
            <a:avLst/>
          </a:prstGeom>
        </p:spPr>
        <p:txBody>
          <a:bodyPr>
            <a:spAutoFit/>
          </a:bodyPr>
          <a:lstStyle/>
          <a:p>
            <a:r>
              <a:rPr lang="en-US" dirty="0">
                <a:solidFill>
                  <a:srgbClr val="202122"/>
                </a:solidFill>
                <a:latin typeface="Times New Roman" panose="02020603050405020304" pitchFamily="18" charset="0"/>
                <a:cs typeface="Times New Roman" panose="02020603050405020304" pitchFamily="18" charset="0"/>
                <a:hlinkClick r:id="rId2"/>
              </a:rPr>
              <a:t>k-vectors exceeding the first Brillouin zone (red) do not carry any more information than their counterparts (black) in the first Brillouin zone.</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8974379-A071-1347-BBAC-99C032E66FE0}"/>
              </a:ext>
            </a:extLst>
          </p:cNvPr>
          <p:cNvSpPr txBox="1"/>
          <p:nvPr/>
        </p:nvSpPr>
        <p:spPr>
          <a:xfrm>
            <a:off x="3752193" y="7563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cs typeface="Times New Roman" panose="02020603050405020304" pitchFamily="18" charset="0"/>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a:t>
            </a:r>
            <a:r>
              <a:rPr lang="en-US" dirty="0">
                <a:latin typeface="Symbol" pitchFamily="2" charset="2"/>
                <a:cs typeface="Times New Roman" panose="02020603050405020304" pitchFamily="18" charset="0"/>
              </a:rPr>
              <a:t>l</a:t>
            </a:r>
          </a:p>
        </p:txBody>
      </p:sp>
      <p:sp>
        <p:nvSpPr>
          <p:cNvPr id="3" name="TextBox 2">
            <a:extLst>
              <a:ext uri="{FF2B5EF4-FFF2-40B4-BE49-F238E27FC236}">
                <a16:creationId xmlns:a16="http://schemas.microsoft.com/office/drawing/2014/main" id="{307C6617-FC12-DC4F-99B0-360EF125FD1E}"/>
              </a:ext>
            </a:extLst>
          </p:cNvPr>
          <p:cNvSpPr txBox="1"/>
          <p:nvPr/>
        </p:nvSpPr>
        <p:spPr>
          <a:xfrm>
            <a:off x="2778826" y="210631"/>
            <a:ext cx="743633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Crystal of lattice spacing a; Sound waves of wavelength </a:t>
            </a:r>
            <a:r>
              <a:rPr lang="en-US" b="1" dirty="0">
                <a:latin typeface="Symbol" pitchFamily="2" charset="2"/>
                <a:cs typeface="Times New Roman" panose="02020603050405020304" pitchFamily="18" charset="0"/>
              </a:rPr>
              <a:t>l</a:t>
            </a:r>
            <a:r>
              <a:rPr lang="en-US" b="1" dirty="0">
                <a:latin typeface="Times New Roman" panose="02020603050405020304" pitchFamily="18" charset="0"/>
                <a:cs typeface="Times New Roman" panose="02020603050405020304" pitchFamily="18" charset="0"/>
              </a:rPr>
              <a:t> or k vector </a:t>
            </a:r>
            <a:r>
              <a:rPr lang="en-US" b="1" dirty="0">
                <a:latin typeface="Symbol" pitchFamily="2" charset="2"/>
                <a:cs typeface="Times New Roman" panose="02020603050405020304" pitchFamily="18" charset="0"/>
              </a:rPr>
              <a:t>2p/l</a:t>
            </a:r>
          </a:p>
        </p:txBody>
      </p:sp>
      <p:sp>
        <p:nvSpPr>
          <p:cNvPr id="4" name="TextBox 3">
            <a:extLst>
              <a:ext uri="{FF2B5EF4-FFF2-40B4-BE49-F238E27FC236}">
                <a16:creationId xmlns:a16="http://schemas.microsoft.com/office/drawing/2014/main" id="{8994BFFF-08C9-E240-9A84-D8846E807179}"/>
              </a:ext>
            </a:extLst>
          </p:cNvPr>
          <p:cNvSpPr txBox="1"/>
          <p:nvPr/>
        </p:nvSpPr>
        <p:spPr>
          <a:xfrm>
            <a:off x="3348842" y="5985164"/>
            <a:ext cx="540282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Black are atoms subject to a high frequency sound (red)</a:t>
            </a:r>
          </a:p>
        </p:txBody>
      </p:sp>
    </p:spTree>
    <p:extLst>
      <p:ext uri="{BB962C8B-B14F-4D97-AF65-F5344CB8AC3E}">
        <p14:creationId xmlns:p14="http://schemas.microsoft.com/office/powerpoint/2010/main" val="18717285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28</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297150" cy="461665"/>
          </a:xfrm>
          <a:prstGeom prst="rect">
            <a:avLst/>
          </a:prstGeom>
          <a:noFill/>
        </p:spPr>
        <p:txBody>
          <a:bodyPr wrap="none" rtlCol="0">
            <a:spAutoFit/>
          </a:bodyPr>
          <a:lstStyle/>
          <a:p>
            <a:r>
              <a:rPr lang="en-US" sz="2400" b="1" dirty="0"/>
              <a:t>Phonons</a:t>
            </a:r>
          </a:p>
        </p:txBody>
      </p:sp>
      <p:sp>
        <p:nvSpPr>
          <p:cNvPr id="12" name="TextBox 11">
            <a:extLst>
              <a:ext uri="{FF2B5EF4-FFF2-40B4-BE49-F238E27FC236}">
                <a16:creationId xmlns:a16="http://schemas.microsoft.com/office/drawing/2014/main" id="{88974379-A071-1347-BBAC-99C032E66FE0}"/>
              </a:ext>
            </a:extLst>
          </p:cNvPr>
          <p:cNvSpPr txBox="1"/>
          <p:nvPr/>
        </p:nvSpPr>
        <p:spPr>
          <a:xfrm>
            <a:off x="3752193" y="7563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Calibri" panose="020F0502020204030204" pitchFamily="34" charset="0"/>
              </a:rPr>
              <a:t>p/l</a:t>
            </a:r>
          </a:p>
        </p:txBody>
      </p:sp>
      <p:sp>
        <p:nvSpPr>
          <p:cNvPr id="3" name="Rectangle 2">
            <a:extLst>
              <a:ext uri="{FF2B5EF4-FFF2-40B4-BE49-F238E27FC236}">
                <a16:creationId xmlns:a16="http://schemas.microsoft.com/office/drawing/2014/main" id="{98589E00-21D9-4940-A6D2-7F91E350A717}"/>
              </a:ext>
            </a:extLst>
          </p:cNvPr>
          <p:cNvSpPr/>
          <p:nvPr/>
        </p:nvSpPr>
        <p:spPr>
          <a:xfrm>
            <a:off x="3105807" y="2820602"/>
            <a:ext cx="6096000" cy="923330"/>
          </a:xfrm>
          <a:prstGeom prst="rect">
            <a:avLst/>
          </a:prstGeom>
        </p:spPr>
        <p:txBody>
          <a:bodyPr>
            <a:spAutoFit/>
          </a:bodyPr>
          <a:lstStyle/>
          <a:p>
            <a:r>
              <a:rPr lang="en-US" dirty="0">
                <a:solidFill>
                  <a:srgbClr val="202122"/>
                </a:solidFill>
                <a:latin typeface="Times New Roman" panose="02020603050405020304" pitchFamily="18" charset="0"/>
                <a:cs typeface="Times New Roman" panose="02020603050405020304" pitchFamily="18" charset="0"/>
              </a:rPr>
              <a:t>A phonon with wavenumber </a:t>
            </a:r>
            <a:r>
              <a:rPr lang="en-US" i="1" dirty="0">
                <a:solidFill>
                  <a:srgbClr val="202122"/>
                </a:solidFill>
                <a:latin typeface="Times New Roman" panose="02020603050405020304" pitchFamily="18" charset="0"/>
                <a:cs typeface="Times New Roman" panose="02020603050405020304" pitchFamily="18" charset="0"/>
              </a:rPr>
              <a:t>k</a:t>
            </a:r>
            <a:r>
              <a:rPr lang="en-US" dirty="0">
                <a:solidFill>
                  <a:srgbClr val="202122"/>
                </a:solidFill>
                <a:latin typeface="Times New Roman" panose="02020603050405020304" pitchFamily="18" charset="0"/>
                <a:cs typeface="Times New Roman" panose="02020603050405020304" pitchFamily="18" charset="0"/>
              </a:rPr>
              <a:t> is thus equivalent to an infinite family of phonons with wavenumbers </a:t>
            </a:r>
            <a:r>
              <a:rPr lang="en-US" i="1" dirty="0">
                <a:solidFill>
                  <a:srgbClr val="202122"/>
                </a:solidFill>
                <a:latin typeface="Times New Roman" panose="02020603050405020304" pitchFamily="18" charset="0"/>
                <a:cs typeface="Times New Roman" panose="02020603050405020304" pitchFamily="18" charset="0"/>
              </a:rPr>
              <a:t>k</a:t>
            </a:r>
            <a:r>
              <a:rPr lang="en-US" dirty="0">
                <a:solidFill>
                  <a:srgbClr val="202122"/>
                </a:solidFill>
                <a:latin typeface="Times New Roman" panose="02020603050405020304" pitchFamily="18" charset="0"/>
                <a:cs typeface="Times New Roman" panose="02020603050405020304" pitchFamily="18" charset="0"/>
              </a:rPr>
              <a:t> ±</a:t>
            </a:r>
            <a:r>
              <a:rPr lang="en-US" dirty="0">
                <a:solidFill>
                  <a:srgbClr val="202122"/>
                </a:solidFill>
                <a:latin typeface="Arial" panose="020B0604020202020204" pitchFamily="34" charset="0"/>
              </a:rPr>
              <a:t> 2</a:t>
            </a:r>
            <a:r>
              <a:rPr lang="el-GR" i="1" dirty="0">
                <a:solidFill>
                  <a:srgbClr val="202122"/>
                </a:solidFill>
                <a:latin typeface="Nimbus Roman No9 L"/>
              </a:rPr>
              <a:t>π</a:t>
            </a:r>
            <a:r>
              <a:rPr lang="el-GR" dirty="0">
                <a:solidFill>
                  <a:srgbClr val="202122"/>
                </a:solidFill>
                <a:latin typeface="Arial" panose="020B0604020202020204" pitchFamily="34" charset="0"/>
              </a:rPr>
              <a:t>/</a:t>
            </a:r>
            <a:r>
              <a:rPr lang="en-US" i="1" dirty="0">
                <a:solidFill>
                  <a:srgbClr val="202122"/>
                </a:solidFill>
                <a:latin typeface="Arial" panose="020B0604020202020204" pitchFamily="34" charset="0"/>
              </a:rPr>
              <a:t>a</a:t>
            </a:r>
            <a:r>
              <a:rPr lang="en-US" dirty="0">
                <a:solidFill>
                  <a:srgbClr val="202122"/>
                </a:solidFill>
                <a:latin typeface="Arial" panose="020B0604020202020204" pitchFamily="34" charset="0"/>
              </a:rPr>
              <a:t>, </a:t>
            </a:r>
            <a:r>
              <a:rPr lang="en-US" i="1" dirty="0">
                <a:solidFill>
                  <a:srgbClr val="202122"/>
                </a:solidFill>
                <a:latin typeface="Arial" panose="020B0604020202020204" pitchFamily="34" charset="0"/>
              </a:rPr>
              <a:t>k</a:t>
            </a:r>
            <a:r>
              <a:rPr lang="en-US" dirty="0">
                <a:solidFill>
                  <a:srgbClr val="202122"/>
                </a:solidFill>
                <a:latin typeface="Arial" panose="020B0604020202020204" pitchFamily="34" charset="0"/>
              </a:rPr>
              <a:t> ± 4</a:t>
            </a:r>
            <a:r>
              <a:rPr lang="el-GR" i="1" dirty="0">
                <a:solidFill>
                  <a:srgbClr val="202122"/>
                </a:solidFill>
                <a:latin typeface="Nimbus Roman No9 L"/>
              </a:rPr>
              <a:t>π</a:t>
            </a:r>
            <a:r>
              <a:rPr lang="el-GR" dirty="0">
                <a:solidFill>
                  <a:srgbClr val="202122"/>
                </a:solidFill>
                <a:latin typeface="Arial" panose="020B0604020202020204" pitchFamily="34" charset="0"/>
              </a:rPr>
              <a:t>/</a:t>
            </a:r>
            <a:r>
              <a:rPr lang="en-US" i="1" dirty="0">
                <a:solidFill>
                  <a:srgbClr val="202122"/>
                </a:solidFill>
                <a:latin typeface="Arial" panose="020B0604020202020204" pitchFamily="34" charset="0"/>
              </a:rPr>
              <a:t>a</a:t>
            </a:r>
            <a:r>
              <a:rPr lang="en-US" dirty="0">
                <a:solidFill>
                  <a:srgbClr val="202122"/>
                </a:solidFill>
                <a:latin typeface="Arial" panose="020B0604020202020204" pitchFamily="34" charset="0"/>
              </a:rPr>
              <a:t>, </a:t>
            </a:r>
            <a:r>
              <a:rPr lang="en-US" dirty="0">
                <a:solidFill>
                  <a:srgbClr val="202122"/>
                </a:solidFill>
                <a:latin typeface="Times New Roman" panose="02020603050405020304" pitchFamily="18" charset="0"/>
                <a:cs typeface="Times New Roman" panose="02020603050405020304" pitchFamily="18" charset="0"/>
              </a:rPr>
              <a:t>and so forth.</a:t>
            </a:r>
            <a:endParaRPr lang="en-US"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DEEB06C-F2DD-A341-9929-7CA0413955CA}"/>
              </a:ext>
            </a:extLst>
          </p:cNvPr>
          <p:cNvSpPr txBox="1"/>
          <p:nvPr/>
        </p:nvSpPr>
        <p:spPr>
          <a:xfrm>
            <a:off x="3105807" y="1970690"/>
            <a:ext cx="739176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k-vector is like the inverse-space vectors for the lattice (or the Miller indices)</a:t>
            </a:r>
          </a:p>
          <a:p>
            <a:r>
              <a:rPr lang="en-US" dirty="0">
                <a:latin typeface="Times New Roman" panose="02020603050405020304" pitchFamily="18" charset="0"/>
                <a:cs typeface="Times New Roman" panose="02020603050405020304" pitchFamily="18" charset="0"/>
              </a:rPr>
              <a:t>It is seen to repeat in inverse space making an inverse lattice</a:t>
            </a:r>
          </a:p>
        </p:txBody>
      </p:sp>
      <p:pic>
        <p:nvPicPr>
          <p:cNvPr id="6" name="Graphic 5">
            <a:extLst>
              <a:ext uri="{FF2B5EF4-FFF2-40B4-BE49-F238E27FC236}">
                <a16:creationId xmlns:a16="http://schemas.microsoft.com/office/drawing/2014/main" id="{681B1F05-23D7-D54F-8627-2EFE001963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36301" y="3852897"/>
            <a:ext cx="2431783" cy="2686015"/>
          </a:xfrm>
          <a:prstGeom prst="rect">
            <a:avLst/>
          </a:prstGeom>
        </p:spPr>
      </p:pic>
      <p:sp>
        <p:nvSpPr>
          <p:cNvPr id="8" name="Rectangle 7">
            <a:extLst>
              <a:ext uri="{FF2B5EF4-FFF2-40B4-BE49-F238E27FC236}">
                <a16:creationId xmlns:a16="http://schemas.microsoft.com/office/drawing/2014/main" id="{9978247A-39CD-BC47-801A-F448F7B2BAAB}"/>
              </a:ext>
            </a:extLst>
          </p:cNvPr>
          <p:cNvSpPr/>
          <p:nvPr/>
        </p:nvSpPr>
        <p:spPr>
          <a:xfrm>
            <a:off x="4968084" y="4715747"/>
            <a:ext cx="6690516" cy="369332"/>
          </a:xfrm>
          <a:prstGeom prst="rect">
            <a:avLst/>
          </a:prstGeom>
        </p:spPr>
        <p:txBody>
          <a:bodyPr wrap="square">
            <a:spAutoFit/>
          </a:bodyPr>
          <a:lstStyle/>
          <a:p>
            <a:r>
              <a:rPr lang="en-US" dirty="0">
                <a:solidFill>
                  <a:srgbClr val="202122"/>
                </a:solidFill>
                <a:latin typeface="Times New Roman" panose="02020603050405020304" pitchFamily="18" charset="0"/>
                <a:cs typeface="Times New Roman" panose="02020603050405020304" pitchFamily="18" charset="0"/>
              </a:rPr>
              <a:t>Brillouin zones, (a) in a square lattice, and (b) in a hexagonal lattice</a:t>
            </a:r>
            <a:endParaRPr lang="en-US"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D9A4216E-A1C0-A84E-806C-B432EAE0A9A4}"/>
              </a:ext>
            </a:extLst>
          </p:cNvPr>
          <p:cNvSpPr/>
          <p:nvPr/>
        </p:nvSpPr>
        <p:spPr>
          <a:xfrm>
            <a:off x="4968084" y="5085079"/>
            <a:ext cx="6385716" cy="1200329"/>
          </a:xfrm>
          <a:prstGeom prst="rect">
            <a:avLst/>
          </a:prstGeom>
        </p:spPr>
        <p:txBody>
          <a:bodyPr wrap="square">
            <a:spAutoFit/>
          </a:bodyPr>
          <a:lstStyle/>
          <a:p>
            <a:r>
              <a:rPr lang="en-US" dirty="0">
                <a:solidFill>
                  <a:srgbClr val="202122"/>
                </a:solidFill>
                <a:latin typeface="Times New Roman" panose="02020603050405020304" pitchFamily="18" charset="0"/>
                <a:cs typeface="Times New Roman" panose="02020603050405020304" pitchFamily="18" charset="0"/>
              </a:rPr>
              <a:t> those whose bands become zero at the center of the </a:t>
            </a:r>
            <a:r>
              <a:rPr lang="en-US" dirty="0">
                <a:solidFill>
                  <a:srgbClr val="0B0080"/>
                </a:solidFill>
                <a:latin typeface="Times New Roman" panose="02020603050405020304" pitchFamily="18" charset="0"/>
                <a:cs typeface="Times New Roman" panose="02020603050405020304" pitchFamily="18" charset="0"/>
                <a:hlinkClick r:id="rId4" tooltip="Brillouin zone"/>
              </a:rPr>
              <a:t>Brillouin zone</a:t>
            </a:r>
            <a:r>
              <a:rPr lang="en-US" dirty="0">
                <a:solidFill>
                  <a:srgbClr val="202122"/>
                </a:solidFill>
                <a:latin typeface="Times New Roman" panose="02020603050405020304" pitchFamily="18" charset="0"/>
                <a:cs typeface="Times New Roman" panose="02020603050405020304" pitchFamily="18" charset="0"/>
              </a:rPr>
              <a:t> are called </a:t>
            </a:r>
            <a:r>
              <a:rPr lang="en-US" dirty="0">
                <a:solidFill>
                  <a:srgbClr val="0B0080"/>
                </a:solidFill>
                <a:latin typeface="Times New Roman" panose="02020603050405020304" pitchFamily="18" charset="0"/>
                <a:cs typeface="Times New Roman" panose="02020603050405020304" pitchFamily="18" charset="0"/>
                <a:hlinkClick r:id="rId5" tooltip="Acoustic phonon"/>
              </a:rPr>
              <a:t>acoustic phonons</a:t>
            </a:r>
            <a:r>
              <a:rPr lang="en-US" dirty="0">
                <a:solidFill>
                  <a:srgbClr val="202122"/>
                </a:solidFill>
                <a:latin typeface="Times New Roman" panose="02020603050405020304" pitchFamily="18" charset="0"/>
                <a:cs typeface="Times New Roman" panose="02020603050405020304" pitchFamily="18" charset="0"/>
              </a:rPr>
              <a:t>, since they correspond to classical sound in the limit of long wavelengths. The others are </a:t>
            </a:r>
            <a:r>
              <a:rPr lang="en-US" dirty="0">
                <a:solidFill>
                  <a:srgbClr val="0B0080"/>
                </a:solidFill>
                <a:latin typeface="Times New Roman" panose="02020603050405020304" pitchFamily="18" charset="0"/>
                <a:cs typeface="Times New Roman" panose="02020603050405020304" pitchFamily="18" charset="0"/>
                <a:hlinkClick r:id="rId6" tooltip="Optical phonon"/>
              </a:rPr>
              <a:t>optical phonons</a:t>
            </a:r>
            <a:r>
              <a:rPr lang="en-US" dirty="0">
                <a:solidFill>
                  <a:srgbClr val="202122"/>
                </a:solidFill>
                <a:latin typeface="Times New Roman" panose="02020603050405020304" pitchFamily="18" charset="0"/>
                <a:cs typeface="Times New Roman" panose="02020603050405020304" pitchFamily="18" charset="0"/>
              </a:rPr>
              <a:t>, since they can be excited by electromagnetic radiation.</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2449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29</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662301" y="3439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5" name="TextBox 4">
            <a:extLst>
              <a:ext uri="{FF2B5EF4-FFF2-40B4-BE49-F238E27FC236}">
                <a16:creationId xmlns:a16="http://schemas.microsoft.com/office/drawing/2014/main" id="{47B40206-68C4-824F-9AED-A69110C199D4}"/>
              </a:ext>
            </a:extLst>
          </p:cNvPr>
          <p:cNvSpPr txBox="1"/>
          <p:nvPr/>
        </p:nvSpPr>
        <p:spPr>
          <a:xfrm>
            <a:off x="1286014" y="2921449"/>
            <a:ext cx="34143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density of states is defined by </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4949623" y="2699715"/>
            <a:ext cx="2425700" cy="812800"/>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3A6051F1-9641-F244-A994-9C247E660BAF}"/>
                  </a:ext>
                </a:extLst>
              </p:cNvPr>
              <p:cNvSpPr txBox="1"/>
              <p:nvPr/>
            </p:nvSpPr>
            <p:spPr>
              <a:xfrm>
                <a:off x="1734872" y="1299155"/>
                <a:ext cx="7931641"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partition function (Z) can be defined in terms of energy (E), </a:t>
                </a:r>
                <a14:m>
                  <m:oMath xmlns:m="http://schemas.openxmlformats.org/officeDocument/2006/math">
                    <m:r>
                      <a:rPr lang="en-US" i="1" smtClean="0">
                        <a:latin typeface="Cambria Math" panose="02040503050406030204" pitchFamily="18" charset="0"/>
                        <a:cs typeface="Times New Roman" panose="02020603050405020304" pitchFamily="18" charset="0"/>
                      </a:rPr>
                      <m:t>𝐸</m:t>
                    </m:r>
                    <m:r>
                      <a:rPr lang="en-US" i="1" smtClean="0">
                        <a:latin typeface="Cambria Math" panose="02040503050406030204" pitchFamily="18" charset="0"/>
                        <a:cs typeface="Times New Roman" panose="02020603050405020304" pitchFamily="18" charset="0"/>
                      </a:rPr>
                      <m:t>=−</m:t>
                    </m:r>
                    <m:r>
                      <a:rPr lang="en-US" b="0" i="1" smtClean="0">
                        <a:latin typeface="Cambria Math" panose="02040503050406030204" pitchFamily="18" charset="0"/>
                        <a:cs typeface="Times New Roman" panose="02020603050405020304" pitchFamily="18" charset="0"/>
                      </a:rPr>
                      <m:t>𝑁𝑘𝑇</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𝑙𝑛𝑍</m:t>
                    </m:r>
                  </m:oMath>
                </a14:m>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     or in terms of the wavevector k=2</a:t>
                </a:r>
                <a:r>
                  <a:rPr lang="en-US" dirty="0">
                    <a:latin typeface="Symbol" pitchFamily="2" charset="2"/>
                    <a:cs typeface="Times New Roman" panose="02020603050405020304" pitchFamily="18" charset="0"/>
                  </a:rPr>
                  <a:t>p/l =</a:t>
                </a:r>
                <a:r>
                  <a:rPr lang="en-US" dirty="0">
                    <a:latin typeface="Times New Roman" panose="02020603050405020304" pitchFamily="18" charset="0"/>
                    <a:cs typeface="Times New Roman" panose="02020603050405020304" pitchFamily="18" charset="0"/>
                  </a:rPr>
                  <a:t> 2</a:t>
                </a:r>
                <a:r>
                  <a:rPr lang="en-US" dirty="0">
                    <a:latin typeface="Symbol" pitchFamily="2" charset="2"/>
                    <a:cs typeface="Times New Roman" panose="02020603050405020304" pitchFamily="18" charset="0"/>
                  </a:rPr>
                  <a:t>pE/</a:t>
                </a:r>
                <a:r>
                  <a:rPr lang="en-US" dirty="0" err="1">
                    <a:latin typeface="Times New Roman" panose="02020603050405020304" pitchFamily="18" charset="0"/>
                    <a:cs typeface="Times New Roman" panose="02020603050405020304" pitchFamily="18" charset="0"/>
                  </a:rPr>
                  <a:t>hc</a:t>
                </a:r>
                <a:r>
                  <a:rPr lang="en-US" dirty="0">
                    <a:latin typeface="Times New Roman" panose="02020603050405020304" pitchFamily="18" charset="0"/>
                    <a:cs typeface="Times New Roman" panose="02020603050405020304" pitchFamily="18" charset="0"/>
                  </a:rPr>
                  <a:t> = -2</a:t>
                </a:r>
                <a:r>
                  <a:rPr lang="en-US" dirty="0">
                    <a:latin typeface="Symbol" pitchFamily="2" charset="2"/>
                    <a:cs typeface="Times New Roman" panose="02020603050405020304" pitchFamily="18" charset="0"/>
                  </a:rPr>
                  <a:t>p</a:t>
                </a:r>
                <a14:m>
                  <m:oMath xmlns:m="http://schemas.openxmlformats.org/officeDocument/2006/math">
                    <m:r>
                      <a:rPr lang="en-US" b="0" i="1" smtClean="0">
                        <a:latin typeface="Cambria Math" panose="02040503050406030204" pitchFamily="18" charset="0"/>
                        <a:cs typeface="Times New Roman" panose="02020603050405020304" pitchFamily="18" charset="0"/>
                      </a:rPr>
                      <m:t>𝑁𝑘𝑇</m:t>
                    </m:r>
                    <m:r>
                      <a:rPr lang="en-US" b="0" i="1" smtClean="0">
                        <a:latin typeface="Cambria Math" panose="02040503050406030204" pitchFamily="18" charset="0"/>
                        <a:cs typeface="Times New Roman" panose="02020603050405020304" pitchFamily="18" charset="0"/>
                      </a:rPr>
                      <m:t> </m:t>
                    </m:r>
                    <m:r>
                      <a:rPr lang="en-US" b="0" i="1" smtClean="0">
                        <a:latin typeface="Cambria Math" panose="02040503050406030204" pitchFamily="18" charset="0"/>
                        <a:cs typeface="Times New Roman" panose="02020603050405020304" pitchFamily="18" charset="0"/>
                      </a:rPr>
                      <m:t>𝑙𝑛𝑍</m:t>
                    </m:r>
                  </m:oMath>
                </a14:m>
                <a:r>
                  <a:rPr lang="en-US" dirty="0">
                    <a:latin typeface="Symbol" pitchFamily="2" charset="2"/>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hc</a:t>
                </a:r>
                <a:endParaRPr lang="en-US" dirty="0">
                  <a:latin typeface="Symbol" pitchFamily="2" charset="2"/>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 and k are related by the </a:t>
                </a:r>
                <a:r>
                  <a:rPr lang="en-US" b="1" dirty="0">
                    <a:latin typeface="Times New Roman" panose="02020603050405020304" pitchFamily="18" charset="0"/>
                    <a:cs typeface="Times New Roman" panose="02020603050405020304" pitchFamily="18" charset="0"/>
                  </a:rPr>
                  <a:t>dispersion relationship </a:t>
                </a:r>
                <a:r>
                  <a:rPr lang="en-US" dirty="0">
                    <a:latin typeface="Times New Roman" panose="02020603050405020304" pitchFamily="18" charset="0"/>
                    <a:cs typeface="Times New Roman" panose="02020603050405020304" pitchFamily="18" charset="0"/>
                  </a:rPr>
                  <a:t>(dispersion of energy in k)</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     which differs for different systems</a:t>
                </a:r>
              </a:p>
              <a:p>
                <a:r>
                  <a:rPr lang="en-US" dirty="0">
                    <a:latin typeface="Times New Roman" panose="02020603050405020304" pitchFamily="18" charset="0"/>
                    <a:cs typeface="Times New Roman" panose="02020603050405020304" pitchFamily="18" charset="0"/>
                  </a:rPr>
                  <a:t>(longitudinal, transverse, acoustic, optical phonons)</a:t>
                </a:r>
              </a:p>
            </p:txBody>
          </p:sp>
        </mc:Choice>
        <mc:Fallback>
          <p:sp>
            <p:nvSpPr>
              <p:cNvPr id="11" name="TextBox 10">
                <a:extLst>
                  <a:ext uri="{FF2B5EF4-FFF2-40B4-BE49-F238E27FC236}">
                    <a16:creationId xmlns:a16="http://schemas.microsoft.com/office/drawing/2014/main" id="{3A6051F1-9641-F244-A994-9C247E660BAF}"/>
                  </a:ext>
                </a:extLst>
              </p:cNvPr>
              <p:cNvSpPr txBox="1">
                <a:spLocks noRot="1" noChangeAspect="1" noMove="1" noResize="1" noEditPoints="1" noAdjustHandles="1" noChangeArrowheads="1" noChangeShapeType="1" noTextEdit="1"/>
              </p:cNvSpPr>
              <p:nvPr/>
            </p:nvSpPr>
            <p:spPr>
              <a:xfrm>
                <a:off x="1734872" y="1299155"/>
                <a:ext cx="7931641" cy="1477328"/>
              </a:xfrm>
              <a:prstGeom prst="rect">
                <a:avLst/>
              </a:prstGeom>
              <a:blipFill>
                <a:blip r:embed="rId3"/>
                <a:stretch>
                  <a:fillRect l="-639" t="-1709" b="-5983"/>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4661CA24-F088-4D4E-910E-B6DDFF437B9B}"/>
              </a:ext>
            </a:extLst>
          </p:cNvPr>
          <p:cNvPicPr>
            <a:picLocks noChangeAspect="1"/>
          </p:cNvPicPr>
          <p:nvPr/>
        </p:nvPicPr>
        <p:blipFill>
          <a:blip r:embed="rId4"/>
          <a:stretch>
            <a:fillRect/>
          </a:stretch>
        </p:blipFill>
        <p:spPr>
          <a:xfrm>
            <a:off x="570843" y="4117567"/>
            <a:ext cx="6362700" cy="1651000"/>
          </a:xfrm>
          <a:prstGeom prst="rect">
            <a:avLst/>
          </a:prstGeom>
        </p:spPr>
      </p:pic>
      <p:sp>
        <p:nvSpPr>
          <p:cNvPr id="17" name="TextBox 16">
            <a:extLst>
              <a:ext uri="{FF2B5EF4-FFF2-40B4-BE49-F238E27FC236}">
                <a16:creationId xmlns:a16="http://schemas.microsoft.com/office/drawing/2014/main" id="{A18AEFD5-7144-2449-A045-B5E5253CDB43}"/>
              </a:ext>
            </a:extLst>
          </p:cNvPr>
          <p:cNvSpPr txBox="1"/>
          <p:nvPr/>
        </p:nvSpPr>
        <p:spPr>
          <a:xfrm>
            <a:off x="430895" y="3545330"/>
            <a:ext cx="69312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 Longitudinal Phonon in a string of atoms the dispersion relation is: </a:t>
            </a:r>
          </a:p>
        </p:txBody>
      </p:sp>
      <p:pic>
        <p:nvPicPr>
          <p:cNvPr id="18" name="Picture 17">
            <a:extLst>
              <a:ext uri="{FF2B5EF4-FFF2-40B4-BE49-F238E27FC236}">
                <a16:creationId xmlns:a16="http://schemas.microsoft.com/office/drawing/2014/main" id="{29698259-5E54-1E4A-A470-8F15989F3A23}"/>
              </a:ext>
            </a:extLst>
          </p:cNvPr>
          <p:cNvPicPr>
            <a:picLocks noChangeAspect="1"/>
          </p:cNvPicPr>
          <p:nvPr/>
        </p:nvPicPr>
        <p:blipFill>
          <a:blip r:embed="rId5"/>
          <a:stretch>
            <a:fillRect/>
          </a:stretch>
        </p:blipFill>
        <p:spPr>
          <a:xfrm>
            <a:off x="7123945" y="3691199"/>
            <a:ext cx="3758781" cy="3006291"/>
          </a:xfrm>
          <a:prstGeom prst="rect">
            <a:avLst/>
          </a:prstGeom>
        </p:spPr>
      </p:pic>
      <p:sp>
        <p:nvSpPr>
          <p:cNvPr id="3" name="TextBox 2">
            <a:extLst>
              <a:ext uri="{FF2B5EF4-FFF2-40B4-BE49-F238E27FC236}">
                <a16:creationId xmlns:a16="http://schemas.microsoft.com/office/drawing/2014/main" id="{D8BDB0AE-4328-CF4B-BB3A-5BDBA8497860}"/>
              </a:ext>
            </a:extLst>
          </p:cNvPr>
          <p:cNvSpPr txBox="1"/>
          <p:nvPr/>
        </p:nvSpPr>
        <p:spPr>
          <a:xfrm>
            <a:off x="828585" y="3866894"/>
            <a:ext cx="6200159"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Transverse is like an ocean wave or a guitar string, longitudinal is a compressive wave like sound</a:t>
            </a:r>
          </a:p>
        </p:txBody>
      </p:sp>
      <p:sp>
        <p:nvSpPr>
          <p:cNvPr id="4" name="TextBox 3">
            <a:extLst>
              <a:ext uri="{FF2B5EF4-FFF2-40B4-BE49-F238E27FC236}">
                <a16:creationId xmlns:a16="http://schemas.microsoft.com/office/drawing/2014/main" id="{4BAF1146-3EB0-9E00-975B-E1ACA6E89FF6}"/>
              </a:ext>
            </a:extLst>
          </p:cNvPr>
          <p:cNvSpPr txBox="1"/>
          <p:nvPr/>
        </p:nvSpPr>
        <p:spPr>
          <a:xfrm>
            <a:off x="3822761" y="3439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Calibri" panose="020F0502020204030204" pitchFamily="34" charset="0"/>
              </a:rPr>
              <a:t>p/l</a:t>
            </a:r>
          </a:p>
        </p:txBody>
      </p:sp>
      <p:pic>
        <p:nvPicPr>
          <p:cNvPr id="8" name="Picture 7">
            <a:extLst>
              <a:ext uri="{FF2B5EF4-FFF2-40B4-BE49-F238E27FC236}">
                <a16:creationId xmlns:a16="http://schemas.microsoft.com/office/drawing/2014/main" id="{A75C6832-038E-8DE0-D0F1-0CEB2C83E776}"/>
              </a:ext>
            </a:extLst>
          </p:cNvPr>
          <p:cNvPicPr>
            <a:picLocks noChangeAspect="1"/>
          </p:cNvPicPr>
          <p:nvPr/>
        </p:nvPicPr>
        <p:blipFill rotWithShape="1">
          <a:blip r:embed="rId6"/>
          <a:srcRect r="48187" b="50519"/>
          <a:stretch/>
        </p:blipFill>
        <p:spPr>
          <a:xfrm>
            <a:off x="8031428" y="2785539"/>
            <a:ext cx="2425700" cy="592861"/>
          </a:xfrm>
          <a:prstGeom prst="rect">
            <a:avLst/>
          </a:prstGeom>
        </p:spPr>
      </p:pic>
      <p:sp>
        <p:nvSpPr>
          <p:cNvPr id="6" name="TextBox 5">
            <a:extLst>
              <a:ext uri="{FF2B5EF4-FFF2-40B4-BE49-F238E27FC236}">
                <a16:creationId xmlns:a16="http://schemas.microsoft.com/office/drawing/2014/main" id="{35A6598D-43A9-AE6E-683F-323D3CF889BE}"/>
              </a:ext>
            </a:extLst>
          </p:cNvPr>
          <p:cNvSpPr txBox="1"/>
          <p:nvPr/>
        </p:nvSpPr>
        <p:spPr>
          <a:xfrm>
            <a:off x="1886857" y="6233886"/>
            <a:ext cx="332655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relates modulus to frequency</a:t>
            </a:r>
          </a:p>
        </p:txBody>
      </p:sp>
      <p:sp>
        <p:nvSpPr>
          <p:cNvPr id="9" name="TextBox 8">
            <a:extLst>
              <a:ext uri="{FF2B5EF4-FFF2-40B4-BE49-F238E27FC236}">
                <a16:creationId xmlns:a16="http://schemas.microsoft.com/office/drawing/2014/main" id="{5F022E16-17BF-37DF-2EBB-4BA78051F7DF}"/>
              </a:ext>
            </a:extLst>
          </p:cNvPr>
          <p:cNvSpPr txBox="1"/>
          <p:nvPr/>
        </p:nvSpPr>
        <p:spPr>
          <a:xfrm>
            <a:off x="3940416" y="4245980"/>
            <a:ext cx="278473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 x = x – x</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/3! + x</a:t>
            </a:r>
            <a:r>
              <a:rPr lang="en-US" baseline="30000" dirty="0">
                <a:latin typeface="Times New Roman" panose="02020603050405020304" pitchFamily="18" charset="0"/>
                <a:cs typeface="Times New Roman" panose="02020603050405020304" pitchFamily="18" charset="0"/>
              </a:rPr>
              <a:t>5</a:t>
            </a:r>
            <a:r>
              <a:rPr lang="en-US" dirty="0">
                <a:latin typeface="Times New Roman" panose="02020603050405020304" pitchFamily="18" charset="0"/>
                <a:cs typeface="Times New Roman" panose="02020603050405020304" pitchFamily="18" charset="0"/>
              </a:rPr>
              <a:t>/5! - …</a:t>
            </a:r>
          </a:p>
          <a:p>
            <a:r>
              <a:rPr lang="en-US" dirty="0">
                <a:latin typeface="Times New Roman" panose="02020603050405020304" pitchFamily="18" charset="0"/>
                <a:cs typeface="Times New Roman" panose="02020603050405020304" pitchFamily="18" charset="0"/>
              </a:rPr>
              <a:t>For small x; sin x = x</a:t>
            </a:r>
          </a:p>
        </p:txBody>
      </p:sp>
    </p:spTree>
    <p:extLst>
      <p:ext uri="{BB962C8B-B14F-4D97-AF65-F5344CB8AC3E}">
        <p14:creationId xmlns:p14="http://schemas.microsoft.com/office/powerpoint/2010/main" val="3096397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2B3CAA-7C1F-C448-894A-43DBA88D39CC}"/>
              </a:ext>
            </a:extLst>
          </p:cNvPr>
          <p:cNvSpPr>
            <a:spLocks noGrp="1"/>
          </p:cNvSpPr>
          <p:nvPr>
            <p:ph type="sldNum" sz="quarter" idx="12"/>
          </p:nvPr>
        </p:nvSpPr>
        <p:spPr>
          <a:xfrm>
            <a:off x="8610600" y="6356350"/>
            <a:ext cx="2743200" cy="365125"/>
          </a:xfrm>
        </p:spPr>
        <p:txBody>
          <a:bodyPr/>
          <a:lstStyle/>
          <a:p>
            <a:fld id="{1DE4C417-D63F-5947-9F49-F0288A7D2840}" type="slidenum">
              <a:rPr lang="en-US" smtClean="0"/>
              <a:t>3</a:t>
            </a:fld>
            <a:endParaRPr lang="en-US"/>
          </a:p>
        </p:txBody>
      </p:sp>
      <p:sp>
        <p:nvSpPr>
          <p:cNvPr id="2" name="TextBox 1">
            <a:extLst>
              <a:ext uri="{FF2B5EF4-FFF2-40B4-BE49-F238E27FC236}">
                <a16:creationId xmlns:a16="http://schemas.microsoft.com/office/drawing/2014/main" id="{94F68ACA-D121-ED48-AACE-AB0E08E9EC86}"/>
              </a:ext>
            </a:extLst>
          </p:cNvPr>
          <p:cNvSpPr txBox="1"/>
          <p:nvPr/>
        </p:nvSpPr>
        <p:spPr>
          <a:xfrm>
            <a:off x="559724" y="198189"/>
            <a:ext cx="3273140" cy="369332"/>
          </a:xfrm>
          <a:prstGeom prst="rect">
            <a:avLst/>
          </a:prstGeom>
          <a:noFill/>
        </p:spPr>
        <p:txBody>
          <a:bodyPr wrap="none" rtlCol="0">
            <a:spAutoFit/>
          </a:bodyPr>
          <a:lstStyle/>
          <a:p>
            <a:r>
              <a:rPr lang="en-US" b="1" dirty="0"/>
              <a:t>Derive the expression for </a:t>
            </a:r>
            <a:r>
              <a:rPr lang="en-US" b="1" dirty="0" err="1"/>
              <a:t>C</a:t>
            </a:r>
            <a:r>
              <a:rPr lang="en-US" b="1" baseline="-25000" dirty="0" err="1"/>
              <a:t>p</a:t>
            </a:r>
            <a:r>
              <a:rPr lang="en-US" b="1" dirty="0"/>
              <a:t> – C</a:t>
            </a:r>
            <a:r>
              <a:rPr lang="en-US" b="1" baseline="-25000" dirty="0"/>
              <a:t>V</a:t>
            </a:r>
          </a:p>
        </p:txBody>
      </p:sp>
      <p:sp>
        <p:nvSpPr>
          <p:cNvPr id="4" name="TextBox 3">
            <a:extLst>
              <a:ext uri="{FF2B5EF4-FFF2-40B4-BE49-F238E27FC236}">
                <a16:creationId xmlns:a16="http://schemas.microsoft.com/office/drawing/2014/main" id="{7394786C-3823-EC48-9AAA-DB2001F36024}"/>
              </a:ext>
            </a:extLst>
          </p:cNvPr>
          <p:cNvSpPr txBox="1"/>
          <p:nvPr/>
        </p:nvSpPr>
        <p:spPr>
          <a:xfrm>
            <a:off x="1781667" y="689843"/>
            <a:ext cx="2044599" cy="923330"/>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a:latin typeface="Symbol" pitchFamily="2" charset="2"/>
              </a:rPr>
              <a:t>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VT/</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a:p>
            <a:r>
              <a:rPr lang="en-US" dirty="0">
                <a:latin typeface="Symbol" pitchFamily="2" charset="2"/>
              </a:rPr>
              <a:t>a</a:t>
            </a:r>
            <a:r>
              <a:rPr lang="en-US" dirty="0"/>
              <a:t> </a:t>
            </a:r>
            <a:r>
              <a:rPr lang="en-US" dirty="0">
                <a:latin typeface="Times New Roman" panose="02020603050405020304" pitchFamily="18" charset="0"/>
                <a:cs typeface="Times New Roman" panose="02020603050405020304" pitchFamily="18" charset="0"/>
              </a:rPr>
              <a:t>= (1/V)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p>
          <a:p>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(1/V)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p>
        </p:txBody>
      </p:sp>
      <p:sp>
        <p:nvSpPr>
          <p:cNvPr id="5" name="TextBox 4">
            <a:extLst>
              <a:ext uri="{FF2B5EF4-FFF2-40B4-BE49-F238E27FC236}">
                <a16:creationId xmlns:a16="http://schemas.microsoft.com/office/drawing/2014/main" id="{F97B379E-E998-884A-98FB-FD3274431C89}"/>
              </a:ext>
            </a:extLst>
          </p:cNvPr>
          <p:cNvSpPr txBox="1"/>
          <p:nvPr/>
        </p:nvSpPr>
        <p:spPr>
          <a:xfrm>
            <a:off x="801278" y="1797839"/>
            <a:ext cx="10714488" cy="4801314"/>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p>
          <a:p>
            <a:r>
              <a:rPr lang="en-US" dirty="0">
                <a:latin typeface="Times New Roman" panose="02020603050405020304" pitchFamily="18" charset="0"/>
                <a:cs typeface="Times New Roman" panose="02020603050405020304" pitchFamily="18" charset="0"/>
              </a:rPr>
              <a:t>From the Thermodynamic Square</a:t>
            </a:r>
          </a:p>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and,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p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Second term is 0,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at constant V is 0</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a:t>
            </a:r>
          </a:p>
          <a:p>
            <a:r>
              <a:rPr lang="en-US" dirty="0">
                <a:latin typeface="Times New Roman" panose="02020603050405020304" pitchFamily="18" charset="0"/>
                <a:cs typeface="Times New Roman" panose="02020603050405020304" pitchFamily="18" charset="0"/>
              </a:rPr>
              <a:t>Similarly</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From the Thermodynamic Square</a:t>
            </a:r>
          </a:p>
          <a:p>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r>
              <a:rPr lang="en-US" dirty="0">
                <a:latin typeface="Times New Roman" panose="02020603050405020304" pitchFamily="18" charset="0"/>
                <a:cs typeface="Times New Roman" panose="02020603050405020304" pitchFamily="18" charset="0"/>
              </a:rPr>
              <a:t> so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V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Second term is 0,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 at constant p is 0</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Write a differential expression for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as a function of T and V </a:t>
            </a:r>
          </a:p>
          <a:p>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err="1">
                <a:latin typeface="Times New Roman" panose="02020603050405020304" pitchFamily="18" charset="0"/>
                <a:cs typeface="Times New Roman" panose="02020603050405020304" pitchFamily="18" charset="0"/>
              </a:rPr>
              <a:t>V</a:t>
            </a:r>
            <a:r>
              <a:rPr lang="en-US" dirty="0" err="1">
                <a:latin typeface="Times New Roman" panose="02020603050405020304" pitchFamily="18" charset="0"/>
                <a:cs typeface="Times New Roman" panose="02020603050405020304" pitchFamily="18" charset="0"/>
              </a:rPr>
              <a:t>dT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err="1">
                <a:latin typeface="Times New Roman" panose="02020603050405020304" pitchFamily="18" charset="0"/>
                <a:cs typeface="Times New Roman" panose="02020603050405020304" pitchFamily="18" charset="0"/>
              </a:rPr>
              <a:t>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using expression for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above and Maxwell for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 dT +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err="1">
                <a:latin typeface="Times New Roman" panose="02020603050405020304" pitchFamily="18" charset="0"/>
                <a:cs typeface="Times New Roman" panose="02020603050405020304" pitchFamily="18" charset="0"/>
              </a:rPr>
              <a:t>V</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use chain rule: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a:t>
            </a:r>
            <a:r>
              <a:rPr lang="en-US" dirty="0" err="1">
                <a:latin typeface="Symbol" pitchFamily="2" charset="2"/>
              </a:rPr>
              <a:t>a</a:t>
            </a:r>
            <a:r>
              <a:rPr lang="en-US" dirty="0"/>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a:latin typeface="Times New Roman" panose="02020603050405020304" pitchFamily="18" charset="0"/>
                <a:cs typeface="Times New Roman" panose="02020603050405020304" pitchFamily="18" charset="0"/>
              </a:rPr>
              <a:t>Take the derivative for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/T =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 (dT/dT)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a:latin typeface="Symbol" pitchFamily="2" charset="2"/>
              </a:rPr>
              <a:t>a</a:t>
            </a:r>
            <a:r>
              <a:rPr lang="en-US" dirty="0"/>
              <a:t>/</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 + (V</a:t>
            </a:r>
            <a:r>
              <a:rPr lang="en-US" dirty="0">
                <a:latin typeface="Symbol" pitchFamily="2" charset="2"/>
              </a:rPr>
              <a:t>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a:latin typeface="Symbol" pitchFamily="2" charset="2"/>
              </a:rPr>
              <a:t>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VT/</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endParaRPr lang="en-US" baseline="-25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013A16A5-C6E5-5B40-A99C-A430D4308129}"/>
              </a:ext>
            </a:extLst>
          </p:cNvPr>
          <p:cNvSpPr txBox="1"/>
          <p:nvPr/>
        </p:nvSpPr>
        <p:spPr>
          <a:xfrm>
            <a:off x="9351391" y="320511"/>
            <a:ext cx="2198038"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	U	V</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		A</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	G	T</a:t>
            </a:r>
          </a:p>
        </p:txBody>
      </p:sp>
      <p:sp>
        <p:nvSpPr>
          <p:cNvPr id="7" name="TextBox 6">
            <a:extLst>
              <a:ext uri="{FF2B5EF4-FFF2-40B4-BE49-F238E27FC236}">
                <a16:creationId xmlns:a16="http://schemas.microsoft.com/office/drawing/2014/main" id="{0C1B910B-9F68-8E4A-9D35-2BF5B46A18CF}"/>
              </a:ext>
            </a:extLst>
          </p:cNvPr>
          <p:cNvSpPr txBox="1"/>
          <p:nvPr/>
        </p:nvSpPr>
        <p:spPr>
          <a:xfrm>
            <a:off x="5082330" y="89678"/>
            <a:ext cx="23103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From Chapter 1</a:t>
            </a:r>
          </a:p>
        </p:txBody>
      </p:sp>
    </p:spTree>
    <p:extLst>
      <p:ext uri="{BB962C8B-B14F-4D97-AF65-F5344CB8AC3E}">
        <p14:creationId xmlns:p14="http://schemas.microsoft.com/office/powerpoint/2010/main" val="610534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30</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4210576" y="4064269"/>
            <a:ext cx="2425700" cy="812800"/>
          </a:xfrm>
          <a:prstGeom prst="rect">
            <a:avLst/>
          </a:prstGeom>
        </p:spPr>
      </p:pic>
      <p:pic>
        <p:nvPicPr>
          <p:cNvPr id="8" name="Picture 7">
            <a:extLst>
              <a:ext uri="{FF2B5EF4-FFF2-40B4-BE49-F238E27FC236}">
                <a16:creationId xmlns:a16="http://schemas.microsoft.com/office/drawing/2014/main" id="{A75C6832-038E-8DE0-D0F1-0CEB2C83E776}"/>
              </a:ext>
            </a:extLst>
          </p:cNvPr>
          <p:cNvPicPr>
            <a:picLocks noChangeAspect="1"/>
          </p:cNvPicPr>
          <p:nvPr/>
        </p:nvPicPr>
        <p:blipFill rotWithShape="1">
          <a:blip r:embed="rId3"/>
          <a:srcRect r="48187" b="50519"/>
          <a:stretch/>
        </p:blipFill>
        <p:spPr>
          <a:xfrm>
            <a:off x="7214003" y="4174238"/>
            <a:ext cx="2425700" cy="592861"/>
          </a:xfrm>
          <a:prstGeom prst="rect">
            <a:avLst/>
          </a:prstGeom>
        </p:spPr>
      </p:pic>
      <p:sp>
        <p:nvSpPr>
          <p:cNvPr id="6" name="TextBox 5">
            <a:extLst>
              <a:ext uri="{FF2B5EF4-FFF2-40B4-BE49-F238E27FC236}">
                <a16:creationId xmlns:a16="http://schemas.microsoft.com/office/drawing/2014/main" id="{74F1F340-1739-83BE-0CAD-F7EC2A675ACE}"/>
              </a:ext>
            </a:extLst>
          </p:cNvPr>
          <p:cNvSpPr txBox="1"/>
          <p:nvPr/>
        </p:nvSpPr>
        <p:spPr>
          <a:xfrm>
            <a:off x="2802486" y="2032944"/>
            <a:ext cx="6482523" cy="2031325"/>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Dispersion Relationship </a:t>
            </a:r>
            <a:r>
              <a:rPr lang="en-US" dirty="0">
                <a:latin typeface="Times New Roman" panose="02020603050405020304" pitchFamily="18" charset="0"/>
                <a:cs typeface="Times New Roman" panose="02020603050405020304" pitchFamily="18" charset="0"/>
              </a:rPr>
              <a:t>is how the energy or frequency of vibrations related to the size scale or wavelengths or what happens to vibrational energy in the crystal, i.e., modulus.  </a:t>
            </a:r>
          </a:p>
          <a:p>
            <a:endParaRPr lang="en-US"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Density of States </a:t>
            </a:r>
            <a:r>
              <a:rPr lang="en-US" dirty="0">
                <a:latin typeface="Times New Roman" panose="02020603050405020304" pitchFamily="18" charset="0"/>
                <a:cs typeface="Times New Roman" panose="02020603050405020304" pitchFamily="18" charset="0"/>
              </a:rPr>
              <a:t>is how the total energy is distributed to different frequencies of vibration.  This is related to what happens at different wavenumbers to different wavelength phonons.  </a:t>
            </a:r>
          </a:p>
        </p:txBody>
      </p:sp>
      <p:pic>
        <p:nvPicPr>
          <p:cNvPr id="9" name="Picture 8">
            <a:extLst>
              <a:ext uri="{FF2B5EF4-FFF2-40B4-BE49-F238E27FC236}">
                <a16:creationId xmlns:a16="http://schemas.microsoft.com/office/drawing/2014/main" id="{5DDF788E-42FE-FAF0-079E-8E44278FB7F2}"/>
              </a:ext>
            </a:extLst>
          </p:cNvPr>
          <p:cNvPicPr>
            <a:picLocks noChangeAspect="1"/>
          </p:cNvPicPr>
          <p:nvPr/>
        </p:nvPicPr>
        <p:blipFill rotWithShape="1">
          <a:blip r:embed="rId4"/>
          <a:srcRect r="56414" b="50769"/>
          <a:stretch/>
        </p:blipFill>
        <p:spPr>
          <a:xfrm>
            <a:off x="9140077" y="2160413"/>
            <a:ext cx="2773248" cy="812800"/>
          </a:xfrm>
          <a:prstGeom prst="rect">
            <a:avLst/>
          </a:prstGeom>
        </p:spPr>
      </p:pic>
      <p:sp>
        <p:nvSpPr>
          <p:cNvPr id="12" name="TextBox 11">
            <a:extLst>
              <a:ext uri="{FF2B5EF4-FFF2-40B4-BE49-F238E27FC236}">
                <a16:creationId xmlns:a16="http://schemas.microsoft.com/office/drawing/2014/main" id="{92EB032F-6609-74E6-1D7E-7068C844CD7D}"/>
              </a:ext>
            </a:extLst>
          </p:cNvPr>
          <p:cNvSpPr txBox="1"/>
          <p:nvPr/>
        </p:nvSpPr>
        <p:spPr>
          <a:xfrm>
            <a:off x="5016137" y="5355771"/>
            <a:ext cx="45127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 is an integer related to the vibrational state k</a:t>
            </a:r>
          </a:p>
        </p:txBody>
      </p:sp>
    </p:spTree>
    <p:extLst>
      <p:ext uri="{BB962C8B-B14F-4D97-AF65-F5344CB8AC3E}">
        <p14:creationId xmlns:p14="http://schemas.microsoft.com/office/powerpoint/2010/main" val="23066360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D643083-5E2E-734E-894D-112EBC437086}"/>
              </a:ext>
            </a:extLst>
          </p:cNvPr>
          <p:cNvSpPr>
            <a:spLocks noGrp="1"/>
          </p:cNvSpPr>
          <p:nvPr>
            <p:ph type="sldNum" sz="quarter" idx="12"/>
          </p:nvPr>
        </p:nvSpPr>
        <p:spPr/>
        <p:txBody>
          <a:bodyPr/>
          <a:lstStyle/>
          <a:p>
            <a:fld id="{04AF66D1-50E8-924D-AA9F-C340413085BD}" type="slidenum">
              <a:rPr lang="en-US" smtClean="0"/>
              <a:t>31</a:t>
            </a:fld>
            <a:endParaRPr lang="en-US"/>
          </a:p>
        </p:txBody>
      </p:sp>
      <p:sp>
        <p:nvSpPr>
          <p:cNvPr id="5" name="TextBox 4">
            <a:extLst>
              <a:ext uri="{FF2B5EF4-FFF2-40B4-BE49-F238E27FC236}">
                <a16:creationId xmlns:a16="http://schemas.microsoft.com/office/drawing/2014/main" id="{9112CF5C-3420-6945-98F5-9AFBCDBB0C01}"/>
              </a:ext>
            </a:extLst>
          </p:cNvPr>
          <p:cNvSpPr txBox="1"/>
          <p:nvPr/>
        </p:nvSpPr>
        <p:spPr>
          <a:xfrm>
            <a:off x="3794332" y="444381"/>
            <a:ext cx="3896883"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Frequency of a Harmonic Oscillator</a:t>
            </a:r>
          </a:p>
        </p:txBody>
      </p:sp>
      <p:sp>
        <p:nvSpPr>
          <p:cNvPr id="6" name="TextBox 5">
            <a:extLst>
              <a:ext uri="{FF2B5EF4-FFF2-40B4-BE49-F238E27FC236}">
                <a16:creationId xmlns:a16="http://schemas.microsoft.com/office/drawing/2014/main" id="{5F31C68A-792A-0E4A-BAD5-FDA440807B14}"/>
              </a:ext>
            </a:extLst>
          </p:cNvPr>
          <p:cNvSpPr txBox="1"/>
          <p:nvPr/>
        </p:nvSpPr>
        <p:spPr>
          <a:xfrm>
            <a:off x="2213361" y="1572426"/>
            <a:ext cx="7544053" cy="2585323"/>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Do a Force Balance</a:t>
            </a:r>
          </a:p>
          <a:p>
            <a:r>
              <a:rPr lang="en-US" dirty="0">
                <a:latin typeface="Times New Roman" panose="02020603050405020304" pitchFamily="18" charset="0"/>
                <a:cs typeface="Times New Roman" panose="02020603050405020304" pitchFamily="18" charset="0"/>
              </a:rPr>
              <a:t>F = mx” = </a:t>
            </a:r>
            <a:r>
              <a:rPr lang="en-US" dirty="0" err="1">
                <a:latin typeface="Times New Roman" panose="02020603050405020304" pitchFamily="18" charset="0"/>
                <a:cs typeface="Times New Roman" panose="02020603050405020304" pitchFamily="18" charset="0"/>
              </a:rPr>
              <a:t>Kx</a:t>
            </a:r>
            <a:r>
              <a:rPr lang="en-US" dirty="0">
                <a:latin typeface="Times New Roman" panose="02020603050405020304" pitchFamily="18" charset="0"/>
                <a:cs typeface="Times New Roman" panose="02020603050405020304" pitchFamily="18" charset="0"/>
              </a:rPr>
              <a:t> where K is the spring constant, m is the mass</a:t>
            </a:r>
          </a:p>
          <a:p>
            <a:r>
              <a:rPr lang="en-US" dirty="0">
                <a:latin typeface="Times New Roman" panose="02020603050405020304" pitchFamily="18" charset="0"/>
                <a:cs typeface="Times New Roman" panose="02020603050405020304" pitchFamily="18" charset="0"/>
              </a:rPr>
              <a:t>Then mx” – </a:t>
            </a:r>
            <a:r>
              <a:rPr lang="en-US" dirty="0" err="1">
                <a:latin typeface="Times New Roman" panose="02020603050405020304" pitchFamily="18" charset="0"/>
                <a:cs typeface="Times New Roman" panose="02020603050405020304" pitchFamily="18" charset="0"/>
              </a:rPr>
              <a:t>Kx</a:t>
            </a:r>
            <a:r>
              <a:rPr lang="en-US" dirty="0">
                <a:latin typeface="Times New Roman" panose="02020603050405020304" pitchFamily="18" charset="0"/>
                <a:cs typeface="Times New Roman" panose="02020603050405020304" pitchFamily="18" charset="0"/>
              </a:rPr>
              <a:t> = 0 is a second order differential equation  or</a:t>
            </a:r>
          </a:p>
          <a:p>
            <a:r>
              <a:rPr lang="en-US" dirty="0">
                <a:latin typeface="Times New Roman" panose="02020603050405020304" pitchFamily="18" charset="0"/>
                <a:cs typeface="Times New Roman" panose="02020603050405020304" pitchFamily="18" charset="0"/>
              </a:rPr>
              <a:t>x” – (K/m)x = 0</a:t>
            </a:r>
          </a:p>
          <a:p>
            <a:r>
              <a:rPr lang="en-US" dirty="0">
                <a:latin typeface="Times New Roman" panose="02020603050405020304" pitchFamily="18" charset="0"/>
                <a:cs typeface="Times New Roman" panose="02020603050405020304" pitchFamily="18" charset="0"/>
              </a:rPr>
              <a:t>If you know that the derivative of exponential is the exponential</a:t>
            </a:r>
          </a:p>
          <a:p>
            <a:r>
              <a:rPr lang="en-US" dirty="0">
                <a:latin typeface="Times New Roman" panose="02020603050405020304" pitchFamily="18" charset="0"/>
                <a:cs typeface="Times New Roman" panose="02020603050405020304" pitchFamily="18" charset="0"/>
              </a:rPr>
              <a:t>Then you can guess one answer (this helps)</a:t>
            </a:r>
          </a:p>
          <a:p>
            <a:r>
              <a:rPr lang="en-US" dirty="0">
                <a:latin typeface="Times New Roman" panose="02020603050405020304" pitchFamily="18" charset="0"/>
                <a:cs typeface="Times New Roman" panose="02020603050405020304" pitchFamily="18" charset="0"/>
              </a:rPr>
              <a:t>x = exp(±√(K/m)  t); x’= ±√(K/m) exp(±√(K/m)  t); x” = K/m exp(±√(K/m)  t)</a:t>
            </a:r>
          </a:p>
          <a:p>
            <a:r>
              <a:rPr lang="en-US" dirty="0">
                <a:latin typeface="Times New Roman" panose="02020603050405020304" pitchFamily="18" charset="0"/>
                <a:cs typeface="Times New Roman" panose="02020603050405020304" pitchFamily="18" charset="0"/>
              </a:rPr>
              <a:t>√(K/m) and t have to have inverse units so √(K/m) = </a:t>
            </a:r>
            <a:r>
              <a:rPr lang="en-US" dirty="0">
                <a:latin typeface="Symbol" pitchFamily="2" charset="2"/>
                <a:cs typeface="Times New Roman" panose="02020603050405020304" pitchFamily="18" charset="0"/>
              </a:rPr>
              <a:t>w</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This is the native frequency of the oscillator</a:t>
            </a:r>
            <a:endParaRPr lang="en-US" dirty="0">
              <a:latin typeface="Symbol" pitchFamily="2" charset="2"/>
              <a:cs typeface="Times New Roman" panose="02020603050405020304" pitchFamily="18" charset="0"/>
            </a:endParaRPr>
          </a:p>
        </p:txBody>
      </p:sp>
    </p:spTree>
    <p:extLst>
      <p:ext uri="{BB962C8B-B14F-4D97-AF65-F5344CB8AC3E}">
        <p14:creationId xmlns:p14="http://schemas.microsoft.com/office/powerpoint/2010/main" val="591238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32</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3" name="Picture 2">
            <a:extLst>
              <a:ext uri="{FF2B5EF4-FFF2-40B4-BE49-F238E27FC236}">
                <a16:creationId xmlns:a16="http://schemas.microsoft.com/office/drawing/2014/main" id="{17F7EEBB-AC03-D749-A0C1-DB077D6829AE}"/>
              </a:ext>
            </a:extLst>
          </p:cNvPr>
          <p:cNvPicPr>
            <a:picLocks noChangeAspect="1"/>
          </p:cNvPicPr>
          <p:nvPr/>
        </p:nvPicPr>
        <p:blipFill rotWithShape="1">
          <a:blip r:embed="rId2"/>
          <a:srcRect t="8012"/>
          <a:stretch/>
        </p:blipFill>
        <p:spPr>
          <a:xfrm>
            <a:off x="4520375" y="3887746"/>
            <a:ext cx="3175000" cy="1191610"/>
          </a:xfrm>
          <a:prstGeom prst="rect">
            <a:avLst/>
          </a:prstGeom>
        </p:spPr>
      </p:pic>
      <p:sp>
        <p:nvSpPr>
          <p:cNvPr id="4" name="TextBox 3">
            <a:extLst>
              <a:ext uri="{FF2B5EF4-FFF2-40B4-BE49-F238E27FC236}">
                <a16:creationId xmlns:a16="http://schemas.microsoft.com/office/drawing/2014/main" id="{A0D57745-48FF-1946-AB9F-D1AF6A60851C}"/>
              </a:ext>
            </a:extLst>
          </p:cNvPr>
          <p:cNvSpPr txBox="1"/>
          <p:nvPr/>
        </p:nvSpPr>
        <p:spPr>
          <a:xfrm>
            <a:off x="2888883" y="3419900"/>
            <a:ext cx="761330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Bose-Einstein statistics gives the probability of finding a phonon in a given state:</a:t>
            </a:r>
          </a:p>
        </p:txBody>
      </p:sp>
      <p:pic>
        <p:nvPicPr>
          <p:cNvPr id="8" name="Picture 7">
            <a:extLst>
              <a:ext uri="{FF2B5EF4-FFF2-40B4-BE49-F238E27FC236}">
                <a16:creationId xmlns:a16="http://schemas.microsoft.com/office/drawing/2014/main" id="{8358E02C-4BA8-7A49-9F31-D975167110FE}"/>
              </a:ext>
            </a:extLst>
          </p:cNvPr>
          <p:cNvPicPr>
            <a:picLocks noChangeAspect="1"/>
          </p:cNvPicPr>
          <p:nvPr/>
        </p:nvPicPr>
        <p:blipFill>
          <a:blip r:embed="rId3"/>
          <a:stretch>
            <a:fillRect/>
          </a:stretch>
        </p:blipFill>
        <p:spPr>
          <a:xfrm>
            <a:off x="4015834" y="301388"/>
            <a:ext cx="5359400" cy="1371600"/>
          </a:xfrm>
          <a:prstGeom prst="rect">
            <a:avLst/>
          </a:prstGeom>
        </p:spPr>
      </p:pic>
      <p:sp>
        <p:nvSpPr>
          <p:cNvPr id="5" name="TextBox 4">
            <a:extLst>
              <a:ext uri="{FF2B5EF4-FFF2-40B4-BE49-F238E27FC236}">
                <a16:creationId xmlns:a16="http://schemas.microsoft.com/office/drawing/2014/main" id="{DD92C08D-8147-EF4F-92CE-DA7BE5F18D27}"/>
              </a:ext>
            </a:extLst>
          </p:cNvPr>
          <p:cNvSpPr txBox="1"/>
          <p:nvPr/>
        </p:nvSpPr>
        <p:spPr>
          <a:xfrm>
            <a:off x="4015834" y="1835740"/>
            <a:ext cx="5418150" cy="369332"/>
          </a:xfrm>
          <a:prstGeom prst="rect">
            <a:avLst/>
          </a:prstGeom>
          <a:noFill/>
        </p:spPr>
        <p:txBody>
          <a:bodyPr wrap="none" rtlCol="0">
            <a:spAutoFit/>
          </a:bodyPr>
          <a:lstStyle/>
          <a:p>
            <a:r>
              <a:rPr lang="en-US" dirty="0">
                <a:latin typeface="Symbol" pitchFamily="2" charset="2"/>
                <a:cs typeface="Times New Roman" panose="02020603050405020304" pitchFamily="18" charset="0"/>
              </a:rPr>
              <a:t>m</a:t>
            </a:r>
            <a:r>
              <a:rPr lang="en-US" dirty="0">
                <a:latin typeface="Times New Roman" panose="02020603050405020304" pitchFamily="18" charset="0"/>
                <a:cs typeface="Times New Roman" panose="02020603050405020304" pitchFamily="18" charset="0"/>
              </a:rPr>
              <a:t> is the ground state energy and </a:t>
            </a:r>
            <a:r>
              <a:rPr lang="en-US" dirty="0">
                <a:latin typeface="Symbol" pitchFamily="2" charset="2"/>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 is the energy of a state</a:t>
            </a:r>
          </a:p>
        </p:txBody>
      </p:sp>
      <p:grpSp>
        <p:nvGrpSpPr>
          <p:cNvPr id="10" name="Group 9">
            <a:extLst>
              <a:ext uri="{FF2B5EF4-FFF2-40B4-BE49-F238E27FC236}">
                <a16:creationId xmlns:a16="http://schemas.microsoft.com/office/drawing/2014/main" id="{83E0E3CB-7EFA-7F19-7374-B1D4A50C2FF6}"/>
              </a:ext>
            </a:extLst>
          </p:cNvPr>
          <p:cNvGrpSpPr/>
          <p:nvPr/>
        </p:nvGrpSpPr>
        <p:grpSpPr>
          <a:xfrm>
            <a:off x="5155111" y="2341109"/>
            <a:ext cx="1905527" cy="942753"/>
            <a:chOff x="8786668" y="4304656"/>
            <a:chExt cx="3131705" cy="1549400"/>
          </a:xfrm>
        </p:grpSpPr>
        <p:pic>
          <p:nvPicPr>
            <p:cNvPr id="6" name="Picture 5">
              <a:extLst>
                <a:ext uri="{FF2B5EF4-FFF2-40B4-BE49-F238E27FC236}">
                  <a16:creationId xmlns:a16="http://schemas.microsoft.com/office/drawing/2014/main" id="{FC59B060-AEEA-E968-598F-520C9D6EDCF2}"/>
                </a:ext>
              </a:extLst>
            </p:cNvPr>
            <p:cNvPicPr>
              <a:picLocks noChangeAspect="1"/>
            </p:cNvPicPr>
            <p:nvPr/>
          </p:nvPicPr>
          <p:blipFill>
            <a:blip r:embed="rId4"/>
            <a:stretch>
              <a:fillRect/>
            </a:stretch>
          </p:blipFill>
          <p:spPr>
            <a:xfrm>
              <a:off x="8786668" y="4304656"/>
              <a:ext cx="3035300" cy="1549400"/>
            </a:xfrm>
            <a:prstGeom prst="rect">
              <a:avLst/>
            </a:prstGeom>
          </p:spPr>
        </p:pic>
        <p:sp>
          <p:nvSpPr>
            <p:cNvPr id="9" name="Rectangle 8">
              <a:extLst>
                <a:ext uri="{FF2B5EF4-FFF2-40B4-BE49-F238E27FC236}">
                  <a16:creationId xmlns:a16="http://schemas.microsoft.com/office/drawing/2014/main" id="{251BF875-784D-5E84-3554-4BF16D19578C}"/>
                </a:ext>
              </a:extLst>
            </p:cNvPr>
            <p:cNvSpPr/>
            <p:nvPr/>
          </p:nvSpPr>
          <p:spPr>
            <a:xfrm>
              <a:off x="11461173" y="4623955"/>
              <a:ext cx="457200" cy="363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A9AE2261-A9C7-4213-81CC-878BA2DE710B}"/>
              </a:ext>
            </a:extLst>
          </p:cNvPr>
          <p:cNvPicPr>
            <a:picLocks noChangeAspect="1"/>
          </p:cNvPicPr>
          <p:nvPr/>
        </p:nvPicPr>
        <p:blipFill rotWithShape="1">
          <a:blip r:embed="rId5"/>
          <a:srcRect b="19717"/>
          <a:stretch/>
        </p:blipFill>
        <p:spPr>
          <a:xfrm>
            <a:off x="30135" y="3690941"/>
            <a:ext cx="3319357" cy="2687323"/>
          </a:xfrm>
          <a:prstGeom prst="rect">
            <a:avLst/>
          </a:prstGeom>
        </p:spPr>
      </p:pic>
      <p:pic>
        <p:nvPicPr>
          <p:cNvPr id="12" name="Picture 11">
            <a:extLst>
              <a:ext uri="{FF2B5EF4-FFF2-40B4-BE49-F238E27FC236}">
                <a16:creationId xmlns:a16="http://schemas.microsoft.com/office/drawing/2014/main" id="{D6CE097C-1918-A1B9-973B-B2295878686C}"/>
              </a:ext>
            </a:extLst>
          </p:cNvPr>
          <p:cNvPicPr>
            <a:picLocks noChangeAspect="1"/>
          </p:cNvPicPr>
          <p:nvPr/>
        </p:nvPicPr>
        <p:blipFill rotWithShape="1">
          <a:blip r:embed="rId5"/>
          <a:srcRect t="83747"/>
          <a:stretch/>
        </p:blipFill>
        <p:spPr>
          <a:xfrm>
            <a:off x="457916" y="6356350"/>
            <a:ext cx="2868358" cy="470110"/>
          </a:xfrm>
          <a:prstGeom prst="rect">
            <a:avLst/>
          </a:prstGeom>
        </p:spPr>
      </p:pic>
      <p:sp>
        <p:nvSpPr>
          <p:cNvPr id="14" name="TextBox 13">
            <a:extLst>
              <a:ext uri="{FF2B5EF4-FFF2-40B4-BE49-F238E27FC236}">
                <a16:creationId xmlns:a16="http://schemas.microsoft.com/office/drawing/2014/main" id="{AC093268-92FE-EB69-ACD7-9E7B08756F82}"/>
              </a:ext>
            </a:extLst>
          </p:cNvPr>
          <p:cNvSpPr txBox="1"/>
          <p:nvPr/>
        </p:nvSpPr>
        <p:spPr>
          <a:xfrm>
            <a:off x="632467" y="3832300"/>
            <a:ext cx="2519257"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As temperature increases the number at frequency </a:t>
            </a:r>
            <a:r>
              <a:rPr lang="en-US" sz="1400" i="1" dirty="0">
                <a:latin typeface="Symbol" pitchFamily="2" charset="2"/>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increases</a:t>
            </a:r>
          </a:p>
          <a:p>
            <a:r>
              <a:rPr lang="en-US" sz="1400" dirty="0">
                <a:latin typeface="Times New Roman" panose="02020603050405020304" pitchFamily="18" charset="0"/>
                <a:cs typeface="Times New Roman" panose="02020603050405020304" pitchFamily="18" charset="0"/>
              </a:rPr>
              <a:t>As </a:t>
            </a:r>
            <a:r>
              <a:rPr lang="en-US" sz="1400" i="1" dirty="0">
                <a:latin typeface="Symbol" pitchFamily="2" charset="2"/>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increases the number at fixed T drops</a:t>
            </a:r>
          </a:p>
        </p:txBody>
      </p:sp>
      <p:sp>
        <p:nvSpPr>
          <p:cNvPr id="15" name="TextBox 14">
            <a:extLst>
              <a:ext uri="{FF2B5EF4-FFF2-40B4-BE49-F238E27FC236}">
                <a16:creationId xmlns:a16="http://schemas.microsoft.com/office/drawing/2014/main" id="{2B601DD8-AAAC-5B84-5308-A6010661C88F}"/>
              </a:ext>
            </a:extLst>
          </p:cNvPr>
          <p:cNvSpPr txBox="1"/>
          <p:nvPr/>
        </p:nvSpPr>
        <p:spPr>
          <a:xfrm>
            <a:off x="3130260" y="6008932"/>
            <a:ext cx="6564457"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If n = exp((</a:t>
            </a:r>
            <a:r>
              <a:rPr lang="en-US" dirty="0">
                <a:latin typeface="Symbol" pitchFamily="2" charset="2"/>
                <a:cs typeface="Times New Roman" panose="02020603050405020304" pitchFamily="18" charset="0"/>
              </a:rPr>
              <a:t>m-e</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)/Z and A/(1-A) = 1/((1/A)-1) and 1/e(x) = e(-x)</a:t>
            </a:r>
          </a:p>
        </p:txBody>
      </p:sp>
    </p:spTree>
    <p:extLst>
      <p:ext uri="{BB962C8B-B14F-4D97-AF65-F5344CB8AC3E}">
        <p14:creationId xmlns:p14="http://schemas.microsoft.com/office/powerpoint/2010/main" val="17624944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33</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2726109" y="154627"/>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5" name="TextBox 4">
            <a:extLst>
              <a:ext uri="{FF2B5EF4-FFF2-40B4-BE49-F238E27FC236}">
                <a16:creationId xmlns:a16="http://schemas.microsoft.com/office/drawing/2014/main" id="{A997AB4D-F197-A146-8445-C29BBC4E27AC}"/>
              </a:ext>
            </a:extLst>
          </p:cNvPr>
          <p:cNvSpPr txBox="1"/>
          <p:nvPr/>
        </p:nvSpPr>
        <p:spPr>
          <a:xfrm flipH="1">
            <a:off x="5093312" y="418325"/>
            <a:ext cx="4888888"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Dispersion relation (relating E to </a:t>
            </a:r>
            <a:r>
              <a:rPr lang="en-US" b="1" dirty="0">
                <a:latin typeface="Times New Roman" panose="02020603050405020304" pitchFamily="18" charset="0"/>
                <a:cs typeface="Times New Roman" panose="02020603050405020304" pitchFamily="18" charset="0"/>
              </a:rPr>
              <a:t>k</a:t>
            </a:r>
            <a:r>
              <a:rPr lang="en-US" dirty="0">
                <a:latin typeface="Times New Roman" panose="02020603050405020304" pitchFamily="18" charset="0"/>
                <a:cs typeface="Times New Roman" panose="02020603050405020304" pitchFamily="18" charset="0"/>
              </a:rPr>
              <a:t>) for phonons (</a:t>
            </a:r>
            <a:r>
              <a:rPr lang="en-US" dirty="0">
                <a:latin typeface="Times New Roman" panose="02020603050405020304" pitchFamily="18" charset="0"/>
                <a:cs typeface="Times New Roman" panose="02020603050405020304" pitchFamily="18" charset="0"/>
                <a:hlinkClick r:id="rId2"/>
              </a:rPr>
              <a:t>much math</a:t>
            </a:r>
            <a:r>
              <a:rPr lang="en-US" dirty="0">
                <a:latin typeface="Times New Roman" panose="02020603050405020304" pitchFamily="18" charset="0"/>
                <a:cs typeface="Times New Roman" panose="02020603050405020304" pitchFamily="18" charset="0"/>
              </a:rPr>
              <a:t> to get this expression)</a:t>
            </a:r>
          </a:p>
        </p:txBody>
      </p:sp>
      <p:pic>
        <p:nvPicPr>
          <p:cNvPr id="6" name="Picture 5">
            <a:extLst>
              <a:ext uri="{FF2B5EF4-FFF2-40B4-BE49-F238E27FC236}">
                <a16:creationId xmlns:a16="http://schemas.microsoft.com/office/drawing/2014/main" id="{E5E73C04-FA1D-AB47-90B2-6D87C854A218}"/>
              </a:ext>
            </a:extLst>
          </p:cNvPr>
          <p:cNvPicPr>
            <a:picLocks noChangeAspect="1"/>
          </p:cNvPicPr>
          <p:nvPr/>
        </p:nvPicPr>
        <p:blipFill>
          <a:blip r:embed="rId3"/>
          <a:stretch>
            <a:fillRect/>
          </a:stretch>
        </p:blipFill>
        <p:spPr>
          <a:xfrm>
            <a:off x="4777145" y="1117501"/>
            <a:ext cx="6235700" cy="927100"/>
          </a:xfrm>
          <a:prstGeom prst="rect">
            <a:avLst/>
          </a:prstGeom>
        </p:spPr>
      </p:pic>
      <p:pic>
        <p:nvPicPr>
          <p:cNvPr id="8" name="Picture 7">
            <a:extLst>
              <a:ext uri="{FF2B5EF4-FFF2-40B4-BE49-F238E27FC236}">
                <a16:creationId xmlns:a16="http://schemas.microsoft.com/office/drawing/2014/main" id="{D4F48C69-62FA-1E4D-8B96-4F2493F1D208}"/>
              </a:ext>
            </a:extLst>
          </p:cNvPr>
          <p:cNvPicPr>
            <a:picLocks noChangeAspect="1"/>
          </p:cNvPicPr>
          <p:nvPr/>
        </p:nvPicPr>
        <p:blipFill>
          <a:blip r:embed="rId4"/>
          <a:stretch>
            <a:fillRect/>
          </a:stretch>
        </p:blipFill>
        <p:spPr>
          <a:xfrm>
            <a:off x="5431588" y="2378179"/>
            <a:ext cx="3736084" cy="3431211"/>
          </a:xfrm>
          <a:prstGeom prst="rect">
            <a:avLst/>
          </a:prstGeom>
        </p:spPr>
      </p:pic>
      <p:sp>
        <p:nvSpPr>
          <p:cNvPr id="9" name="TextBox 8">
            <a:extLst>
              <a:ext uri="{FF2B5EF4-FFF2-40B4-BE49-F238E27FC236}">
                <a16:creationId xmlns:a16="http://schemas.microsoft.com/office/drawing/2014/main" id="{D8D91C1F-A85E-3B49-B2B2-E43CF388F0EB}"/>
              </a:ext>
            </a:extLst>
          </p:cNvPr>
          <p:cNvSpPr txBox="1"/>
          <p:nvPr/>
        </p:nvSpPr>
        <p:spPr>
          <a:xfrm>
            <a:off x="9167672" y="3000146"/>
            <a:ext cx="2398986" cy="1200329"/>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Plus optical</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Minus Acoustic</a:t>
            </a:r>
          </a:p>
        </p:txBody>
      </p:sp>
      <p:sp>
        <p:nvSpPr>
          <p:cNvPr id="3" name="TextBox 2">
            <a:extLst>
              <a:ext uri="{FF2B5EF4-FFF2-40B4-BE49-F238E27FC236}">
                <a16:creationId xmlns:a16="http://schemas.microsoft.com/office/drawing/2014/main" id="{9BBF815E-BC0C-6F49-BAA9-1A01BB59019B}"/>
              </a:ext>
            </a:extLst>
          </p:cNvPr>
          <p:cNvSpPr txBox="1"/>
          <p:nvPr/>
        </p:nvSpPr>
        <p:spPr>
          <a:xfrm>
            <a:off x="200827" y="480303"/>
            <a:ext cx="5050564" cy="624786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Atoms or ions of mass </a:t>
            </a:r>
            <a:r>
              <a:rPr lang="en-US" sz="1600" i="1" dirty="0">
                <a:latin typeface="Times New Roman" panose="02020603050405020304" pitchFamily="18" charset="0"/>
                <a:cs typeface="Times New Roman" panose="02020603050405020304" pitchFamily="18" charset="0"/>
              </a:rPr>
              <a:t>m</a:t>
            </a:r>
            <a:r>
              <a:rPr lang="en-US" sz="1600" baseline="-25000"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 </a:t>
            </a:r>
            <a:r>
              <a:rPr lang="en-US" sz="1600" i="1" dirty="0">
                <a:latin typeface="Times New Roman" panose="02020603050405020304" pitchFamily="18" charset="0"/>
                <a:cs typeface="Times New Roman" panose="02020603050405020304" pitchFamily="18" charset="0"/>
              </a:rPr>
              <a:t>m</a:t>
            </a:r>
            <a:r>
              <a:rPr lang="en-US" sz="1600" baseline="-25000" dirty="0">
                <a:latin typeface="Times New Roman" panose="02020603050405020304" pitchFamily="18" charset="0"/>
                <a:cs typeface="Times New Roman" panose="02020603050405020304" pitchFamily="18" charset="0"/>
              </a:rPr>
              <a:t>2</a:t>
            </a:r>
          </a:p>
          <a:p>
            <a:r>
              <a:rPr lang="en-US" sz="1600" dirty="0">
                <a:latin typeface="Times New Roman" panose="02020603050405020304" pitchFamily="18" charset="0"/>
                <a:cs typeface="Times New Roman" panose="02020603050405020304" pitchFamily="18" charset="0"/>
              </a:rPr>
              <a:t>Separated by a distance </a:t>
            </a:r>
            <a:r>
              <a:rPr lang="en-US" sz="1600" i="1" dirty="0">
                <a:latin typeface="Times New Roman" panose="02020603050405020304" pitchFamily="18" charset="0"/>
                <a:cs typeface="Times New Roman" panose="02020603050405020304" pitchFamily="18" charset="0"/>
              </a:rPr>
              <a:t>a</a:t>
            </a:r>
          </a:p>
          <a:p>
            <a:r>
              <a:rPr lang="en-US" sz="1600" dirty="0">
                <a:latin typeface="Times New Roman" panose="02020603050405020304" pitchFamily="18" charset="0"/>
                <a:cs typeface="Times New Roman" panose="02020603050405020304" pitchFamily="18" charset="0"/>
              </a:rPr>
              <a:t>With spring constant </a:t>
            </a:r>
            <a:r>
              <a:rPr lang="en-US" sz="1600" i="1" dirty="0">
                <a:latin typeface="Times New Roman" panose="02020603050405020304" pitchFamily="18" charset="0"/>
                <a:cs typeface="Times New Roman" panose="02020603050405020304" pitchFamily="18" charset="0"/>
              </a:rPr>
              <a:t>K</a:t>
            </a:r>
          </a:p>
          <a:p>
            <a:endParaRPr lang="en-US" sz="1600" i="1"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2 modes of vibration result for a crystal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with two atoms in a primitive cell</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is optical (atoms move against each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other, picture Na</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Cl</a:t>
            </a:r>
            <a:r>
              <a:rPr lang="en-US" sz="1600" baseline="30000" dirty="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subject to an</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oscillating electric field, i.e. IR light)</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finite value at </a:t>
            </a:r>
            <a:r>
              <a:rPr lang="en-US" sz="1600" i="1" dirty="0">
                <a:latin typeface="Times New Roman" panose="02020603050405020304" pitchFamily="18" charset="0"/>
                <a:cs typeface="Times New Roman" panose="02020603050405020304" pitchFamily="18" charset="0"/>
              </a:rPr>
              <a:t>k</a:t>
            </a:r>
            <a:r>
              <a:rPr lang="en-US" sz="1600" dirty="0">
                <a:latin typeface="Times New Roman" panose="02020603050405020304" pitchFamily="18" charset="0"/>
                <a:cs typeface="Times New Roman" panose="02020603050405020304" pitchFamily="18" charset="0"/>
              </a:rPr>
              <a:t> = 0 reflects the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polarization of the material i.e. the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dielectric constant</a:t>
            </a:r>
          </a:p>
          <a:p>
            <a:pPr marL="285750" indent="-285750">
              <a:buFontTx/>
              <a:buChar char="-"/>
            </a:pPr>
            <a:r>
              <a:rPr lang="en-US" sz="1600" dirty="0">
                <a:latin typeface="Times New Roman" panose="02020603050405020304" pitchFamily="18" charset="0"/>
                <a:cs typeface="Times New Roman" panose="02020603050405020304" pitchFamily="18" charset="0"/>
              </a:rPr>
              <a:t>is acoustic (atoms move with each other)  move at speed of sound. 0 energy at </a:t>
            </a:r>
            <a:r>
              <a:rPr lang="en-US" sz="1600" i="1" dirty="0">
                <a:latin typeface="Times New Roman" panose="02020603050405020304" pitchFamily="18" charset="0"/>
                <a:cs typeface="Times New Roman" panose="02020603050405020304" pitchFamily="18" charset="0"/>
              </a:rPr>
              <a:t>k</a:t>
            </a:r>
            <a:r>
              <a:rPr lang="en-US" sz="1600" dirty="0">
                <a:latin typeface="Times New Roman" panose="02020603050405020304" pitchFamily="18" charset="0"/>
                <a:cs typeface="Times New Roman" panose="02020603050405020304" pitchFamily="18" charset="0"/>
              </a:rPr>
              <a:t> = 0 or infinite </a:t>
            </a:r>
            <a:r>
              <a:rPr lang="en-US" sz="1600" i="1" dirty="0">
                <a:latin typeface="Symbol" pitchFamily="2" charset="2"/>
                <a:cs typeface="Times New Roman" panose="02020603050405020304" pitchFamily="18" charset="0"/>
              </a:rPr>
              <a:t>l</a:t>
            </a:r>
            <a:r>
              <a:rPr lang="en-US" sz="1600" dirty="0">
                <a:latin typeface="Times New Roman" panose="02020603050405020304" pitchFamily="18" charset="0"/>
                <a:cs typeface="Times New Roman" panose="02020603050405020304" pitchFamily="18" charset="0"/>
              </a:rPr>
              <a:t> means motion of the whole object</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For three or more atoms in a primitive cell there are Three </a:t>
            </a:r>
            <a:r>
              <a:rPr lang="en-US" sz="1600" i="1" dirty="0">
                <a:latin typeface="Times New Roman" panose="02020603050405020304" pitchFamily="18" charset="0"/>
                <a:cs typeface="Times New Roman" panose="02020603050405020304" pitchFamily="18" charset="0"/>
              </a:rPr>
              <a:t>acoustic</a:t>
            </a:r>
            <a:r>
              <a:rPr lang="en-US" sz="1600" dirty="0">
                <a:latin typeface="Times New Roman" panose="02020603050405020304" pitchFamily="18" charset="0"/>
                <a:cs typeface="Times New Roman" panose="02020603050405020304" pitchFamily="18" charset="0"/>
              </a:rPr>
              <a:t> modes: One longitudinal (sound) and Two transverse (ocean)</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Number of </a:t>
            </a:r>
            <a:r>
              <a:rPr lang="en-US" sz="1600" i="1" dirty="0">
                <a:latin typeface="Times New Roman" panose="02020603050405020304" pitchFamily="18" charset="0"/>
                <a:cs typeface="Times New Roman" panose="02020603050405020304" pitchFamily="18" charset="0"/>
              </a:rPr>
              <a:t>optical</a:t>
            </a:r>
            <a:r>
              <a:rPr lang="en-US" sz="1600" dirty="0">
                <a:latin typeface="Times New Roman" panose="02020603050405020304" pitchFamily="18" charset="0"/>
                <a:cs typeface="Times New Roman" panose="02020603050405020304" pitchFamily="18" charset="0"/>
              </a:rPr>
              <a:t> models is 3N-3</a:t>
            </a:r>
          </a:p>
          <a:p>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Fluids can’t support shear stress so, they only have longitudinal (sound) acoustic modes</a:t>
            </a:r>
          </a:p>
        </p:txBody>
      </p:sp>
    </p:spTree>
    <p:extLst>
      <p:ext uri="{BB962C8B-B14F-4D97-AF65-F5344CB8AC3E}">
        <p14:creationId xmlns:p14="http://schemas.microsoft.com/office/powerpoint/2010/main" val="24848537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34</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06805" cy="369332"/>
          </a:xfrm>
          <a:prstGeom prst="rect">
            <a:avLst/>
          </a:prstGeom>
          <a:noFill/>
        </p:spPr>
        <p:txBody>
          <a:bodyPr wrap="none" rtlCol="0">
            <a:spAutoFit/>
          </a:bodyPr>
          <a:lstStyle/>
          <a:p>
            <a:r>
              <a:rPr lang="en-US" dirty="0"/>
              <a:t>From Dove</a:t>
            </a:r>
          </a:p>
        </p:txBody>
      </p:sp>
      <p:sp>
        <p:nvSpPr>
          <p:cNvPr id="4" name="TextBox 3">
            <a:extLst>
              <a:ext uri="{FF2B5EF4-FFF2-40B4-BE49-F238E27FC236}">
                <a16:creationId xmlns:a16="http://schemas.microsoft.com/office/drawing/2014/main" id="{DA2FBE2E-9269-DE41-87BE-127FADD79788}"/>
              </a:ext>
            </a:extLst>
          </p:cNvPr>
          <p:cNvSpPr txBox="1"/>
          <p:nvPr/>
        </p:nvSpPr>
        <p:spPr>
          <a:xfrm>
            <a:off x="2490952" y="1718442"/>
            <a:ext cx="7682552"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Phonons have energy </a:t>
            </a:r>
            <a:r>
              <a:rPr lang="en-US" dirty="0" err="1"/>
              <a:t>h</a:t>
            </a:r>
            <a:r>
              <a:rPr lang="en-US" dirty="0" err="1">
                <a:latin typeface="Symbol" pitchFamily="2" charset="2"/>
              </a:rPr>
              <a:t>w</a:t>
            </a:r>
            <a:r>
              <a:rPr lang="en-US" dirty="0"/>
              <a:t>/2</a:t>
            </a:r>
            <a:r>
              <a:rPr lang="en-US" dirty="0">
                <a:latin typeface="Symbol" pitchFamily="2" charset="2"/>
              </a:rPr>
              <a:t>p</a:t>
            </a:r>
          </a:p>
          <a:p>
            <a:r>
              <a:rPr lang="en-US" dirty="0">
                <a:latin typeface="Times New Roman" panose="02020603050405020304" pitchFamily="18" charset="0"/>
                <a:cs typeface="Times New Roman" panose="02020603050405020304" pitchFamily="18" charset="0"/>
              </a:rPr>
              <a:t>The energy at 0K is not 0 it is ½ </a:t>
            </a:r>
            <a:r>
              <a:rPr lang="en-US" dirty="0" err="1"/>
              <a:t>h</a:t>
            </a:r>
            <a:r>
              <a:rPr lang="en-US" dirty="0" err="1">
                <a:latin typeface="Symbol" pitchFamily="2" charset="2"/>
              </a:rPr>
              <a:t>w</a:t>
            </a:r>
            <a:r>
              <a:rPr lang="en-US" dirty="0"/>
              <a:t>/2</a:t>
            </a:r>
            <a:r>
              <a:rPr lang="en-US" dirty="0">
                <a:latin typeface="Symbol" pitchFamily="2" charset="2"/>
              </a:rPr>
              <a:t>p</a:t>
            </a:r>
          </a:p>
          <a:p>
            <a:r>
              <a:rPr lang="en-US" dirty="0">
                <a:latin typeface="Times New Roman" panose="02020603050405020304" pitchFamily="18" charset="0"/>
                <a:cs typeface="Times New Roman" panose="02020603050405020304" pitchFamily="18" charset="0"/>
              </a:rPr>
              <a:t>This is a consequence of energy quantization (lattice calculations are done at 0K)</a:t>
            </a:r>
          </a:p>
          <a:p>
            <a:r>
              <a:rPr lang="en-US" dirty="0">
                <a:latin typeface="Times New Roman" panose="02020603050405020304" pitchFamily="18" charset="0"/>
                <a:cs typeface="Times New Roman" panose="02020603050405020304" pitchFamily="18" charset="0"/>
              </a:rPr>
              <a:t>(Uncertainty principle)</a:t>
            </a:r>
          </a:p>
        </p:txBody>
      </p:sp>
      <p:pic>
        <p:nvPicPr>
          <p:cNvPr id="10" name="Picture 9">
            <a:extLst>
              <a:ext uri="{FF2B5EF4-FFF2-40B4-BE49-F238E27FC236}">
                <a16:creationId xmlns:a16="http://schemas.microsoft.com/office/drawing/2014/main" id="{F1497F74-BE72-D74A-A168-A1F1865B6CF8}"/>
              </a:ext>
            </a:extLst>
          </p:cNvPr>
          <p:cNvPicPr>
            <a:picLocks noChangeAspect="1"/>
          </p:cNvPicPr>
          <p:nvPr/>
        </p:nvPicPr>
        <p:blipFill>
          <a:blip r:embed="rId2"/>
          <a:stretch>
            <a:fillRect/>
          </a:stretch>
        </p:blipFill>
        <p:spPr>
          <a:xfrm>
            <a:off x="2565338" y="3188360"/>
            <a:ext cx="3060700" cy="927100"/>
          </a:xfrm>
          <a:prstGeom prst="rect">
            <a:avLst/>
          </a:prstGeom>
        </p:spPr>
      </p:pic>
      <p:sp>
        <p:nvSpPr>
          <p:cNvPr id="11" name="TextBox 10">
            <a:extLst>
              <a:ext uri="{FF2B5EF4-FFF2-40B4-BE49-F238E27FC236}">
                <a16:creationId xmlns:a16="http://schemas.microsoft.com/office/drawing/2014/main" id="{E63BBE29-135A-3C47-80EF-341A5AB73CCC}"/>
              </a:ext>
            </a:extLst>
          </p:cNvPr>
          <p:cNvSpPr txBox="1"/>
          <p:nvPr/>
        </p:nvSpPr>
        <p:spPr>
          <a:xfrm>
            <a:off x="5801711" y="3310758"/>
            <a:ext cx="413056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 is the number of phonons at wavelength </a:t>
            </a:r>
            <a:r>
              <a:rPr lang="en-US" dirty="0">
                <a:latin typeface="Symbol" pitchFamily="2" charset="2"/>
              </a:rPr>
              <a:t>w </a:t>
            </a:r>
            <a:r>
              <a:rPr lang="en-US" dirty="0">
                <a:latin typeface="Times New Roman" panose="02020603050405020304" pitchFamily="18" charset="0"/>
                <a:cs typeface="Times New Roman" panose="02020603050405020304" pitchFamily="18" charset="0"/>
              </a:rPr>
              <a:t>and temperature T</a:t>
            </a:r>
          </a:p>
        </p:txBody>
      </p:sp>
      <p:sp>
        <p:nvSpPr>
          <p:cNvPr id="12" name="TextBox 11">
            <a:extLst>
              <a:ext uri="{FF2B5EF4-FFF2-40B4-BE49-F238E27FC236}">
                <a16:creationId xmlns:a16="http://schemas.microsoft.com/office/drawing/2014/main" id="{1D1A34EA-67C2-1E4E-9479-82BC4AE839DE}"/>
              </a:ext>
            </a:extLst>
          </p:cNvPr>
          <p:cNvSpPr txBox="1"/>
          <p:nvPr/>
        </p:nvSpPr>
        <p:spPr>
          <a:xfrm>
            <a:off x="2565338" y="4115460"/>
            <a:ext cx="27045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Bose-Einstein Relationship</a:t>
            </a:r>
          </a:p>
        </p:txBody>
      </p:sp>
      <p:pic>
        <p:nvPicPr>
          <p:cNvPr id="13" name="Picture 12">
            <a:extLst>
              <a:ext uri="{FF2B5EF4-FFF2-40B4-BE49-F238E27FC236}">
                <a16:creationId xmlns:a16="http://schemas.microsoft.com/office/drawing/2014/main" id="{54A8BDEF-5B96-554F-A7CC-77B316D82487}"/>
              </a:ext>
            </a:extLst>
          </p:cNvPr>
          <p:cNvPicPr>
            <a:picLocks noChangeAspect="1"/>
          </p:cNvPicPr>
          <p:nvPr/>
        </p:nvPicPr>
        <p:blipFill>
          <a:blip r:embed="rId3"/>
          <a:stretch>
            <a:fillRect/>
          </a:stretch>
        </p:blipFill>
        <p:spPr>
          <a:xfrm>
            <a:off x="2568786" y="4626075"/>
            <a:ext cx="3302000" cy="977900"/>
          </a:xfrm>
          <a:prstGeom prst="rect">
            <a:avLst/>
          </a:prstGeom>
        </p:spPr>
      </p:pic>
      <p:sp>
        <p:nvSpPr>
          <p:cNvPr id="14" name="TextBox 13">
            <a:extLst>
              <a:ext uri="{FF2B5EF4-FFF2-40B4-BE49-F238E27FC236}">
                <a16:creationId xmlns:a16="http://schemas.microsoft.com/office/drawing/2014/main" id="{C6067290-B859-4642-840C-B5432F59A48E}"/>
              </a:ext>
            </a:extLst>
          </p:cNvPr>
          <p:cNvSpPr txBox="1"/>
          <p:nvPr/>
        </p:nvSpPr>
        <p:spPr>
          <a:xfrm>
            <a:off x="6149174" y="4930359"/>
            <a:ext cx="313624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Average of some parameter ”q”</a:t>
            </a:r>
          </a:p>
        </p:txBody>
      </p:sp>
    </p:spTree>
    <p:extLst>
      <p:ext uri="{BB962C8B-B14F-4D97-AF65-F5344CB8AC3E}">
        <p14:creationId xmlns:p14="http://schemas.microsoft.com/office/powerpoint/2010/main" val="23106801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35</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sp>
        <p:nvSpPr>
          <p:cNvPr id="12" name="TextBox 11">
            <a:extLst>
              <a:ext uri="{FF2B5EF4-FFF2-40B4-BE49-F238E27FC236}">
                <a16:creationId xmlns:a16="http://schemas.microsoft.com/office/drawing/2014/main" id="{1D1A34EA-67C2-1E4E-9479-82BC4AE839DE}"/>
              </a:ext>
            </a:extLst>
          </p:cNvPr>
          <p:cNvSpPr txBox="1"/>
          <p:nvPr/>
        </p:nvSpPr>
        <p:spPr>
          <a:xfrm>
            <a:off x="2263193" y="1662837"/>
            <a:ext cx="27045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Bose-Einstein Relationship</a:t>
            </a:r>
          </a:p>
        </p:txBody>
      </p:sp>
      <p:pic>
        <p:nvPicPr>
          <p:cNvPr id="5" name="Picture 4">
            <a:extLst>
              <a:ext uri="{FF2B5EF4-FFF2-40B4-BE49-F238E27FC236}">
                <a16:creationId xmlns:a16="http://schemas.microsoft.com/office/drawing/2014/main" id="{F6D6EC2C-D3CE-5847-8D69-A4DFBEBD21E5}"/>
              </a:ext>
            </a:extLst>
          </p:cNvPr>
          <p:cNvPicPr>
            <a:picLocks noChangeAspect="1"/>
          </p:cNvPicPr>
          <p:nvPr/>
        </p:nvPicPr>
        <p:blipFill>
          <a:blip r:embed="rId2"/>
          <a:stretch>
            <a:fillRect/>
          </a:stretch>
        </p:blipFill>
        <p:spPr>
          <a:xfrm>
            <a:off x="5207000" y="1471508"/>
            <a:ext cx="3403600" cy="1600200"/>
          </a:xfrm>
          <a:prstGeom prst="rect">
            <a:avLst/>
          </a:prstGeom>
        </p:spPr>
      </p:pic>
      <p:pic>
        <p:nvPicPr>
          <p:cNvPr id="15" name="Picture 14">
            <a:extLst>
              <a:ext uri="{FF2B5EF4-FFF2-40B4-BE49-F238E27FC236}">
                <a16:creationId xmlns:a16="http://schemas.microsoft.com/office/drawing/2014/main" id="{4E27FA87-B573-B14C-ACEF-2BD51C0EBCFA}"/>
              </a:ext>
            </a:extLst>
          </p:cNvPr>
          <p:cNvPicPr>
            <a:picLocks noChangeAspect="1"/>
          </p:cNvPicPr>
          <p:nvPr/>
        </p:nvPicPr>
        <p:blipFill>
          <a:blip r:embed="rId3"/>
          <a:stretch>
            <a:fillRect/>
          </a:stretch>
        </p:blipFill>
        <p:spPr>
          <a:xfrm>
            <a:off x="5207000" y="338972"/>
            <a:ext cx="3060700" cy="927100"/>
          </a:xfrm>
          <a:prstGeom prst="rect">
            <a:avLst/>
          </a:prstGeom>
        </p:spPr>
      </p:pic>
      <p:pic>
        <p:nvPicPr>
          <p:cNvPr id="6" name="Picture 5">
            <a:extLst>
              <a:ext uri="{FF2B5EF4-FFF2-40B4-BE49-F238E27FC236}">
                <a16:creationId xmlns:a16="http://schemas.microsoft.com/office/drawing/2014/main" id="{E6BAC225-0E9D-B94D-9144-CA70194BE00B}"/>
              </a:ext>
            </a:extLst>
          </p:cNvPr>
          <p:cNvPicPr>
            <a:picLocks noChangeAspect="1"/>
          </p:cNvPicPr>
          <p:nvPr/>
        </p:nvPicPr>
        <p:blipFill>
          <a:blip r:embed="rId4"/>
          <a:stretch>
            <a:fillRect/>
          </a:stretch>
        </p:blipFill>
        <p:spPr>
          <a:xfrm>
            <a:off x="9089039" y="2143230"/>
            <a:ext cx="2070100" cy="1028700"/>
          </a:xfrm>
          <a:prstGeom prst="rect">
            <a:avLst/>
          </a:prstGeom>
        </p:spPr>
      </p:pic>
      <p:pic>
        <p:nvPicPr>
          <p:cNvPr id="8" name="Picture 7">
            <a:extLst>
              <a:ext uri="{FF2B5EF4-FFF2-40B4-BE49-F238E27FC236}">
                <a16:creationId xmlns:a16="http://schemas.microsoft.com/office/drawing/2014/main" id="{F689407F-E0F3-7B41-B575-78BAA4318E51}"/>
              </a:ext>
            </a:extLst>
          </p:cNvPr>
          <p:cNvPicPr>
            <a:picLocks noChangeAspect="1"/>
          </p:cNvPicPr>
          <p:nvPr/>
        </p:nvPicPr>
        <p:blipFill>
          <a:blip r:embed="rId5"/>
          <a:stretch>
            <a:fillRect/>
          </a:stretch>
        </p:blipFill>
        <p:spPr>
          <a:xfrm>
            <a:off x="9089039" y="1471508"/>
            <a:ext cx="2603500" cy="838200"/>
          </a:xfrm>
          <a:prstGeom prst="rect">
            <a:avLst/>
          </a:prstGeom>
        </p:spPr>
      </p:pic>
      <p:pic>
        <p:nvPicPr>
          <p:cNvPr id="9" name="Picture 8">
            <a:extLst>
              <a:ext uri="{FF2B5EF4-FFF2-40B4-BE49-F238E27FC236}">
                <a16:creationId xmlns:a16="http://schemas.microsoft.com/office/drawing/2014/main" id="{88708DE6-83ED-EC46-8213-190591A5E29F}"/>
              </a:ext>
            </a:extLst>
          </p:cNvPr>
          <p:cNvPicPr>
            <a:picLocks noChangeAspect="1"/>
          </p:cNvPicPr>
          <p:nvPr/>
        </p:nvPicPr>
        <p:blipFill>
          <a:blip r:embed="rId6"/>
          <a:stretch>
            <a:fillRect/>
          </a:stretch>
        </p:blipFill>
        <p:spPr>
          <a:xfrm>
            <a:off x="8965981" y="3171930"/>
            <a:ext cx="2552700" cy="914400"/>
          </a:xfrm>
          <a:prstGeom prst="rect">
            <a:avLst/>
          </a:prstGeom>
        </p:spPr>
      </p:pic>
      <p:pic>
        <p:nvPicPr>
          <p:cNvPr id="16" name="Picture 15">
            <a:extLst>
              <a:ext uri="{FF2B5EF4-FFF2-40B4-BE49-F238E27FC236}">
                <a16:creationId xmlns:a16="http://schemas.microsoft.com/office/drawing/2014/main" id="{644339BC-2ADF-0945-B2DD-55A77FF5F995}"/>
              </a:ext>
            </a:extLst>
          </p:cNvPr>
          <p:cNvPicPr>
            <a:picLocks noChangeAspect="1"/>
          </p:cNvPicPr>
          <p:nvPr/>
        </p:nvPicPr>
        <p:blipFill>
          <a:blip r:embed="rId7"/>
          <a:stretch>
            <a:fillRect/>
          </a:stretch>
        </p:blipFill>
        <p:spPr>
          <a:xfrm>
            <a:off x="4095688" y="3216380"/>
            <a:ext cx="4343400" cy="825500"/>
          </a:xfrm>
          <a:prstGeom prst="rect">
            <a:avLst/>
          </a:prstGeom>
        </p:spPr>
      </p:pic>
      <p:pic>
        <p:nvPicPr>
          <p:cNvPr id="17" name="Picture 16">
            <a:extLst>
              <a:ext uri="{FF2B5EF4-FFF2-40B4-BE49-F238E27FC236}">
                <a16:creationId xmlns:a16="http://schemas.microsoft.com/office/drawing/2014/main" id="{FA528271-808F-CE4B-9E7E-8C2B736EBC98}"/>
              </a:ext>
            </a:extLst>
          </p:cNvPr>
          <p:cNvPicPr>
            <a:picLocks noChangeAspect="1"/>
          </p:cNvPicPr>
          <p:nvPr/>
        </p:nvPicPr>
        <p:blipFill>
          <a:blip r:embed="rId8"/>
          <a:stretch>
            <a:fillRect/>
          </a:stretch>
        </p:blipFill>
        <p:spPr>
          <a:xfrm>
            <a:off x="1034683" y="4539445"/>
            <a:ext cx="3708400" cy="952500"/>
          </a:xfrm>
          <a:prstGeom prst="rect">
            <a:avLst/>
          </a:prstGeom>
        </p:spPr>
      </p:pic>
      <p:pic>
        <p:nvPicPr>
          <p:cNvPr id="18" name="Picture 17">
            <a:extLst>
              <a:ext uri="{FF2B5EF4-FFF2-40B4-BE49-F238E27FC236}">
                <a16:creationId xmlns:a16="http://schemas.microsoft.com/office/drawing/2014/main" id="{A0526B7D-7976-0649-B32F-A48A07B34F22}"/>
              </a:ext>
            </a:extLst>
          </p:cNvPr>
          <p:cNvPicPr>
            <a:picLocks noChangeAspect="1"/>
          </p:cNvPicPr>
          <p:nvPr/>
        </p:nvPicPr>
        <p:blipFill rotWithShape="1">
          <a:blip r:embed="rId9"/>
          <a:srcRect b="19717"/>
          <a:stretch/>
        </p:blipFill>
        <p:spPr>
          <a:xfrm>
            <a:off x="5207000" y="4136476"/>
            <a:ext cx="3319357" cy="2687323"/>
          </a:xfrm>
          <a:prstGeom prst="rect">
            <a:avLst/>
          </a:prstGeom>
        </p:spPr>
      </p:pic>
      <p:pic>
        <p:nvPicPr>
          <p:cNvPr id="19" name="Picture 18">
            <a:extLst>
              <a:ext uri="{FF2B5EF4-FFF2-40B4-BE49-F238E27FC236}">
                <a16:creationId xmlns:a16="http://schemas.microsoft.com/office/drawing/2014/main" id="{0BEC3BDF-C16C-684D-A5EC-6F20B35EFF0F}"/>
              </a:ext>
            </a:extLst>
          </p:cNvPr>
          <p:cNvPicPr>
            <a:picLocks noChangeAspect="1"/>
          </p:cNvPicPr>
          <p:nvPr/>
        </p:nvPicPr>
        <p:blipFill rotWithShape="1">
          <a:blip r:embed="rId9"/>
          <a:srcRect t="83747"/>
          <a:stretch/>
        </p:blipFill>
        <p:spPr>
          <a:xfrm>
            <a:off x="8808152" y="5021835"/>
            <a:ext cx="2868358" cy="470110"/>
          </a:xfrm>
          <a:prstGeom prst="rect">
            <a:avLst/>
          </a:prstGeom>
        </p:spPr>
      </p:pic>
      <p:sp>
        <p:nvSpPr>
          <p:cNvPr id="4" name="TextBox 3">
            <a:extLst>
              <a:ext uri="{FF2B5EF4-FFF2-40B4-BE49-F238E27FC236}">
                <a16:creationId xmlns:a16="http://schemas.microsoft.com/office/drawing/2014/main" id="{D6A9DBA0-F000-C24C-BDD3-100E2C1BE2AB}"/>
              </a:ext>
            </a:extLst>
          </p:cNvPr>
          <p:cNvSpPr txBox="1"/>
          <p:nvPr/>
        </p:nvSpPr>
        <p:spPr>
          <a:xfrm>
            <a:off x="5809332" y="4277835"/>
            <a:ext cx="2519257" cy="95410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As temperature increases the number at frequency </a:t>
            </a:r>
            <a:r>
              <a:rPr lang="en-US" sz="1400" i="1" dirty="0">
                <a:latin typeface="Symbol" pitchFamily="2" charset="2"/>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increases</a:t>
            </a:r>
          </a:p>
          <a:p>
            <a:r>
              <a:rPr lang="en-US" sz="1400" dirty="0">
                <a:latin typeface="Times New Roman" panose="02020603050405020304" pitchFamily="18" charset="0"/>
                <a:cs typeface="Times New Roman" panose="02020603050405020304" pitchFamily="18" charset="0"/>
              </a:rPr>
              <a:t>As </a:t>
            </a:r>
            <a:r>
              <a:rPr lang="en-US" sz="1400" i="1" dirty="0">
                <a:latin typeface="Symbol" pitchFamily="2" charset="2"/>
                <a:cs typeface="Times New Roman" panose="02020603050405020304" pitchFamily="18" charset="0"/>
              </a:rPr>
              <a:t>n</a:t>
            </a:r>
            <a:r>
              <a:rPr lang="en-US" sz="1400" dirty="0">
                <a:latin typeface="Times New Roman" panose="02020603050405020304" pitchFamily="18" charset="0"/>
                <a:cs typeface="Times New Roman" panose="02020603050405020304" pitchFamily="18" charset="0"/>
              </a:rPr>
              <a:t> increases the number at T drops</a:t>
            </a:r>
          </a:p>
        </p:txBody>
      </p:sp>
    </p:spTree>
    <p:extLst>
      <p:ext uri="{BB962C8B-B14F-4D97-AF65-F5344CB8AC3E}">
        <p14:creationId xmlns:p14="http://schemas.microsoft.com/office/powerpoint/2010/main" val="2520335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36</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sp>
        <p:nvSpPr>
          <p:cNvPr id="12" name="TextBox 11">
            <a:extLst>
              <a:ext uri="{FF2B5EF4-FFF2-40B4-BE49-F238E27FC236}">
                <a16:creationId xmlns:a16="http://schemas.microsoft.com/office/drawing/2014/main" id="{1D1A34EA-67C2-1E4E-9479-82BC4AE839DE}"/>
              </a:ext>
            </a:extLst>
          </p:cNvPr>
          <p:cNvSpPr txBox="1"/>
          <p:nvPr/>
        </p:nvSpPr>
        <p:spPr>
          <a:xfrm>
            <a:off x="2423449" y="1471508"/>
            <a:ext cx="270458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Bose-Einstein Relationship</a:t>
            </a:r>
          </a:p>
        </p:txBody>
      </p:sp>
      <p:pic>
        <p:nvPicPr>
          <p:cNvPr id="4" name="Picture 3">
            <a:extLst>
              <a:ext uri="{FF2B5EF4-FFF2-40B4-BE49-F238E27FC236}">
                <a16:creationId xmlns:a16="http://schemas.microsoft.com/office/drawing/2014/main" id="{2FD3E552-2E33-A04A-A089-A76062192E1C}"/>
              </a:ext>
            </a:extLst>
          </p:cNvPr>
          <p:cNvPicPr>
            <a:picLocks noChangeAspect="1"/>
          </p:cNvPicPr>
          <p:nvPr/>
        </p:nvPicPr>
        <p:blipFill>
          <a:blip r:embed="rId2"/>
          <a:stretch>
            <a:fillRect/>
          </a:stretch>
        </p:blipFill>
        <p:spPr>
          <a:xfrm>
            <a:off x="1003300" y="2094327"/>
            <a:ext cx="8978900" cy="3492500"/>
          </a:xfrm>
          <a:prstGeom prst="rect">
            <a:avLst/>
          </a:prstGeom>
        </p:spPr>
      </p:pic>
      <p:sp>
        <p:nvSpPr>
          <p:cNvPr id="10" name="TextBox 9">
            <a:extLst>
              <a:ext uri="{FF2B5EF4-FFF2-40B4-BE49-F238E27FC236}">
                <a16:creationId xmlns:a16="http://schemas.microsoft.com/office/drawing/2014/main" id="{B013DF56-3BC9-BA44-9FC8-9809F70189A3}"/>
              </a:ext>
            </a:extLst>
          </p:cNvPr>
          <p:cNvSpPr txBox="1"/>
          <p:nvPr/>
        </p:nvSpPr>
        <p:spPr>
          <a:xfrm>
            <a:off x="5779470" y="720299"/>
            <a:ext cx="144546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At high T</a:t>
            </a:r>
          </a:p>
        </p:txBody>
      </p:sp>
      <p:pic>
        <p:nvPicPr>
          <p:cNvPr id="11" name="Picture 10">
            <a:extLst>
              <a:ext uri="{FF2B5EF4-FFF2-40B4-BE49-F238E27FC236}">
                <a16:creationId xmlns:a16="http://schemas.microsoft.com/office/drawing/2014/main" id="{0F6D9AB1-3AC7-DB4B-9CFA-2F5158805754}"/>
              </a:ext>
            </a:extLst>
          </p:cNvPr>
          <p:cNvPicPr>
            <a:picLocks noChangeAspect="1"/>
          </p:cNvPicPr>
          <p:nvPr/>
        </p:nvPicPr>
        <p:blipFill>
          <a:blip r:embed="rId3"/>
          <a:stretch>
            <a:fillRect/>
          </a:stretch>
        </p:blipFill>
        <p:spPr>
          <a:xfrm>
            <a:off x="3361121" y="5718175"/>
            <a:ext cx="3073400" cy="1003300"/>
          </a:xfrm>
          <a:prstGeom prst="rect">
            <a:avLst/>
          </a:prstGeom>
        </p:spPr>
      </p:pic>
      <p:sp>
        <p:nvSpPr>
          <p:cNvPr id="13" name="TextBox 12">
            <a:extLst>
              <a:ext uri="{FF2B5EF4-FFF2-40B4-BE49-F238E27FC236}">
                <a16:creationId xmlns:a16="http://schemas.microsoft.com/office/drawing/2014/main" id="{0FE8027C-BF10-1840-9E54-B2BB56AAE360}"/>
              </a:ext>
            </a:extLst>
          </p:cNvPr>
          <p:cNvSpPr txBox="1"/>
          <p:nvPr/>
        </p:nvSpPr>
        <p:spPr>
          <a:xfrm>
            <a:off x="7289597" y="5711851"/>
            <a:ext cx="264200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3 vibrations for each atom</a:t>
            </a:r>
          </a:p>
        </p:txBody>
      </p:sp>
      <p:sp>
        <p:nvSpPr>
          <p:cNvPr id="14" name="TextBox 13">
            <a:extLst>
              <a:ext uri="{FF2B5EF4-FFF2-40B4-BE49-F238E27FC236}">
                <a16:creationId xmlns:a16="http://schemas.microsoft.com/office/drawing/2014/main" id="{62FE3A39-271B-FA49-84CC-BD3EE68BC08B}"/>
              </a:ext>
            </a:extLst>
          </p:cNvPr>
          <p:cNvSpPr txBox="1"/>
          <p:nvPr/>
        </p:nvSpPr>
        <p:spPr>
          <a:xfrm>
            <a:off x="7898524" y="6169580"/>
            <a:ext cx="167114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E = 3RT</a:t>
            </a:r>
          </a:p>
        </p:txBody>
      </p:sp>
      <p:sp>
        <p:nvSpPr>
          <p:cNvPr id="5" name="TextBox 4">
            <a:extLst>
              <a:ext uri="{FF2B5EF4-FFF2-40B4-BE49-F238E27FC236}">
                <a16:creationId xmlns:a16="http://schemas.microsoft.com/office/drawing/2014/main" id="{6E607F83-2988-634D-BE2C-7DB4764C23CA}"/>
              </a:ext>
            </a:extLst>
          </p:cNvPr>
          <p:cNvSpPr txBox="1"/>
          <p:nvPr/>
        </p:nvSpPr>
        <p:spPr>
          <a:xfrm>
            <a:off x="5608719" y="350967"/>
            <a:ext cx="600375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Dulong Petit result for the Bose-Einstein Relationship at high T</a:t>
            </a:r>
          </a:p>
        </p:txBody>
      </p:sp>
    </p:spTree>
    <p:extLst>
      <p:ext uri="{BB962C8B-B14F-4D97-AF65-F5344CB8AC3E}">
        <p14:creationId xmlns:p14="http://schemas.microsoft.com/office/powerpoint/2010/main" val="37981503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37</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pic>
        <p:nvPicPr>
          <p:cNvPr id="5" name="Picture 4">
            <a:extLst>
              <a:ext uri="{FF2B5EF4-FFF2-40B4-BE49-F238E27FC236}">
                <a16:creationId xmlns:a16="http://schemas.microsoft.com/office/drawing/2014/main" id="{FEADB815-6D47-7E48-8C5A-A1E1019C4AC0}"/>
              </a:ext>
            </a:extLst>
          </p:cNvPr>
          <p:cNvPicPr>
            <a:picLocks noChangeAspect="1"/>
          </p:cNvPicPr>
          <p:nvPr/>
        </p:nvPicPr>
        <p:blipFill>
          <a:blip r:embed="rId2"/>
          <a:stretch>
            <a:fillRect/>
          </a:stretch>
        </p:blipFill>
        <p:spPr>
          <a:xfrm>
            <a:off x="3384550" y="2146300"/>
            <a:ext cx="5422900" cy="2565400"/>
          </a:xfrm>
          <a:prstGeom prst="rect">
            <a:avLst/>
          </a:prstGeom>
        </p:spPr>
      </p:pic>
      <p:sp>
        <p:nvSpPr>
          <p:cNvPr id="4" name="TextBox 3">
            <a:extLst>
              <a:ext uri="{FF2B5EF4-FFF2-40B4-BE49-F238E27FC236}">
                <a16:creationId xmlns:a16="http://schemas.microsoft.com/office/drawing/2014/main" id="{3ECB95AB-C64E-094B-8F7B-C1F5AA1C6871}"/>
              </a:ext>
            </a:extLst>
          </p:cNvPr>
          <p:cNvSpPr txBox="1"/>
          <p:nvPr/>
        </p:nvSpPr>
        <p:spPr>
          <a:xfrm>
            <a:off x="4857008" y="1068779"/>
            <a:ext cx="3501921"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Model for Heat Capacity</a:t>
            </a:r>
          </a:p>
        </p:txBody>
      </p:sp>
      <p:sp>
        <p:nvSpPr>
          <p:cNvPr id="6" name="TextBox 5">
            <a:extLst>
              <a:ext uri="{FF2B5EF4-FFF2-40B4-BE49-F238E27FC236}">
                <a16:creationId xmlns:a16="http://schemas.microsoft.com/office/drawing/2014/main" id="{CD203754-6B41-954D-B871-6C218E680D57}"/>
              </a:ext>
            </a:extLst>
          </p:cNvPr>
          <p:cNvSpPr txBox="1"/>
          <p:nvPr/>
        </p:nvSpPr>
        <p:spPr>
          <a:xfrm>
            <a:off x="6409346" y="2350093"/>
            <a:ext cx="76174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 is U</a:t>
            </a:r>
          </a:p>
        </p:txBody>
      </p:sp>
      <p:pic>
        <p:nvPicPr>
          <p:cNvPr id="8" name="Picture 7">
            <a:extLst>
              <a:ext uri="{FF2B5EF4-FFF2-40B4-BE49-F238E27FC236}">
                <a16:creationId xmlns:a16="http://schemas.microsoft.com/office/drawing/2014/main" id="{E45C6A18-2B5D-724F-A231-F0133108CE8A}"/>
              </a:ext>
            </a:extLst>
          </p:cNvPr>
          <p:cNvPicPr>
            <a:picLocks noChangeAspect="1"/>
          </p:cNvPicPr>
          <p:nvPr/>
        </p:nvPicPr>
        <p:blipFill>
          <a:blip r:embed="rId3"/>
          <a:stretch>
            <a:fillRect/>
          </a:stretch>
        </p:blipFill>
        <p:spPr>
          <a:xfrm>
            <a:off x="8128000" y="2719425"/>
            <a:ext cx="3708400" cy="952500"/>
          </a:xfrm>
          <a:prstGeom prst="rect">
            <a:avLst/>
          </a:prstGeom>
        </p:spPr>
      </p:pic>
      <p:pic>
        <p:nvPicPr>
          <p:cNvPr id="9" name="Picture 8">
            <a:extLst>
              <a:ext uri="{FF2B5EF4-FFF2-40B4-BE49-F238E27FC236}">
                <a16:creationId xmlns:a16="http://schemas.microsoft.com/office/drawing/2014/main" id="{D9B7714A-2E57-FB4B-9B82-B9DE70590A45}"/>
              </a:ext>
            </a:extLst>
          </p:cNvPr>
          <p:cNvPicPr>
            <a:picLocks noChangeAspect="1"/>
          </p:cNvPicPr>
          <p:nvPr/>
        </p:nvPicPr>
        <p:blipFill rotWithShape="1">
          <a:blip r:embed="rId4"/>
          <a:srcRect r="29411"/>
          <a:stretch/>
        </p:blipFill>
        <p:spPr>
          <a:xfrm>
            <a:off x="8897455" y="1679650"/>
            <a:ext cx="2169490" cy="1003300"/>
          </a:xfrm>
          <a:prstGeom prst="rect">
            <a:avLst/>
          </a:prstGeom>
        </p:spPr>
      </p:pic>
    </p:spTree>
    <p:extLst>
      <p:ext uri="{BB962C8B-B14F-4D97-AF65-F5344CB8AC3E}">
        <p14:creationId xmlns:p14="http://schemas.microsoft.com/office/powerpoint/2010/main" val="6531717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38</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pic>
        <p:nvPicPr>
          <p:cNvPr id="4" name="Picture 3">
            <a:extLst>
              <a:ext uri="{FF2B5EF4-FFF2-40B4-BE49-F238E27FC236}">
                <a16:creationId xmlns:a16="http://schemas.microsoft.com/office/drawing/2014/main" id="{A05917A7-CEF7-9043-BD93-5655C7DDE69C}"/>
              </a:ext>
            </a:extLst>
          </p:cNvPr>
          <p:cNvPicPr>
            <a:picLocks noChangeAspect="1"/>
          </p:cNvPicPr>
          <p:nvPr/>
        </p:nvPicPr>
        <p:blipFill>
          <a:blip r:embed="rId2"/>
          <a:stretch>
            <a:fillRect/>
          </a:stretch>
        </p:blipFill>
        <p:spPr>
          <a:xfrm>
            <a:off x="75481" y="1264187"/>
            <a:ext cx="12192000" cy="5535580"/>
          </a:xfrm>
          <a:prstGeom prst="rect">
            <a:avLst/>
          </a:prstGeom>
        </p:spPr>
      </p:pic>
      <p:pic>
        <p:nvPicPr>
          <p:cNvPr id="5" name="Picture 4">
            <a:extLst>
              <a:ext uri="{FF2B5EF4-FFF2-40B4-BE49-F238E27FC236}">
                <a16:creationId xmlns:a16="http://schemas.microsoft.com/office/drawing/2014/main" id="{52149921-9B3E-524F-9175-FC06137ADAAF}"/>
              </a:ext>
            </a:extLst>
          </p:cNvPr>
          <p:cNvPicPr>
            <a:picLocks noChangeAspect="1"/>
          </p:cNvPicPr>
          <p:nvPr/>
        </p:nvPicPr>
        <p:blipFill rotWithShape="1">
          <a:blip r:embed="rId3"/>
          <a:srcRect r="33225"/>
          <a:stretch/>
        </p:blipFill>
        <p:spPr>
          <a:xfrm>
            <a:off x="6941728" y="1837541"/>
            <a:ext cx="5325753" cy="2565400"/>
          </a:xfrm>
          <a:prstGeom prst="rect">
            <a:avLst/>
          </a:prstGeom>
        </p:spPr>
      </p:pic>
    </p:spTree>
    <p:extLst>
      <p:ext uri="{BB962C8B-B14F-4D97-AF65-F5344CB8AC3E}">
        <p14:creationId xmlns:p14="http://schemas.microsoft.com/office/powerpoint/2010/main" val="3052405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39</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sp>
        <p:nvSpPr>
          <p:cNvPr id="5" name="TextBox 4">
            <a:extLst>
              <a:ext uri="{FF2B5EF4-FFF2-40B4-BE49-F238E27FC236}">
                <a16:creationId xmlns:a16="http://schemas.microsoft.com/office/drawing/2014/main" id="{20EE5B9F-827F-054A-ADDE-3928BDC7C962}"/>
              </a:ext>
            </a:extLst>
          </p:cNvPr>
          <p:cNvSpPr txBox="1"/>
          <p:nvPr/>
        </p:nvSpPr>
        <p:spPr>
          <a:xfrm>
            <a:off x="4824248" y="802522"/>
            <a:ext cx="207165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Phonon Free Energy</a:t>
            </a:r>
          </a:p>
        </p:txBody>
      </p:sp>
      <p:pic>
        <p:nvPicPr>
          <p:cNvPr id="6" name="Picture 5">
            <a:extLst>
              <a:ext uri="{FF2B5EF4-FFF2-40B4-BE49-F238E27FC236}">
                <a16:creationId xmlns:a16="http://schemas.microsoft.com/office/drawing/2014/main" id="{3366C118-DB15-934C-A554-8B32FD73E0EC}"/>
              </a:ext>
            </a:extLst>
          </p:cNvPr>
          <p:cNvPicPr>
            <a:picLocks noChangeAspect="1"/>
          </p:cNvPicPr>
          <p:nvPr/>
        </p:nvPicPr>
        <p:blipFill>
          <a:blip r:embed="rId2"/>
          <a:stretch>
            <a:fillRect/>
          </a:stretch>
        </p:blipFill>
        <p:spPr>
          <a:xfrm>
            <a:off x="4627402" y="1218021"/>
            <a:ext cx="1803400" cy="965200"/>
          </a:xfrm>
          <a:prstGeom prst="rect">
            <a:avLst/>
          </a:prstGeom>
        </p:spPr>
      </p:pic>
      <p:pic>
        <p:nvPicPr>
          <p:cNvPr id="8" name="Picture 7">
            <a:extLst>
              <a:ext uri="{FF2B5EF4-FFF2-40B4-BE49-F238E27FC236}">
                <a16:creationId xmlns:a16="http://schemas.microsoft.com/office/drawing/2014/main" id="{D5349306-DB55-C94B-ACA8-53620D99ECE0}"/>
              </a:ext>
            </a:extLst>
          </p:cNvPr>
          <p:cNvPicPr>
            <a:picLocks noChangeAspect="1"/>
          </p:cNvPicPr>
          <p:nvPr/>
        </p:nvPicPr>
        <p:blipFill>
          <a:blip r:embed="rId3"/>
          <a:stretch>
            <a:fillRect/>
          </a:stretch>
        </p:blipFill>
        <p:spPr>
          <a:xfrm>
            <a:off x="4533900" y="2229388"/>
            <a:ext cx="4076700" cy="1701800"/>
          </a:xfrm>
          <a:prstGeom prst="rect">
            <a:avLst/>
          </a:prstGeom>
        </p:spPr>
      </p:pic>
      <p:sp>
        <p:nvSpPr>
          <p:cNvPr id="9" name="TextBox 8">
            <a:extLst>
              <a:ext uri="{FF2B5EF4-FFF2-40B4-BE49-F238E27FC236}">
                <a16:creationId xmlns:a16="http://schemas.microsoft.com/office/drawing/2014/main" id="{0AFF20DC-45E0-9E4C-A08F-9816AB41C8CA}"/>
              </a:ext>
            </a:extLst>
          </p:cNvPr>
          <p:cNvSpPr txBox="1"/>
          <p:nvPr/>
        </p:nvSpPr>
        <p:spPr>
          <a:xfrm>
            <a:off x="8988973" y="2433957"/>
            <a:ext cx="236482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Including ground state energy</a:t>
            </a:r>
          </a:p>
        </p:txBody>
      </p:sp>
      <p:sp>
        <p:nvSpPr>
          <p:cNvPr id="10" name="TextBox 9">
            <a:extLst>
              <a:ext uri="{FF2B5EF4-FFF2-40B4-BE49-F238E27FC236}">
                <a16:creationId xmlns:a16="http://schemas.microsoft.com/office/drawing/2014/main" id="{FE9329AC-921E-C64E-ADC1-B15F5D0FEFC6}"/>
              </a:ext>
            </a:extLst>
          </p:cNvPr>
          <p:cNvSpPr txBox="1"/>
          <p:nvPr/>
        </p:nvSpPr>
        <p:spPr>
          <a:xfrm>
            <a:off x="3184634" y="4146331"/>
            <a:ext cx="294815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At high T</a:t>
            </a:r>
          </a:p>
        </p:txBody>
      </p:sp>
      <p:pic>
        <p:nvPicPr>
          <p:cNvPr id="11" name="Picture 10">
            <a:extLst>
              <a:ext uri="{FF2B5EF4-FFF2-40B4-BE49-F238E27FC236}">
                <a16:creationId xmlns:a16="http://schemas.microsoft.com/office/drawing/2014/main" id="{8E130F3F-6E4C-E944-B458-04B56E4CF71B}"/>
              </a:ext>
            </a:extLst>
          </p:cNvPr>
          <p:cNvPicPr>
            <a:picLocks noChangeAspect="1"/>
          </p:cNvPicPr>
          <p:nvPr/>
        </p:nvPicPr>
        <p:blipFill>
          <a:blip r:embed="rId4"/>
          <a:stretch>
            <a:fillRect/>
          </a:stretch>
        </p:blipFill>
        <p:spPr>
          <a:xfrm>
            <a:off x="4576602" y="4260906"/>
            <a:ext cx="1905000" cy="939800"/>
          </a:xfrm>
          <a:prstGeom prst="rect">
            <a:avLst/>
          </a:prstGeom>
        </p:spPr>
      </p:pic>
      <p:pic>
        <p:nvPicPr>
          <p:cNvPr id="12" name="Picture 11">
            <a:extLst>
              <a:ext uri="{FF2B5EF4-FFF2-40B4-BE49-F238E27FC236}">
                <a16:creationId xmlns:a16="http://schemas.microsoft.com/office/drawing/2014/main" id="{7E329723-F791-884F-B5A7-8AF84A65A046}"/>
              </a:ext>
            </a:extLst>
          </p:cNvPr>
          <p:cNvPicPr>
            <a:picLocks noChangeAspect="1"/>
          </p:cNvPicPr>
          <p:nvPr/>
        </p:nvPicPr>
        <p:blipFill>
          <a:blip r:embed="rId5"/>
          <a:stretch>
            <a:fillRect/>
          </a:stretch>
        </p:blipFill>
        <p:spPr>
          <a:xfrm>
            <a:off x="4528214" y="5315281"/>
            <a:ext cx="2616200" cy="609600"/>
          </a:xfrm>
          <a:prstGeom prst="rect">
            <a:avLst/>
          </a:prstGeom>
        </p:spPr>
      </p:pic>
      <p:pic>
        <p:nvPicPr>
          <p:cNvPr id="13" name="Picture 12">
            <a:extLst>
              <a:ext uri="{FF2B5EF4-FFF2-40B4-BE49-F238E27FC236}">
                <a16:creationId xmlns:a16="http://schemas.microsoft.com/office/drawing/2014/main" id="{D074E494-2ABE-0F4A-970C-113CEF240683}"/>
              </a:ext>
            </a:extLst>
          </p:cNvPr>
          <p:cNvPicPr>
            <a:picLocks noChangeAspect="1"/>
          </p:cNvPicPr>
          <p:nvPr/>
        </p:nvPicPr>
        <p:blipFill>
          <a:blip r:embed="rId6"/>
          <a:stretch>
            <a:fillRect/>
          </a:stretch>
        </p:blipFill>
        <p:spPr>
          <a:xfrm>
            <a:off x="6971870" y="4432872"/>
            <a:ext cx="1803400" cy="482600"/>
          </a:xfrm>
          <a:prstGeom prst="rect">
            <a:avLst/>
          </a:prstGeom>
        </p:spPr>
      </p:pic>
      <p:sp>
        <p:nvSpPr>
          <p:cNvPr id="4" name="TextBox 3">
            <a:extLst>
              <a:ext uri="{FF2B5EF4-FFF2-40B4-BE49-F238E27FC236}">
                <a16:creationId xmlns:a16="http://schemas.microsoft.com/office/drawing/2014/main" id="{C129277F-D0D5-1344-9B42-1B4FB930ADD4}"/>
              </a:ext>
            </a:extLst>
          </p:cNvPr>
          <p:cNvSpPr txBox="1"/>
          <p:nvPr/>
        </p:nvSpPr>
        <p:spPr>
          <a:xfrm>
            <a:off x="7306374" y="1515955"/>
            <a:ext cx="29377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 is A  </a:t>
            </a:r>
            <a:r>
              <a:rPr lang="en-US" dirty="0" err="1">
                <a:latin typeface="Times New Roman" panose="02020603050405020304" pitchFamily="18" charset="0"/>
                <a:cs typeface="Times New Roman" panose="02020603050405020304" pitchFamily="18" charset="0"/>
              </a:rPr>
              <a:t>Helmholz</a:t>
            </a:r>
            <a:r>
              <a:rPr lang="en-US" dirty="0">
                <a:latin typeface="Times New Roman" panose="02020603050405020304" pitchFamily="18" charset="0"/>
                <a:cs typeface="Times New Roman" panose="02020603050405020304" pitchFamily="18" charset="0"/>
              </a:rPr>
              <a:t> Free Energy</a:t>
            </a:r>
          </a:p>
        </p:txBody>
      </p:sp>
      <p:pic>
        <p:nvPicPr>
          <p:cNvPr id="14" name="Picture 13">
            <a:extLst>
              <a:ext uri="{FF2B5EF4-FFF2-40B4-BE49-F238E27FC236}">
                <a16:creationId xmlns:a16="http://schemas.microsoft.com/office/drawing/2014/main" id="{E5375270-FE99-7E41-A74D-8E4629F1A176}"/>
              </a:ext>
            </a:extLst>
          </p:cNvPr>
          <p:cNvPicPr>
            <a:picLocks noChangeAspect="1"/>
          </p:cNvPicPr>
          <p:nvPr/>
        </p:nvPicPr>
        <p:blipFill>
          <a:blip r:embed="rId7"/>
          <a:stretch>
            <a:fillRect/>
          </a:stretch>
        </p:blipFill>
        <p:spPr>
          <a:xfrm>
            <a:off x="8504508" y="498396"/>
            <a:ext cx="2552700" cy="914400"/>
          </a:xfrm>
          <a:prstGeom prst="rect">
            <a:avLst/>
          </a:prstGeom>
        </p:spPr>
      </p:pic>
      <p:pic>
        <p:nvPicPr>
          <p:cNvPr id="15" name="Picture 14">
            <a:extLst>
              <a:ext uri="{FF2B5EF4-FFF2-40B4-BE49-F238E27FC236}">
                <a16:creationId xmlns:a16="http://schemas.microsoft.com/office/drawing/2014/main" id="{6CB7078E-B19F-8C60-CA96-A505A7FE2921}"/>
              </a:ext>
            </a:extLst>
          </p:cNvPr>
          <p:cNvPicPr>
            <a:picLocks noChangeAspect="1"/>
          </p:cNvPicPr>
          <p:nvPr/>
        </p:nvPicPr>
        <p:blipFill>
          <a:blip r:embed="rId8"/>
          <a:stretch>
            <a:fillRect/>
          </a:stretch>
        </p:blipFill>
        <p:spPr>
          <a:xfrm>
            <a:off x="-53708" y="2113604"/>
            <a:ext cx="3049155" cy="3069851"/>
          </a:xfrm>
          <a:prstGeom prst="rect">
            <a:avLst/>
          </a:prstGeom>
        </p:spPr>
      </p:pic>
      <p:pic>
        <p:nvPicPr>
          <p:cNvPr id="16" name="Picture 15">
            <a:extLst>
              <a:ext uri="{FF2B5EF4-FFF2-40B4-BE49-F238E27FC236}">
                <a16:creationId xmlns:a16="http://schemas.microsoft.com/office/drawing/2014/main" id="{F0BF89DD-97B8-EAAF-3DC3-B175FA817948}"/>
              </a:ext>
            </a:extLst>
          </p:cNvPr>
          <p:cNvPicPr>
            <a:picLocks noChangeAspect="1"/>
          </p:cNvPicPr>
          <p:nvPr/>
        </p:nvPicPr>
        <p:blipFill>
          <a:blip r:embed="rId9"/>
          <a:stretch>
            <a:fillRect/>
          </a:stretch>
        </p:blipFill>
        <p:spPr>
          <a:xfrm>
            <a:off x="7997008" y="3179565"/>
            <a:ext cx="3784405" cy="668310"/>
          </a:xfrm>
          <a:prstGeom prst="rect">
            <a:avLst/>
          </a:prstGeom>
        </p:spPr>
      </p:pic>
    </p:spTree>
    <p:extLst>
      <p:ext uri="{BB962C8B-B14F-4D97-AF65-F5344CB8AC3E}">
        <p14:creationId xmlns:p14="http://schemas.microsoft.com/office/powerpoint/2010/main" val="1590153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1E501E-3EB4-A448-8F04-8D5215D5DCFE}"/>
              </a:ext>
            </a:extLst>
          </p:cNvPr>
          <p:cNvSpPr txBox="1"/>
          <p:nvPr/>
        </p:nvSpPr>
        <p:spPr>
          <a:xfrm>
            <a:off x="4523448" y="550258"/>
            <a:ext cx="20730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 Capacity</a:t>
            </a:r>
          </a:p>
        </p:txBody>
      </p:sp>
      <p:sp>
        <p:nvSpPr>
          <p:cNvPr id="5" name="TextBox 4">
            <a:extLst>
              <a:ext uri="{FF2B5EF4-FFF2-40B4-BE49-F238E27FC236}">
                <a16:creationId xmlns:a16="http://schemas.microsoft.com/office/drawing/2014/main" id="{B9BF9886-82EB-F744-9C61-7DE5E8A280A6}"/>
              </a:ext>
            </a:extLst>
          </p:cNvPr>
          <p:cNvSpPr txBox="1"/>
          <p:nvPr/>
        </p:nvSpPr>
        <p:spPr>
          <a:xfrm flipH="1">
            <a:off x="2076820" y="1440382"/>
            <a:ext cx="3361028"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Internal Energy of a gas</a:t>
            </a:r>
          </a:p>
        </p:txBody>
      </p:sp>
      <p:pic>
        <p:nvPicPr>
          <p:cNvPr id="7" name="Picture 6">
            <a:extLst>
              <a:ext uri="{FF2B5EF4-FFF2-40B4-BE49-F238E27FC236}">
                <a16:creationId xmlns:a16="http://schemas.microsoft.com/office/drawing/2014/main" id="{EC0C3D48-2F74-1B4E-8050-269718716036}"/>
              </a:ext>
            </a:extLst>
          </p:cNvPr>
          <p:cNvPicPr>
            <a:picLocks noChangeAspect="1"/>
          </p:cNvPicPr>
          <p:nvPr/>
        </p:nvPicPr>
        <p:blipFill>
          <a:blip r:embed="rId2"/>
          <a:stretch>
            <a:fillRect/>
          </a:stretch>
        </p:blipFill>
        <p:spPr>
          <a:xfrm>
            <a:off x="3620231" y="1820601"/>
            <a:ext cx="3945823" cy="835144"/>
          </a:xfrm>
          <a:prstGeom prst="rect">
            <a:avLst/>
          </a:prstGeom>
        </p:spPr>
      </p:pic>
      <p:sp>
        <p:nvSpPr>
          <p:cNvPr id="8" name="TextBox 7">
            <a:extLst>
              <a:ext uri="{FF2B5EF4-FFF2-40B4-BE49-F238E27FC236}">
                <a16:creationId xmlns:a16="http://schemas.microsoft.com/office/drawing/2014/main" id="{E06F6AAD-4D35-954E-AB05-4D6CC60B073E}"/>
              </a:ext>
            </a:extLst>
          </p:cNvPr>
          <p:cNvSpPr txBox="1"/>
          <p:nvPr/>
        </p:nvSpPr>
        <p:spPr>
          <a:xfrm>
            <a:off x="3188262" y="2778401"/>
            <a:ext cx="3997466"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an ideal gas, the potential is 0</a:t>
            </a:r>
          </a:p>
        </p:txBody>
      </p:sp>
      <p:pic>
        <p:nvPicPr>
          <p:cNvPr id="9" name="Picture 8">
            <a:extLst>
              <a:ext uri="{FF2B5EF4-FFF2-40B4-BE49-F238E27FC236}">
                <a16:creationId xmlns:a16="http://schemas.microsoft.com/office/drawing/2014/main" id="{9B709C0D-34E4-8A42-83F5-14E00A2924FA}"/>
              </a:ext>
            </a:extLst>
          </p:cNvPr>
          <p:cNvPicPr>
            <a:picLocks noChangeAspect="1"/>
          </p:cNvPicPr>
          <p:nvPr/>
        </p:nvPicPr>
        <p:blipFill>
          <a:blip r:embed="rId3"/>
          <a:stretch>
            <a:fillRect/>
          </a:stretch>
        </p:blipFill>
        <p:spPr>
          <a:xfrm>
            <a:off x="2593975" y="3464423"/>
            <a:ext cx="2052511" cy="770774"/>
          </a:xfrm>
          <a:prstGeom prst="rect">
            <a:avLst/>
          </a:prstGeom>
        </p:spPr>
      </p:pic>
      <p:sp>
        <p:nvSpPr>
          <p:cNvPr id="10" name="TextBox 9">
            <a:extLst>
              <a:ext uri="{FF2B5EF4-FFF2-40B4-BE49-F238E27FC236}">
                <a16:creationId xmlns:a16="http://schemas.microsoft.com/office/drawing/2014/main" id="{6EBBE2FC-DC65-124C-AD17-0B36482FEB32}"/>
              </a:ext>
            </a:extLst>
          </p:cNvPr>
          <p:cNvSpPr txBox="1"/>
          <p:nvPr/>
        </p:nvSpPr>
        <p:spPr>
          <a:xfrm>
            <a:off x="5186995" y="3526644"/>
            <a:ext cx="551112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Monoatomic Gas: </a:t>
            </a:r>
            <a:r>
              <a:rPr lang="en-US" dirty="0" err="1">
                <a:latin typeface="Times New Roman" panose="02020603050405020304" pitchFamily="18" charset="0"/>
                <a:cs typeface="Times New Roman" panose="02020603050405020304" pitchFamily="18" charset="0"/>
              </a:rPr>
              <a:t>Ar</a:t>
            </a: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3 translational degrees of freedom each with ½ </a:t>
            </a:r>
            <a:r>
              <a:rPr lang="en-US" dirty="0" err="1">
                <a:latin typeface="Times New Roman" panose="02020603050405020304" pitchFamily="18" charset="0"/>
                <a:cs typeface="Times New Roman" panose="02020603050405020304" pitchFamily="18" charset="0"/>
              </a:rPr>
              <a:t>kT</a:t>
            </a:r>
            <a:r>
              <a:rPr lang="en-US" dirty="0">
                <a:latin typeface="Times New Roman" panose="02020603050405020304" pitchFamily="18" charset="0"/>
                <a:cs typeface="Times New Roman" panose="02020603050405020304" pitchFamily="18" charset="0"/>
              </a:rPr>
              <a:t> energy</a:t>
            </a:r>
          </a:p>
        </p:txBody>
      </p:sp>
      <p:pic>
        <p:nvPicPr>
          <p:cNvPr id="11" name="Picture 10">
            <a:extLst>
              <a:ext uri="{FF2B5EF4-FFF2-40B4-BE49-F238E27FC236}">
                <a16:creationId xmlns:a16="http://schemas.microsoft.com/office/drawing/2014/main" id="{E0477644-04E2-2746-87D5-9FCF988A325E}"/>
              </a:ext>
            </a:extLst>
          </p:cNvPr>
          <p:cNvPicPr>
            <a:picLocks noChangeAspect="1"/>
          </p:cNvPicPr>
          <p:nvPr/>
        </p:nvPicPr>
        <p:blipFill>
          <a:blip r:embed="rId4"/>
          <a:stretch>
            <a:fillRect/>
          </a:stretch>
        </p:blipFill>
        <p:spPr>
          <a:xfrm>
            <a:off x="2662083" y="4674220"/>
            <a:ext cx="1984403" cy="625123"/>
          </a:xfrm>
          <a:prstGeom prst="rect">
            <a:avLst/>
          </a:prstGeom>
        </p:spPr>
      </p:pic>
      <p:pic>
        <p:nvPicPr>
          <p:cNvPr id="12" name="Picture 11">
            <a:extLst>
              <a:ext uri="{FF2B5EF4-FFF2-40B4-BE49-F238E27FC236}">
                <a16:creationId xmlns:a16="http://schemas.microsoft.com/office/drawing/2014/main" id="{4F469D74-784C-544E-A709-4EA28DAEAAAC}"/>
              </a:ext>
            </a:extLst>
          </p:cNvPr>
          <p:cNvPicPr>
            <a:picLocks noChangeAspect="1"/>
          </p:cNvPicPr>
          <p:nvPr/>
        </p:nvPicPr>
        <p:blipFill>
          <a:blip r:embed="rId5"/>
          <a:stretch>
            <a:fillRect/>
          </a:stretch>
        </p:blipFill>
        <p:spPr>
          <a:xfrm>
            <a:off x="5578020" y="4551887"/>
            <a:ext cx="2243372" cy="813132"/>
          </a:xfrm>
          <a:prstGeom prst="rect">
            <a:avLst/>
          </a:prstGeom>
        </p:spPr>
      </p:pic>
      <p:sp>
        <p:nvSpPr>
          <p:cNvPr id="13" name="TextBox 12">
            <a:extLst>
              <a:ext uri="{FF2B5EF4-FFF2-40B4-BE49-F238E27FC236}">
                <a16:creationId xmlns:a16="http://schemas.microsoft.com/office/drawing/2014/main" id="{ACEB98C4-40F3-8F49-B99F-196310EA7CFC}"/>
              </a:ext>
            </a:extLst>
          </p:cNvPr>
          <p:cNvSpPr txBox="1"/>
          <p:nvPr/>
        </p:nvSpPr>
        <p:spPr>
          <a:xfrm>
            <a:off x="2775568" y="5583504"/>
            <a:ext cx="5603842"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Linear molecule,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can rotate in two axes,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V,m</a:t>
            </a:r>
            <a:r>
              <a:rPr lang="en-US" dirty="0">
                <a:latin typeface="Times New Roman" panose="02020603050405020304" pitchFamily="18" charset="0"/>
                <a:cs typeface="Times New Roman" panose="02020603050405020304" pitchFamily="18" charset="0"/>
              </a:rPr>
              <a:t> = 5/2 R</a:t>
            </a:r>
          </a:p>
          <a:p>
            <a:r>
              <a:rPr lang="en-US" dirty="0">
                <a:latin typeface="Times New Roman" panose="02020603050405020304" pitchFamily="18" charset="0"/>
                <a:cs typeface="Times New Roman" panose="02020603050405020304" pitchFamily="18" charset="0"/>
              </a:rPr>
              <a:t>Non-Linear,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can rotate in three axes,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V,m</a:t>
            </a:r>
            <a:r>
              <a:rPr lang="en-US" dirty="0">
                <a:latin typeface="Times New Roman" panose="02020603050405020304" pitchFamily="18" charset="0"/>
                <a:cs typeface="Times New Roman" panose="02020603050405020304" pitchFamily="18" charset="0"/>
              </a:rPr>
              <a:t> = 6/2 R</a:t>
            </a:r>
          </a:p>
          <a:p>
            <a:r>
              <a:rPr lang="en-US" dirty="0">
                <a:latin typeface="Times New Roman" panose="02020603050405020304" pitchFamily="18" charset="0"/>
                <a:cs typeface="Times New Roman" panose="02020603050405020304" pitchFamily="18" charset="0"/>
              </a:rPr>
              <a:t>Plus, vibrational degrees of freedom</a:t>
            </a:r>
          </a:p>
        </p:txBody>
      </p:sp>
      <p:sp>
        <p:nvSpPr>
          <p:cNvPr id="14" name="Slide Number Placeholder 13">
            <a:extLst>
              <a:ext uri="{FF2B5EF4-FFF2-40B4-BE49-F238E27FC236}">
                <a16:creationId xmlns:a16="http://schemas.microsoft.com/office/drawing/2014/main" id="{EAC4226F-4EDF-CF4E-B537-743DA70C45A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4</a:t>
            </a:fld>
            <a:endParaRPr lang="en-US"/>
          </a:p>
        </p:txBody>
      </p:sp>
    </p:spTree>
    <p:extLst>
      <p:ext uri="{BB962C8B-B14F-4D97-AF65-F5344CB8AC3E}">
        <p14:creationId xmlns:p14="http://schemas.microsoft.com/office/powerpoint/2010/main" val="2230648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40</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3" name="TextBox 2">
            <a:extLst>
              <a:ext uri="{FF2B5EF4-FFF2-40B4-BE49-F238E27FC236}">
                <a16:creationId xmlns:a16="http://schemas.microsoft.com/office/drawing/2014/main" id="{173594B0-1BAB-3849-A457-3DA168C94533}"/>
              </a:ext>
            </a:extLst>
          </p:cNvPr>
          <p:cNvSpPr txBox="1"/>
          <p:nvPr/>
        </p:nvSpPr>
        <p:spPr>
          <a:xfrm>
            <a:off x="2888883" y="802522"/>
            <a:ext cx="124264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From Dove</a:t>
            </a:r>
          </a:p>
        </p:txBody>
      </p:sp>
      <p:sp>
        <p:nvSpPr>
          <p:cNvPr id="10" name="TextBox 9">
            <a:extLst>
              <a:ext uri="{FF2B5EF4-FFF2-40B4-BE49-F238E27FC236}">
                <a16:creationId xmlns:a16="http://schemas.microsoft.com/office/drawing/2014/main" id="{FE9329AC-921E-C64E-ADC1-B15F5D0FEFC6}"/>
              </a:ext>
            </a:extLst>
          </p:cNvPr>
          <p:cNvSpPr txBox="1"/>
          <p:nvPr/>
        </p:nvSpPr>
        <p:spPr>
          <a:xfrm>
            <a:off x="4922634" y="756356"/>
            <a:ext cx="3890289"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For a crystal sum over all vibrations</a:t>
            </a:r>
          </a:p>
        </p:txBody>
      </p:sp>
      <p:pic>
        <p:nvPicPr>
          <p:cNvPr id="4" name="Picture 3">
            <a:extLst>
              <a:ext uri="{FF2B5EF4-FFF2-40B4-BE49-F238E27FC236}">
                <a16:creationId xmlns:a16="http://schemas.microsoft.com/office/drawing/2014/main" id="{4A22C2D6-A6FA-1745-BF81-95F0220C9242}"/>
              </a:ext>
            </a:extLst>
          </p:cNvPr>
          <p:cNvPicPr>
            <a:picLocks noChangeAspect="1"/>
          </p:cNvPicPr>
          <p:nvPr/>
        </p:nvPicPr>
        <p:blipFill>
          <a:blip r:embed="rId2"/>
          <a:stretch>
            <a:fillRect/>
          </a:stretch>
        </p:blipFill>
        <p:spPr>
          <a:xfrm>
            <a:off x="4711481" y="1218021"/>
            <a:ext cx="4660900" cy="1168400"/>
          </a:xfrm>
          <a:prstGeom prst="rect">
            <a:avLst/>
          </a:prstGeom>
        </p:spPr>
      </p:pic>
      <p:pic>
        <p:nvPicPr>
          <p:cNvPr id="14" name="Picture 13">
            <a:extLst>
              <a:ext uri="{FF2B5EF4-FFF2-40B4-BE49-F238E27FC236}">
                <a16:creationId xmlns:a16="http://schemas.microsoft.com/office/drawing/2014/main" id="{BF8C7311-0B9B-8840-B785-2252B13B5413}"/>
              </a:ext>
            </a:extLst>
          </p:cNvPr>
          <p:cNvPicPr>
            <a:picLocks noChangeAspect="1"/>
          </p:cNvPicPr>
          <p:nvPr/>
        </p:nvPicPr>
        <p:blipFill>
          <a:blip r:embed="rId3"/>
          <a:stretch>
            <a:fillRect/>
          </a:stretch>
        </p:blipFill>
        <p:spPr>
          <a:xfrm>
            <a:off x="2430336" y="2604256"/>
            <a:ext cx="6382587" cy="2897910"/>
          </a:xfrm>
          <a:prstGeom prst="rect">
            <a:avLst/>
          </a:prstGeom>
        </p:spPr>
      </p:pic>
      <p:sp>
        <p:nvSpPr>
          <p:cNvPr id="8" name="TextBox 7">
            <a:extLst>
              <a:ext uri="{FF2B5EF4-FFF2-40B4-BE49-F238E27FC236}">
                <a16:creationId xmlns:a16="http://schemas.microsoft.com/office/drawing/2014/main" id="{BDD57596-6AE4-1544-AFF8-A184DA05BB6B}"/>
              </a:ext>
            </a:extLst>
          </p:cNvPr>
          <p:cNvSpPr txBox="1"/>
          <p:nvPr/>
        </p:nvSpPr>
        <p:spPr>
          <a:xfrm>
            <a:off x="8152408" y="2201755"/>
            <a:ext cx="29377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 is A  </a:t>
            </a:r>
            <a:r>
              <a:rPr lang="en-US" dirty="0" err="1">
                <a:latin typeface="Times New Roman" panose="02020603050405020304" pitchFamily="18" charset="0"/>
                <a:cs typeface="Times New Roman" panose="02020603050405020304" pitchFamily="18" charset="0"/>
              </a:rPr>
              <a:t>Helmholz</a:t>
            </a:r>
            <a:r>
              <a:rPr lang="en-US" dirty="0">
                <a:latin typeface="Times New Roman" panose="02020603050405020304" pitchFamily="18" charset="0"/>
                <a:cs typeface="Times New Roman" panose="02020603050405020304" pitchFamily="18" charset="0"/>
              </a:rPr>
              <a:t> Free Energy</a:t>
            </a:r>
          </a:p>
        </p:txBody>
      </p:sp>
    </p:spTree>
    <p:extLst>
      <p:ext uri="{BB962C8B-B14F-4D97-AF65-F5344CB8AC3E}">
        <p14:creationId xmlns:p14="http://schemas.microsoft.com/office/powerpoint/2010/main" val="593272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41</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056B6B2-7EFB-0A4C-AD8B-9D7533B84811}"/>
              </a:ext>
            </a:extLst>
          </p:cNvPr>
          <p:cNvSpPr txBox="1"/>
          <p:nvPr/>
        </p:nvSpPr>
        <p:spPr>
          <a:xfrm>
            <a:off x="3513307" y="478971"/>
            <a:ext cx="547938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From Kittel and Kroemer Thermal Physics Chapter 3</a:t>
            </a:r>
          </a:p>
        </p:txBody>
      </p:sp>
      <p:pic>
        <p:nvPicPr>
          <p:cNvPr id="7" name="Picture 6">
            <a:extLst>
              <a:ext uri="{FF2B5EF4-FFF2-40B4-BE49-F238E27FC236}">
                <a16:creationId xmlns:a16="http://schemas.microsoft.com/office/drawing/2014/main" id="{D38F805D-3A48-934C-AF5C-667405685486}"/>
              </a:ext>
            </a:extLst>
          </p:cNvPr>
          <p:cNvPicPr>
            <a:picLocks noChangeAspect="1"/>
          </p:cNvPicPr>
          <p:nvPr/>
        </p:nvPicPr>
        <p:blipFill>
          <a:blip r:embed="rId2"/>
          <a:stretch>
            <a:fillRect/>
          </a:stretch>
        </p:blipFill>
        <p:spPr>
          <a:xfrm>
            <a:off x="1587499" y="848303"/>
            <a:ext cx="2616200" cy="838200"/>
          </a:xfrm>
          <a:prstGeom prst="rect">
            <a:avLst/>
          </a:prstGeom>
        </p:spPr>
      </p:pic>
      <p:sp>
        <p:nvSpPr>
          <p:cNvPr id="8" name="TextBox 7">
            <a:extLst>
              <a:ext uri="{FF2B5EF4-FFF2-40B4-BE49-F238E27FC236}">
                <a16:creationId xmlns:a16="http://schemas.microsoft.com/office/drawing/2014/main" id="{1909EE58-3E42-0949-A1E8-FF5FADD0902B}"/>
              </a:ext>
            </a:extLst>
          </p:cNvPr>
          <p:cNvSpPr txBox="1"/>
          <p:nvPr/>
        </p:nvSpPr>
        <p:spPr>
          <a:xfrm>
            <a:off x="5148942" y="1125889"/>
            <a:ext cx="234307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quantized phonons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3EDC8B6-2B5E-0F4E-A140-307866783AD0}"/>
                  </a:ext>
                </a:extLst>
              </p:cNvPr>
              <p:cNvSpPr txBox="1"/>
              <p:nvPr/>
            </p:nvSpPr>
            <p:spPr>
              <a:xfrm flipH="1">
                <a:off x="1652813" y="1995639"/>
                <a:ext cx="5748129" cy="39299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of the form </a:t>
                </a:r>
                <a14:m>
                  <m:oMath xmlns:m="http://schemas.openxmlformats.org/officeDocument/2006/math">
                    <m:nary>
                      <m:naryPr>
                        <m:chr m:val="∑"/>
                        <m:subHide m:val="on"/>
                        <m:supHide m:val="on"/>
                        <m:ctrlPr>
                          <a:rPr lang="en-US" b="0" i="1" smtClean="0">
                            <a:latin typeface="Cambria Math" panose="02040503050406030204" pitchFamily="18" charset="0"/>
                          </a:rPr>
                        </m:ctrlPr>
                      </m:naryPr>
                      <m:sub/>
                      <m:sup/>
                      <m:e>
                        <m:sSup>
                          <m:sSupPr>
                            <m:ctrlPr>
                              <a:rPr lang="en-US" b="0" i="1" smtClean="0">
                                <a:latin typeface="Cambria Math" panose="02040503050406030204" pitchFamily="18" charset="0"/>
                              </a:rPr>
                            </m:ctrlPr>
                          </m:sSupPr>
                          <m:e>
                            <m:r>
                              <a:rPr lang="en-US" b="0" i="1" smtClean="0">
                                <a:latin typeface="Cambria Math" panose="02040503050406030204" pitchFamily="18" charset="0"/>
                              </a:rPr>
                              <m:t>𝑥</m:t>
                            </m:r>
                          </m:e>
                          <m:sup>
                            <m:r>
                              <a:rPr lang="en-US" b="0" i="1" smtClean="0">
                                <a:latin typeface="Cambria Math" panose="02040503050406030204" pitchFamily="18" charset="0"/>
                              </a:rPr>
                              <m:t>𝑖</m:t>
                            </m:r>
                          </m:sup>
                        </m:sSup>
                      </m:e>
                    </m:nary>
                  </m:oMath>
                </a14:m>
                <a:r>
                  <a:rPr lang="en-US" dirty="0">
                    <a:latin typeface="Times New Roman" panose="02020603050405020304" pitchFamily="18" charset="0"/>
                    <a:cs typeface="Times New Roman" panose="02020603050405020304" pitchFamily="18" charset="0"/>
                  </a:rPr>
                  <a:t> with x &lt;&lt;1 equals 1/(1-x)</a:t>
                </a:r>
              </a:p>
            </p:txBody>
          </p:sp>
        </mc:Choice>
        <mc:Fallback xmlns="">
          <p:sp>
            <p:nvSpPr>
              <p:cNvPr id="9" name="TextBox 8">
                <a:extLst>
                  <a:ext uri="{FF2B5EF4-FFF2-40B4-BE49-F238E27FC236}">
                    <a16:creationId xmlns:a16="http://schemas.microsoft.com/office/drawing/2014/main" id="{23EDC8B6-2B5E-0F4E-A140-307866783AD0}"/>
                  </a:ext>
                </a:extLst>
              </p:cNvPr>
              <p:cNvSpPr txBox="1">
                <a:spLocks noRot="1" noChangeAspect="1" noMove="1" noResize="1" noEditPoints="1" noAdjustHandles="1" noChangeArrowheads="1" noChangeShapeType="1" noTextEdit="1"/>
              </p:cNvSpPr>
              <p:nvPr/>
            </p:nvSpPr>
            <p:spPr>
              <a:xfrm flipH="1">
                <a:off x="1652813" y="1995639"/>
                <a:ext cx="5748129" cy="392993"/>
              </a:xfrm>
              <a:prstGeom prst="rect">
                <a:avLst/>
              </a:prstGeom>
              <a:blipFill>
                <a:blip r:embed="rId3"/>
                <a:stretch>
                  <a:fillRect l="-661" t="-100000" b="-15312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201A0073-0C14-D94D-A578-E7535EE7CDAD}"/>
              </a:ext>
            </a:extLst>
          </p:cNvPr>
          <p:cNvPicPr>
            <a:picLocks noChangeAspect="1"/>
          </p:cNvPicPr>
          <p:nvPr/>
        </p:nvPicPr>
        <p:blipFill>
          <a:blip r:embed="rId4"/>
          <a:stretch>
            <a:fillRect/>
          </a:stretch>
        </p:blipFill>
        <p:spPr>
          <a:xfrm>
            <a:off x="1652813" y="2632129"/>
            <a:ext cx="2667000" cy="850900"/>
          </a:xfrm>
          <a:prstGeom prst="rect">
            <a:avLst/>
          </a:prstGeom>
        </p:spPr>
      </p:pic>
      <p:pic>
        <p:nvPicPr>
          <p:cNvPr id="11" name="Picture 10">
            <a:extLst>
              <a:ext uri="{FF2B5EF4-FFF2-40B4-BE49-F238E27FC236}">
                <a16:creationId xmlns:a16="http://schemas.microsoft.com/office/drawing/2014/main" id="{4F843D98-3A39-E842-BD33-64D1271D00C3}"/>
              </a:ext>
            </a:extLst>
          </p:cNvPr>
          <p:cNvPicPr>
            <a:picLocks noChangeAspect="1"/>
          </p:cNvPicPr>
          <p:nvPr/>
        </p:nvPicPr>
        <p:blipFill>
          <a:blip r:embed="rId5"/>
          <a:stretch>
            <a:fillRect/>
          </a:stretch>
        </p:blipFill>
        <p:spPr>
          <a:xfrm>
            <a:off x="5618842" y="2632129"/>
            <a:ext cx="2413000" cy="901700"/>
          </a:xfrm>
          <a:prstGeom prst="rect">
            <a:avLst/>
          </a:prstGeom>
        </p:spPr>
      </p:pic>
      <p:pic>
        <p:nvPicPr>
          <p:cNvPr id="12" name="Picture 11">
            <a:extLst>
              <a:ext uri="{FF2B5EF4-FFF2-40B4-BE49-F238E27FC236}">
                <a16:creationId xmlns:a16="http://schemas.microsoft.com/office/drawing/2014/main" id="{BF0A86A6-C76B-7F4E-8DD5-DD7E21302460}"/>
              </a:ext>
            </a:extLst>
          </p:cNvPr>
          <p:cNvPicPr>
            <a:picLocks noChangeAspect="1"/>
          </p:cNvPicPr>
          <p:nvPr/>
        </p:nvPicPr>
        <p:blipFill>
          <a:blip r:embed="rId6"/>
          <a:stretch>
            <a:fillRect/>
          </a:stretch>
        </p:blipFill>
        <p:spPr>
          <a:xfrm>
            <a:off x="1821543" y="3660887"/>
            <a:ext cx="4368800" cy="723900"/>
          </a:xfrm>
          <a:prstGeom prst="rect">
            <a:avLst/>
          </a:prstGeom>
        </p:spPr>
      </p:pic>
      <p:pic>
        <p:nvPicPr>
          <p:cNvPr id="13" name="Picture 12">
            <a:extLst>
              <a:ext uri="{FF2B5EF4-FFF2-40B4-BE49-F238E27FC236}">
                <a16:creationId xmlns:a16="http://schemas.microsoft.com/office/drawing/2014/main" id="{ACC1E931-4ED4-D84B-8C7C-BAB633398388}"/>
              </a:ext>
            </a:extLst>
          </p:cNvPr>
          <p:cNvPicPr>
            <a:picLocks noChangeAspect="1"/>
          </p:cNvPicPr>
          <p:nvPr/>
        </p:nvPicPr>
        <p:blipFill>
          <a:blip r:embed="rId7"/>
          <a:stretch>
            <a:fillRect/>
          </a:stretch>
        </p:blipFill>
        <p:spPr>
          <a:xfrm>
            <a:off x="1587499" y="4467350"/>
            <a:ext cx="6527800" cy="1638300"/>
          </a:xfrm>
          <a:prstGeom prst="rect">
            <a:avLst/>
          </a:prstGeom>
        </p:spPr>
      </p:pic>
      <p:pic>
        <p:nvPicPr>
          <p:cNvPr id="14" name="Picture 13">
            <a:extLst>
              <a:ext uri="{FF2B5EF4-FFF2-40B4-BE49-F238E27FC236}">
                <a16:creationId xmlns:a16="http://schemas.microsoft.com/office/drawing/2014/main" id="{47057C56-FE43-6644-A062-F93B80FC3F95}"/>
              </a:ext>
            </a:extLst>
          </p:cNvPr>
          <p:cNvPicPr>
            <a:picLocks noChangeAspect="1"/>
          </p:cNvPicPr>
          <p:nvPr/>
        </p:nvPicPr>
        <p:blipFill>
          <a:blip r:embed="rId8"/>
          <a:stretch>
            <a:fillRect/>
          </a:stretch>
        </p:blipFill>
        <p:spPr>
          <a:xfrm>
            <a:off x="8985251" y="1600216"/>
            <a:ext cx="2451100" cy="812800"/>
          </a:xfrm>
          <a:prstGeom prst="rect">
            <a:avLst/>
          </a:prstGeom>
        </p:spPr>
      </p:pic>
      <p:pic>
        <p:nvPicPr>
          <p:cNvPr id="15" name="Picture 14">
            <a:extLst>
              <a:ext uri="{FF2B5EF4-FFF2-40B4-BE49-F238E27FC236}">
                <a16:creationId xmlns:a16="http://schemas.microsoft.com/office/drawing/2014/main" id="{3BDEB8FF-343A-2D43-822C-A8994CF17ADF}"/>
              </a:ext>
            </a:extLst>
          </p:cNvPr>
          <p:cNvPicPr>
            <a:picLocks noChangeAspect="1"/>
          </p:cNvPicPr>
          <p:nvPr/>
        </p:nvPicPr>
        <p:blipFill>
          <a:blip r:embed="rId9"/>
          <a:stretch>
            <a:fillRect/>
          </a:stretch>
        </p:blipFill>
        <p:spPr>
          <a:xfrm>
            <a:off x="8807451" y="2657587"/>
            <a:ext cx="2806700" cy="1003300"/>
          </a:xfrm>
          <a:prstGeom prst="rect">
            <a:avLst/>
          </a:prstGeom>
        </p:spPr>
      </p:pic>
      <p:sp>
        <p:nvSpPr>
          <p:cNvPr id="16" name="TextBox 15">
            <a:extLst>
              <a:ext uri="{FF2B5EF4-FFF2-40B4-BE49-F238E27FC236}">
                <a16:creationId xmlns:a16="http://schemas.microsoft.com/office/drawing/2014/main" id="{A9998E9F-E31C-7649-AF7B-42A24BB9E3CB}"/>
              </a:ext>
            </a:extLst>
          </p:cNvPr>
          <p:cNvSpPr txBox="1"/>
          <p:nvPr/>
        </p:nvSpPr>
        <p:spPr>
          <a:xfrm>
            <a:off x="9306945" y="3770252"/>
            <a:ext cx="198644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Planck Distribution</a:t>
            </a:r>
          </a:p>
        </p:txBody>
      </p:sp>
      <p:pic>
        <p:nvPicPr>
          <p:cNvPr id="17" name="Picture 16">
            <a:extLst>
              <a:ext uri="{FF2B5EF4-FFF2-40B4-BE49-F238E27FC236}">
                <a16:creationId xmlns:a16="http://schemas.microsoft.com/office/drawing/2014/main" id="{9141C3D5-F266-4E48-A65E-32A2969FF93E}"/>
              </a:ext>
            </a:extLst>
          </p:cNvPr>
          <p:cNvPicPr>
            <a:picLocks noChangeAspect="1"/>
          </p:cNvPicPr>
          <p:nvPr/>
        </p:nvPicPr>
        <p:blipFill>
          <a:blip r:embed="rId10"/>
          <a:stretch>
            <a:fillRect/>
          </a:stretch>
        </p:blipFill>
        <p:spPr>
          <a:xfrm>
            <a:off x="8333015" y="4267211"/>
            <a:ext cx="3581400" cy="1130300"/>
          </a:xfrm>
          <a:prstGeom prst="rect">
            <a:avLst/>
          </a:prstGeom>
        </p:spPr>
      </p:pic>
    </p:spTree>
    <p:extLst>
      <p:ext uri="{BB962C8B-B14F-4D97-AF65-F5344CB8AC3E}">
        <p14:creationId xmlns:p14="http://schemas.microsoft.com/office/powerpoint/2010/main" val="36105640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pic>
        <p:nvPicPr>
          <p:cNvPr id="4" name="Picture 3">
            <a:extLst>
              <a:ext uri="{FF2B5EF4-FFF2-40B4-BE49-F238E27FC236}">
                <a16:creationId xmlns:a16="http://schemas.microsoft.com/office/drawing/2014/main" id="{F2418201-6466-8F4B-A4C6-E32DBAFCEAB0}"/>
              </a:ext>
            </a:extLst>
          </p:cNvPr>
          <p:cNvPicPr>
            <a:picLocks noChangeAspect="1"/>
          </p:cNvPicPr>
          <p:nvPr/>
        </p:nvPicPr>
        <p:blipFill>
          <a:blip r:embed="rId2"/>
          <a:stretch>
            <a:fillRect/>
          </a:stretch>
        </p:blipFill>
        <p:spPr>
          <a:xfrm>
            <a:off x="1659164" y="1972129"/>
            <a:ext cx="2451100" cy="889000"/>
          </a:xfrm>
          <a:prstGeom prst="rect">
            <a:avLst/>
          </a:prstGeom>
        </p:spPr>
      </p:pic>
      <p:sp>
        <p:nvSpPr>
          <p:cNvPr id="5" name="TextBox 4">
            <a:extLst>
              <a:ext uri="{FF2B5EF4-FFF2-40B4-BE49-F238E27FC236}">
                <a16:creationId xmlns:a16="http://schemas.microsoft.com/office/drawing/2014/main" id="{ACAD6109-275D-844C-BB87-EB2E6870BB9D}"/>
              </a:ext>
            </a:extLst>
          </p:cNvPr>
          <p:cNvSpPr txBox="1"/>
          <p:nvPr/>
        </p:nvSpPr>
        <p:spPr>
          <a:xfrm>
            <a:off x="1659164" y="1787463"/>
            <a:ext cx="253146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Quantized energy levels</a:t>
            </a:r>
          </a:p>
        </p:txBody>
      </p:sp>
      <p:sp>
        <p:nvSpPr>
          <p:cNvPr id="6" name="TextBox 5">
            <a:extLst>
              <a:ext uri="{FF2B5EF4-FFF2-40B4-BE49-F238E27FC236}">
                <a16:creationId xmlns:a16="http://schemas.microsoft.com/office/drawing/2014/main" id="{DA171147-4199-9B41-AAF3-D8FE793A4265}"/>
              </a:ext>
            </a:extLst>
          </p:cNvPr>
          <p:cNvSpPr txBox="1"/>
          <p:nvPr/>
        </p:nvSpPr>
        <p:spPr>
          <a:xfrm>
            <a:off x="1659164" y="2976967"/>
            <a:ext cx="643205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Bose-Einstein statistics determines the distribution of energies</a:t>
            </a:r>
          </a:p>
        </p:txBody>
      </p:sp>
      <p:sp>
        <p:nvSpPr>
          <p:cNvPr id="7" name="TextBox 6">
            <a:extLst>
              <a:ext uri="{FF2B5EF4-FFF2-40B4-BE49-F238E27FC236}">
                <a16:creationId xmlns:a16="http://schemas.microsoft.com/office/drawing/2014/main" id="{834EFEA9-9718-D147-ABC9-905D82E3E995}"/>
              </a:ext>
            </a:extLst>
          </p:cNvPr>
          <p:cNvSpPr txBox="1"/>
          <p:nvPr/>
        </p:nvSpPr>
        <p:spPr>
          <a:xfrm>
            <a:off x="1741714" y="3744686"/>
            <a:ext cx="302326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mean “n” at T is given by </a:t>
            </a:r>
          </a:p>
          <a:p>
            <a:endParaRPr lang="en-US" dirty="0">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B9EF6450-A9E5-4E4E-9BF9-CC01DE650C7E}"/>
              </a:ext>
            </a:extLst>
          </p:cNvPr>
          <p:cNvPicPr>
            <a:picLocks noChangeAspect="1"/>
          </p:cNvPicPr>
          <p:nvPr/>
        </p:nvPicPr>
        <p:blipFill>
          <a:blip r:embed="rId3"/>
          <a:stretch>
            <a:fillRect/>
          </a:stretch>
        </p:blipFill>
        <p:spPr>
          <a:xfrm>
            <a:off x="5483679" y="3283076"/>
            <a:ext cx="3467100" cy="1244600"/>
          </a:xfrm>
          <a:prstGeom prst="rect">
            <a:avLst/>
          </a:prstGeom>
        </p:spPr>
      </p:pic>
      <p:sp>
        <p:nvSpPr>
          <p:cNvPr id="9" name="TextBox 8">
            <a:extLst>
              <a:ext uri="{FF2B5EF4-FFF2-40B4-BE49-F238E27FC236}">
                <a16:creationId xmlns:a16="http://schemas.microsoft.com/office/drawing/2014/main" id="{DECC7D48-B8F0-BD40-81A5-84A7BAD2A809}"/>
              </a:ext>
            </a:extLst>
          </p:cNvPr>
          <p:cNvSpPr txBox="1"/>
          <p:nvPr/>
        </p:nvSpPr>
        <p:spPr>
          <a:xfrm>
            <a:off x="1817914" y="4604657"/>
            <a:ext cx="565122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Average energy for a crystal with three identical oscillators</a:t>
            </a:r>
          </a:p>
          <a:p>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E19A7F2-E76C-B44B-8990-B1E2AD546A45}"/>
              </a:ext>
            </a:extLst>
          </p:cNvPr>
          <p:cNvPicPr>
            <a:picLocks noChangeAspect="1"/>
          </p:cNvPicPr>
          <p:nvPr/>
        </p:nvPicPr>
        <p:blipFill>
          <a:blip r:embed="rId4"/>
          <a:stretch>
            <a:fillRect/>
          </a:stretch>
        </p:blipFill>
        <p:spPr>
          <a:xfrm>
            <a:off x="1741714" y="5016109"/>
            <a:ext cx="8483600" cy="1612900"/>
          </a:xfrm>
          <a:prstGeom prst="rect">
            <a:avLst/>
          </a:prstGeom>
        </p:spPr>
      </p:pic>
      <p:sp>
        <p:nvSpPr>
          <p:cNvPr id="11" name="Slide Number Placeholder 10">
            <a:extLst>
              <a:ext uri="{FF2B5EF4-FFF2-40B4-BE49-F238E27FC236}">
                <a16:creationId xmlns:a16="http://schemas.microsoft.com/office/drawing/2014/main" id="{7EFDC221-9D4A-8948-91B1-F8EBEBACAFC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42</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74039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sp>
        <p:nvSpPr>
          <p:cNvPr id="9" name="TextBox 8">
            <a:extLst>
              <a:ext uri="{FF2B5EF4-FFF2-40B4-BE49-F238E27FC236}">
                <a16:creationId xmlns:a16="http://schemas.microsoft.com/office/drawing/2014/main" id="{DECC7D48-B8F0-BD40-81A5-84A7BAD2A809}"/>
              </a:ext>
            </a:extLst>
          </p:cNvPr>
          <p:cNvSpPr txBox="1"/>
          <p:nvPr/>
        </p:nvSpPr>
        <p:spPr>
          <a:xfrm>
            <a:off x="1665514" y="1600200"/>
            <a:ext cx="565122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Average energy for a crystal with three identical oscillators</a:t>
            </a:r>
          </a:p>
          <a:p>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E19A7F2-E76C-B44B-8990-B1E2AD546A45}"/>
              </a:ext>
            </a:extLst>
          </p:cNvPr>
          <p:cNvPicPr>
            <a:picLocks noChangeAspect="1"/>
          </p:cNvPicPr>
          <p:nvPr/>
        </p:nvPicPr>
        <p:blipFill>
          <a:blip r:embed="rId2"/>
          <a:stretch>
            <a:fillRect/>
          </a:stretch>
        </p:blipFill>
        <p:spPr>
          <a:xfrm>
            <a:off x="1589314" y="2011652"/>
            <a:ext cx="8483600" cy="1612900"/>
          </a:xfrm>
          <a:prstGeom prst="rect">
            <a:avLst/>
          </a:prstGeom>
        </p:spPr>
      </p:pic>
      <p:pic>
        <p:nvPicPr>
          <p:cNvPr id="3" name="Picture 2">
            <a:extLst>
              <a:ext uri="{FF2B5EF4-FFF2-40B4-BE49-F238E27FC236}">
                <a16:creationId xmlns:a16="http://schemas.microsoft.com/office/drawing/2014/main" id="{E54B10A4-27FD-454F-AED7-42534F93E2ED}"/>
              </a:ext>
            </a:extLst>
          </p:cNvPr>
          <p:cNvPicPr>
            <a:picLocks noChangeAspect="1"/>
          </p:cNvPicPr>
          <p:nvPr/>
        </p:nvPicPr>
        <p:blipFill>
          <a:blip r:embed="rId3"/>
          <a:stretch>
            <a:fillRect/>
          </a:stretch>
        </p:blipFill>
        <p:spPr>
          <a:xfrm>
            <a:off x="1589314" y="3440678"/>
            <a:ext cx="7518400" cy="1612900"/>
          </a:xfrm>
          <a:prstGeom prst="rect">
            <a:avLst/>
          </a:prstGeom>
        </p:spPr>
      </p:pic>
      <p:sp>
        <p:nvSpPr>
          <p:cNvPr id="11" name="TextBox 10">
            <a:extLst>
              <a:ext uri="{FF2B5EF4-FFF2-40B4-BE49-F238E27FC236}">
                <a16:creationId xmlns:a16="http://schemas.microsoft.com/office/drawing/2014/main" id="{692A0E4E-A82E-A749-8AC4-F5C24D139FB5}"/>
              </a:ext>
            </a:extLst>
          </p:cNvPr>
          <p:cNvSpPr txBox="1"/>
          <p:nvPr/>
        </p:nvSpPr>
        <p:spPr>
          <a:xfrm>
            <a:off x="1665514" y="5399314"/>
            <a:ext cx="24118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temperature: </a:t>
            </a:r>
          </a:p>
        </p:txBody>
      </p:sp>
      <p:pic>
        <p:nvPicPr>
          <p:cNvPr id="12" name="Picture 11">
            <a:extLst>
              <a:ext uri="{FF2B5EF4-FFF2-40B4-BE49-F238E27FC236}">
                <a16:creationId xmlns:a16="http://schemas.microsoft.com/office/drawing/2014/main" id="{F8FA38D3-FD22-C442-8C71-F0500682CFD5}"/>
              </a:ext>
            </a:extLst>
          </p:cNvPr>
          <p:cNvPicPr>
            <a:picLocks noChangeAspect="1"/>
          </p:cNvPicPr>
          <p:nvPr/>
        </p:nvPicPr>
        <p:blipFill>
          <a:blip r:embed="rId4"/>
          <a:stretch>
            <a:fillRect/>
          </a:stretch>
        </p:blipFill>
        <p:spPr>
          <a:xfrm>
            <a:off x="4234543" y="5004699"/>
            <a:ext cx="1981200" cy="1244600"/>
          </a:xfrm>
          <a:prstGeom prst="rect">
            <a:avLst/>
          </a:prstGeom>
        </p:spPr>
      </p:pic>
      <p:sp>
        <p:nvSpPr>
          <p:cNvPr id="13" name="Slide Number Placeholder 12">
            <a:extLst>
              <a:ext uri="{FF2B5EF4-FFF2-40B4-BE49-F238E27FC236}">
                <a16:creationId xmlns:a16="http://schemas.microsoft.com/office/drawing/2014/main" id="{79460279-9649-334D-B8F5-2FC2D4BD553F}"/>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43</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3302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pic>
        <p:nvPicPr>
          <p:cNvPr id="4" name="Picture 3">
            <a:extLst>
              <a:ext uri="{FF2B5EF4-FFF2-40B4-BE49-F238E27FC236}">
                <a16:creationId xmlns:a16="http://schemas.microsoft.com/office/drawing/2014/main" id="{D39223B1-A950-764A-8F8E-51FEA53B4447}"/>
              </a:ext>
            </a:extLst>
          </p:cNvPr>
          <p:cNvPicPr>
            <a:picLocks noChangeAspect="1"/>
          </p:cNvPicPr>
          <p:nvPr/>
        </p:nvPicPr>
        <p:blipFill>
          <a:blip r:embed="rId2"/>
          <a:stretch>
            <a:fillRect/>
          </a:stretch>
        </p:blipFill>
        <p:spPr>
          <a:xfrm>
            <a:off x="2823965" y="1745516"/>
            <a:ext cx="8595149" cy="5112484"/>
          </a:xfrm>
          <a:prstGeom prst="rect">
            <a:avLst/>
          </a:prstGeom>
        </p:spPr>
      </p:pic>
      <p:pic>
        <p:nvPicPr>
          <p:cNvPr id="13" name="Picture 12">
            <a:extLst>
              <a:ext uri="{FF2B5EF4-FFF2-40B4-BE49-F238E27FC236}">
                <a16:creationId xmlns:a16="http://schemas.microsoft.com/office/drawing/2014/main" id="{980AFB08-F2C7-5C4D-A39C-5ABD715D5524}"/>
              </a:ext>
            </a:extLst>
          </p:cNvPr>
          <p:cNvPicPr>
            <a:picLocks noChangeAspect="1"/>
          </p:cNvPicPr>
          <p:nvPr/>
        </p:nvPicPr>
        <p:blipFill>
          <a:blip r:embed="rId3"/>
          <a:stretch>
            <a:fillRect/>
          </a:stretch>
        </p:blipFill>
        <p:spPr>
          <a:xfrm>
            <a:off x="261258" y="3457516"/>
            <a:ext cx="4016828" cy="861718"/>
          </a:xfrm>
          <a:prstGeom prst="rect">
            <a:avLst/>
          </a:prstGeom>
        </p:spPr>
      </p:pic>
      <p:pic>
        <p:nvPicPr>
          <p:cNvPr id="14" name="Picture 13">
            <a:extLst>
              <a:ext uri="{FF2B5EF4-FFF2-40B4-BE49-F238E27FC236}">
                <a16:creationId xmlns:a16="http://schemas.microsoft.com/office/drawing/2014/main" id="{0854EAB9-1214-E94A-8E81-40CE77E7A236}"/>
              </a:ext>
            </a:extLst>
          </p:cNvPr>
          <p:cNvPicPr>
            <a:picLocks noChangeAspect="1"/>
          </p:cNvPicPr>
          <p:nvPr/>
        </p:nvPicPr>
        <p:blipFill>
          <a:blip r:embed="rId4"/>
          <a:stretch>
            <a:fillRect/>
          </a:stretch>
        </p:blipFill>
        <p:spPr>
          <a:xfrm>
            <a:off x="8217314" y="1603230"/>
            <a:ext cx="2547256" cy="284571"/>
          </a:xfrm>
          <a:prstGeom prst="rect">
            <a:avLst/>
          </a:prstGeom>
        </p:spPr>
      </p:pic>
      <p:sp>
        <p:nvSpPr>
          <p:cNvPr id="5" name="Slide Number Placeholder 4">
            <a:extLst>
              <a:ext uri="{FF2B5EF4-FFF2-40B4-BE49-F238E27FC236}">
                <a16:creationId xmlns:a16="http://schemas.microsoft.com/office/drawing/2014/main" id="{29B63103-13B7-B046-99BE-A144C0167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44</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3938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93B84C-9BD4-7543-8203-D8AE88357447}"/>
              </a:ext>
            </a:extLst>
          </p:cNvPr>
          <p:cNvSpPr txBox="1"/>
          <p:nvPr/>
        </p:nvSpPr>
        <p:spPr>
          <a:xfrm>
            <a:off x="3418115" y="188747"/>
            <a:ext cx="4799199"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Model</a:t>
            </a:r>
          </a:p>
          <a:p>
            <a:r>
              <a:rPr lang="en-US" sz="2400" b="1" i="1" dirty="0">
                <a:latin typeface="Times New Roman" panose="02020603050405020304" pitchFamily="18" charset="0"/>
                <a:cs typeface="Times New Roman" panose="02020603050405020304" pitchFamily="18" charset="0"/>
              </a:rPr>
              <a:t>Works at low and high temperature </a:t>
            </a:r>
          </a:p>
          <a:p>
            <a:r>
              <a:rPr lang="en-US" sz="2400" b="1" i="1" dirty="0">
                <a:latin typeface="Times New Roman" panose="02020603050405020304" pitchFamily="18" charset="0"/>
                <a:cs typeface="Times New Roman" panose="02020603050405020304" pitchFamily="18" charset="0"/>
              </a:rPr>
              <a:t>Lower at low temperature</a:t>
            </a:r>
          </a:p>
        </p:txBody>
      </p:sp>
      <p:pic>
        <p:nvPicPr>
          <p:cNvPr id="4" name="Picture 3">
            <a:extLst>
              <a:ext uri="{FF2B5EF4-FFF2-40B4-BE49-F238E27FC236}">
                <a16:creationId xmlns:a16="http://schemas.microsoft.com/office/drawing/2014/main" id="{D39223B1-A950-764A-8F8E-51FEA53B4447}"/>
              </a:ext>
            </a:extLst>
          </p:cNvPr>
          <p:cNvPicPr>
            <a:picLocks noChangeAspect="1"/>
          </p:cNvPicPr>
          <p:nvPr/>
        </p:nvPicPr>
        <p:blipFill>
          <a:blip r:embed="rId2"/>
          <a:stretch>
            <a:fillRect/>
          </a:stretch>
        </p:blipFill>
        <p:spPr>
          <a:xfrm>
            <a:off x="3919739" y="1887801"/>
            <a:ext cx="8595149" cy="5112484"/>
          </a:xfrm>
          <a:prstGeom prst="rect">
            <a:avLst/>
          </a:prstGeom>
        </p:spPr>
      </p:pic>
      <p:pic>
        <p:nvPicPr>
          <p:cNvPr id="13" name="Picture 12">
            <a:extLst>
              <a:ext uri="{FF2B5EF4-FFF2-40B4-BE49-F238E27FC236}">
                <a16:creationId xmlns:a16="http://schemas.microsoft.com/office/drawing/2014/main" id="{980AFB08-F2C7-5C4D-A39C-5ABD715D5524}"/>
              </a:ext>
            </a:extLst>
          </p:cNvPr>
          <p:cNvPicPr>
            <a:picLocks noChangeAspect="1"/>
          </p:cNvPicPr>
          <p:nvPr/>
        </p:nvPicPr>
        <p:blipFill>
          <a:blip r:embed="rId3"/>
          <a:stretch>
            <a:fillRect/>
          </a:stretch>
        </p:blipFill>
        <p:spPr>
          <a:xfrm>
            <a:off x="261258" y="3457516"/>
            <a:ext cx="4016828" cy="861718"/>
          </a:xfrm>
          <a:prstGeom prst="rect">
            <a:avLst/>
          </a:prstGeom>
        </p:spPr>
      </p:pic>
      <p:pic>
        <p:nvPicPr>
          <p:cNvPr id="14" name="Picture 13">
            <a:extLst>
              <a:ext uri="{FF2B5EF4-FFF2-40B4-BE49-F238E27FC236}">
                <a16:creationId xmlns:a16="http://schemas.microsoft.com/office/drawing/2014/main" id="{0854EAB9-1214-E94A-8E81-40CE77E7A236}"/>
              </a:ext>
            </a:extLst>
          </p:cNvPr>
          <p:cNvPicPr>
            <a:picLocks noChangeAspect="1"/>
          </p:cNvPicPr>
          <p:nvPr/>
        </p:nvPicPr>
        <p:blipFill>
          <a:blip r:embed="rId4"/>
          <a:stretch>
            <a:fillRect/>
          </a:stretch>
        </p:blipFill>
        <p:spPr>
          <a:xfrm>
            <a:off x="8217314" y="1603230"/>
            <a:ext cx="2547256" cy="284571"/>
          </a:xfrm>
          <a:prstGeom prst="rect">
            <a:avLst/>
          </a:prstGeom>
        </p:spPr>
      </p:pic>
      <p:sp>
        <p:nvSpPr>
          <p:cNvPr id="5" name="Slide Number Placeholder 4">
            <a:extLst>
              <a:ext uri="{FF2B5EF4-FFF2-40B4-BE49-F238E27FC236}">
                <a16:creationId xmlns:a16="http://schemas.microsoft.com/office/drawing/2014/main" id="{29B63103-13B7-B046-99BE-A144C01674C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45</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E045B20-16DF-BB4A-B276-83C44015C35A}"/>
              </a:ext>
            </a:extLst>
          </p:cNvPr>
          <p:cNvPicPr>
            <a:picLocks noChangeAspect="1"/>
          </p:cNvPicPr>
          <p:nvPr/>
        </p:nvPicPr>
        <p:blipFill>
          <a:blip r:embed="rId5"/>
          <a:stretch>
            <a:fillRect/>
          </a:stretch>
        </p:blipFill>
        <p:spPr>
          <a:xfrm>
            <a:off x="94921" y="2405907"/>
            <a:ext cx="5842149" cy="1913327"/>
          </a:xfrm>
          <a:prstGeom prst="rect">
            <a:avLst/>
          </a:prstGeom>
        </p:spPr>
      </p:pic>
      <p:sp>
        <p:nvSpPr>
          <p:cNvPr id="6" name="TextBox 5">
            <a:extLst>
              <a:ext uri="{FF2B5EF4-FFF2-40B4-BE49-F238E27FC236}">
                <a16:creationId xmlns:a16="http://schemas.microsoft.com/office/drawing/2014/main" id="{CDD5D8F7-4918-B746-8F01-C073D39E0952}"/>
              </a:ext>
            </a:extLst>
          </p:cNvPr>
          <p:cNvSpPr txBox="1"/>
          <p:nvPr/>
        </p:nvSpPr>
        <p:spPr>
          <a:xfrm>
            <a:off x="1104405" y="4595751"/>
            <a:ext cx="4185761" cy="1477328"/>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Single vibrational mode for all three DOF</a:t>
            </a:r>
          </a:p>
          <a:p>
            <a:r>
              <a:rPr lang="en-US" dirty="0">
                <a:latin typeface="Times New Roman" panose="02020603050405020304" pitchFamily="18" charset="0"/>
                <a:cs typeface="Times New Roman" panose="02020603050405020304" pitchFamily="18" charset="0"/>
              </a:rPr>
              <a:t>Low T behavior </a:t>
            </a:r>
            <a:r>
              <a:rPr lang="en-US" dirty="0" err="1">
                <a:latin typeface="Times New Roman" panose="02020603050405020304" pitchFamily="18" charset="0"/>
                <a:cs typeface="Times New Roman" panose="02020603050405020304" pitchFamily="18" charset="0"/>
              </a:rPr>
              <a:t>exp</a:t>
            </a:r>
            <a:r>
              <a:rPr lang="en-US" dirty="0">
                <a:latin typeface="Times New Roman" panose="02020603050405020304" pitchFamily="18" charset="0"/>
                <a:cs typeface="Times New Roman" panose="02020603050405020304" pitchFamily="18" charset="0"/>
              </a:rPr>
              <a:t>(</a:t>
            </a:r>
            <a:r>
              <a:rPr lang="en-US" i="1" dirty="0">
                <a:latin typeface="Symbol" pitchFamily="2" charset="2"/>
                <a:cs typeface="Times New Roman" panose="02020603050405020304" pitchFamily="18" charset="0"/>
              </a:rPr>
              <a:t>Q</a:t>
            </a:r>
            <a:r>
              <a:rPr lang="en-US" baseline="-25000" dirty="0">
                <a:latin typeface="Times New Roman" panose="02020603050405020304" pitchFamily="18" charset="0"/>
                <a:cs typeface="Times New Roman" panose="02020603050405020304" pitchFamily="18" charset="0"/>
              </a:rPr>
              <a:t>E</a:t>
            </a:r>
            <a:r>
              <a:rPr lang="en-US" dirty="0">
                <a:latin typeface="Times New Roman" panose="02020603050405020304" pitchFamily="18" charset="0"/>
                <a:cs typeface="Times New Roman" panose="02020603050405020304" pitchFamily="18" charset="0"/>
              </a:rPr>
              <a:t>/</a:t>
            </a:r>
            <a:r>
              <a:rPr lang="en-US" i="1"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doesn’t work</a:t>
            </a:r>
          </a:p>
          <a:p>
            <a:r>
              <a:rPr lang="en-US" i="1"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follows </a:t>
            </a:r>
            <a:r>
              <a:rPr lang="en-US" i="1" dirty="0">
                <a:latin typeface="Times New Roman" panose="02020603050405020304" pitchFamily="18" charset="0"/>
                <a:cs typeface="Times New Roman" panose="02020603050405020304" pitchFamily="18" charset="0"/>
              </a:rPr>
              <a:t>T</a:t>
            </a:r>
            <a:r>
              <a:rPr lang="en-US" baseline="30000" dirty="0">
                <a:latin typeface="Times New Roman" panose="02020603050405020304" pitchFamily="18" charset="0"/>
                <a:cs typeface="Times New Roman" panose="02020603050405020304" pitchFamily="18" charset="0"/>
              </a:rPr>
              <a:t>3</a:t>
            </a:r>
          </a:p>
          <a:p>
            <a:r>
              <a:rPr lang="en-US" dirty="0">
                <a:latin typeface="Times New Roman" panose="02020603050405020304" pitchFamily="18" charset="0"/>
                <a:cs typeface="Times New Roman" panose="02020603050405020304" pitchFamily="18" charset="0"/>
              </a:rPr>
              <a:t>Lattice vibrations are coupled to each other</a:t>
            </a:r>
          </a:p>
          <a:p>
            <a:r>
              <a:rPr lang="en-US" b="1" dirty="0">
                <a:latin typeface="Times New Roman" panose="02020603050405020304" pitchFamily="18" charset="0"/>
                <a:cs typeface="Times New Roman" panose="02020603050405020304" pitchFamily="18" charset="0"/>
              </a:rPr>
              <a:t>Collective Lattice Vibrations</a:t>
            </a:r>
          </a:p>
        </p:txBody>
      </p:sp>
    </p:spTree>
    <p:extLst>
      <p:ext uri="{BB962C8B-B14F-4D97-AF65-F5344CB8AC3E}">
        <p14:creationId xmlns:p14="http://schemas.microsoft.com/office/powerpoint/2010/main" val="7793927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5DFB2-087E-2848-8D0F-F8785CA8C434}"/>
              </a:ext>
            </a:extLst>
          </p:cNvPr>
          <p:cNvSpPr txBox="1"/>
          <p:nvPr/>
        </p:nvSpPr>
        <p:spPr>
          <a:xfrm>
            <a:off x="3418115" y="188747"/>
            <a:ext cx="1919115"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a:p>
            <a:r>
              <a:rPr lang="en-US" sz="2400" b="1" i="1" dirty="0">
                <a:latin typeface="Times New Roman" panose="02020603050405020304" pitchFamily="18" charset="0"/>
                <a:cs typeface="Times New Roman" panose="02020603050405020304" pitchFamily="18" charset="0"/>
              </a:rPr>
              <a:t>Works</a:t>
            </a:r>
          </a:p>
        </p:txBody>
      </p:sp>
      <p:pic>
        <p:nvPicPr>
          <p:cNvPr id="3" name="Picture 2">
            <a:extLst>
              <a:ext uri="{FF2B5EF4-FFF2-40B4-BE49-F238E27FC236}">
                <a16:creationId xmlns:a16="http://schemas.microsoft.com/office/drawing/2014/main" id="{B00325CB-CE15-CD42-91EC-C7B3E4838E4B}"/>
              </a:ext>
            </a:extLst>
          </p:cNvPr>
          <p:cNvPicPr>
            <a:picLocks noChangeAspect="1"/>
          </p:cNvPicPr>
          <p:nvPr/>
        </p:nvPicPr>
        <p:blipFill>
          <a:blip r:embed="rId2"/>
          <a:stretch>
            <a:fillRect/>
          </a:stretch>
        </p:blipFill>
        <p:spPr>
          <a:xfrm>
            <a:off x="1688063" y="1230085"/>
            <a:ext cx="8707794" cy="5089645"/>
          </a:xfrm>
          <a:prstGeom prst="rect">
            <a:avLst/>
          </a:prstGeom>
        </p:spPr>
      </p:pic>
      <p:sp>
        <p:nvSpPr>
          <p:cNvPr id="4" name="Slide Number Placeholder 3">
            <a:extLst>
              <a:ext uri="{FF2B5EF4-FFF2-40B4-BE49-F238E27FC236}">
                <a16:creationId xmlns:a16="http://schemas.microsoft.com/office/drawing/2014/main" id="{4F882B84-BD01-584A-83E8-96BA8E3DCDD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46</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035965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C2E8FB-CF26-7C4E-A81F-0EEDF484BBF5}"/>
              </a:ext>
            </a:extLst>
          </p:cNvPr>
          <p:cNvSpPr>
            <a:spLocks noGrp="1"/>
          </p:cNvSpPr>
          <p:nvPr>
            <p:ph type="sldNum" sz="quarter" idx="12"/>
          </p:nvPr>
        </p:nvSpPr>
        <p:spPr/>
        <p:txBody>
          <a:bodyPr/>
          <a:lstStyle/>
          <a:p>
            <a:fld id="{04AF66D1-50E8-924D-AA9F-C340413085BD}" type="slidenum">
              <a:rPr lang="en-US" smtClean="0"/>
              <a:t>47</a:t>
            </a:fld>
            <a:endParaRPr lang="en-US"/>
          </a:p>
        </p:txBody>
      </p:sp>
      <p:sp>
        <p:nvSpPr>
          <p:cNvPr id="5" name="TextBox 4">
            <a:extLst>
              <a:ext uri="{FF2B5EF4-FFF2-40B4-BE49-F238E27FC236}">
                <a16:creationId xmlns:a16="http://schemas.microsoft.com/office/drawing/2014/main" id="{F43BC63D-56FB-5C49-ABE6-283B5590CEEC}"/>
              </a:ext>
            </a:extLst>
          </p:cNvPr>
          <p:cNvSpPr txBox="1"/>
          <p:nvPr/>
        </p:nvSpPr>
        <p:spPr>
          <a:xfrm>
            <a:off x="4016321" y="171656"/>
            <a:ext cx="356302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 (Wikipedia)</a:t>
            </a:r>
          </a:p>
        </p:txBody>
      </p:sp>
      <p:sp>
        <p:nvSpPr>
          <p:cNvPr id="6" name="TextBox 5">
            <a:extLst>
              <a:ext uri="{FF2B5EF4-FFF2-40B4-BE49-F238E27FC236}">
                <a16:creationId xmlns:a16="http://schemas.microsoft.com/office/drawing/2014/main" id="{AECF4E82-0F0E-A34B-A24F-FC9D14CC3A13}"/>
              </a:ext>
            </a:extLst>
          </p:cNvPr>
          <p:cNvSpPr txBox="1"/>
          <p:nvPr/>
        </p:nvSpPr>
        <p:spPr>
          <a:xfrm>
            <a:off x="2119357" y="726393"/>
            <a:ext cx="779816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 cube of size L vibrations are limited to certain modes like a string of length L</a:t>
            </a:r>
          </a:p>
        </p:txBody>
      </p:sp>
      <p:pic>
        <p:nvPicPr>
          <p:cNvPr id="7" name="Picture 6">
            <a:extLst>
              <a:ext uri="{FF2B5EF4-FFF2-40B4-BE49-F238E27FC236}">
                <a16:creationId xmlns:a16="http://schemas.microsoft.com/office/drawing/2014/main" id="{9884E96A-86FF-B243-BA99-BFD0C40E11CA}"/>
              </a:ext>
            </a:extLst>
          </p:cNvPr>
          <p:cNvPicPr>
            <a:picLocks noChangeAspect="1"/>
          </p:cNvPicPr>
          <p:nvPr/>
        </p:nvPicPr>
        <p:blipFill>
          <a:blip r:embed="rId2"/>
          <a:stretch>
            <a:fillRect/>
          </a:stretch>
        </p:blipFill>
        <p:spPr>
          <a:xfrm>
            <a:off x="5091337" y="1188797"/>
            <a:ext cx="927100" cy="609600"/>
          </a:xfrm>
          <a:prstGeom prst="rect">
            <a:avLst/>
          </a:prstGeom>
        </p:spPr>
      </p:pic>
      <p:pic>
        <p:nvPicPr>
          <p:cNvPr id="8" name="Picture 7">
            <a:extLst>
              <a:ext uri="{FF2B5EF4-FFF2-40B4-BE49-F238E27FC236}">
                <a16:creationId xmlns:a16="http://schemas.microsoft.com/office/drawing/2014/main" id="{07233ECB-CFC2-1B44-9267-0428AFE665DC}"/>
              </a:ext>
            </a:extLst>
          </p:cNvPr>
          <p:cNvPicPr>
            <a:picLocks noChangeAspect="1"/>
          </p:cNvPicPr>
          <p:nvPr/>
        </p:nvPicPr>
        <p:blipFill>
          <a:blip r:embed="rId3"/>
          <a:stretch>
            <a:fillRect/>
          </a:stretch>
        </p:blipFill>
        <p:spPr>
          <a:xfrm>
            <a:off x="4361087" y="1891469"/>
            <a:ext cx="2387600" cy="660400"/>
          </a:xfrm>
          <a:prstGeom prst="rect">
            <a:avLst/>
          </a:prstGeom>
        </p:spPr>
      </p:pic>
      <p:sp>
        <p:nvSpPr>
          <p:cNvPr id="9" name="TextBox 8">
            <a:extLst>
              <a:ext uri="{FF2B5EF4-FFF2-40B4-BE49-F238E27FC236}">
                <a16:creationId xmlns:a16="http://schemas.microsoft.com/office/drawing/2014/main" id="{A8FC915C-2F2D-0C4C-B962-4EBC5725E118}"/>
              </a:ext>
            </a:extLst>
          </p:cNvPr>
          <p:cNvSpPr txBox="1"/>
          <p:nvPr/>
        </p:nvSpPr>
        <p:spPr>
          <a:xfrm>
            <a:off x="7340837" y="2037003"/>
            <a:ext cx="3539752" cy="369332"/>
          </a:xfrm>
          <a:prstGeom prst="rect">
            <a:avLst/>
          </a:prstGeom>
          <a:noFill/>
        </p:spPr>
        <p:txBody>
          <a:bodyPr wrap="none" rtlCol="0">
            <a:spAutoFit/>
          </a:bodyPr>
          <a:lstStyle/>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s</a:t>
            </a:r>
            <a:r>
              <a:rPr lang="en-US" dirty="0">
                <a:latin typeface="Times New Roman" panose="02020603050405020304" pitchFamily="18" charset="0"/>
                <a:cs typeface="Times New Roman" panose="02020603050405020304" pitchFamily="18" charset="0"/>
              </a:rPr>
              <a:t> is the speed of sound in the solid</a:t>
            </a:r>
          </a:p>
        </p:txBody>
      </p:sp>
      <p:pic>
        <p:nvPicPr>
          <p:cNvPr id="10" name="Picture 9">
            <a:extLst>
              <a:ext uri="{FF2B5EF4-FFF2-40B4-BE49-F238E27FC236}">
                <a16:creationId xmlns:a16="http://schemas.microsoft.com/office/drawing/2014/main" id="{65B440AF-5F74-024F-BD52-0C29820694A8}"/>
              </a:ext>
            </a:extLst>
          </p:cNvPr>
          <p:cNvPicPr>
            <a:picLocks noChangeAspect="1"/>
          </p:cNvPicPr>
          <p:nvPr/>
        </p:nvPicPr>
        <p:blipFill>
          <a:blip r:embed="rId4"/>
          <a:stretch>
            <a:fillRect/>
          </a:stretch>
        </p:blipFill>
        <p:spPr>
          <a:xfrm>
            <a:off x="3929285" y="2649113"/>
            <a:ext cx="3581400" cy="698500"/>
          </a:xfrm>
          <a:prstGeom prst="rect">
            <a:avLst/>
          </a:prstGeom>
        </p:spPr>
      </p:pic>
      <p:sp>
        <p:nvSpPr>
          <p:cNvPr id="11" name="TextBox 10">
            <a:extLst>
              <a:ext uri="{FF2B5EF4-FFF2-40B4-BE49-F238E27FC236}">
                <a16:creationId xmlns:a16="http://schemas.microsoft.com/office/drawing/2014/main" id="{1DF3FCAC-873E-634A-A318-60542219D3D8}"/>
              </a:ext>
            </a:extLst>
          </p:cNvPr>
          <p:cNvSpPr txBox="1"/>
          <p:nvPr/>
        </p:nvSpPr>
        <p:spPr>
          <a:xfrm>
            <a:off x="7579348" y="2701400"/>
            <a:ext cx="3198311"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3d</a:t>
            </a:r>
          </a:p>
          <a:p>
            <a:r>
              <a:rPr lang="en-US" dirty="0" err="1">
                <a:latin typeface="Times New Roman" panose="02020603050405020304" pitchFamily="18" charset="0"/>
                <a:cs typeface="Times New Roman" panose="02020603050405020304" pitchFamily="18" charset="0"/>
              </a:rPr>
              <a:t>p</a:t>
            </a:r>
            <a:r>
              <a:rPr lang="en-US" baseline="-25000" dirty="0" err="1">
                <a:latin typeface="Times New Roman" panose="02020603050405020304" pitchFamily="18" charset="0"/>
                <a:cs typeface="Times New Roman" panose="02020603050405020304" pitchFamily="18" charset="0"/>
              </a:rPr>
              <a:t>n</a:t>
            </a:r>
            <a:r>
              <a:rPr lang="en-US" dirty="0">
                <a:latin typeface="Times New Roman" panose="02020603050405020304" pitchFamily="18" charset="0"/>
                <a:cs typeface="Times New Roman" panose="02020603050405020304" pitchFamily="18" charset="0"/>
              </a:rPr>
              <a:t> is the momentum of a phonon</a:t>
            </a:r>
          </a:p>
        </p:txBody>
      </p:sp>
      <p:pic>
        <p:nvPicPr>
          <p:cNvPr id="12" name="Picture 11">
            <a:extLst>
              <a:ext uri="{FF2B5EF4-FFF2-40B4-BE49-F238E27FC236}">
                <a16:creationId xmlns:a16="http://schemas.microsoft.com/office/drawing/2014/main" id="{C0B4A0EF-6E89-A34D-B086-4AC97D86E230}"/>
              </a:ext>
            </a:extLst>
          </p:cNvPr>
          <p:cNvPicPr>
            <a:picLocks noChangeAspect="1"/>
          </p:cNvPicPr>
          <p:nvPr/>
        </p:nvPicPr>
        <p:blipFill>
          <a:blip r:embed="rId5"/>
          <a:stretch>
            <a:fillRect/>
          </a:stretch>
        </p:blipFill>
        <p:spPr>
          <a:xfrm>
            <a:off x="4361087" y="3616052"/>
            <a:ext cx="1828800" cy="609600"/>
          </a:xfrm>
          <a:prstGeom prst="rect">
            <a:avLst/>
          </a:prstGeom>
        </p:spPr>
      </p:pic>
      <p:pic>
        <p:nvPicPr>
          <p:cNvPr id="13" name="Picture 12">
            <a:extLst>
              <a:ext uri="{FF2B5EF4-FFF2-40B4-BE49-F238E27FC236}">
                <a16:creationId xmlns:a16="http://schemas.microsoft.com/office/drawing/2014/main" id="{62461D18-2F49-E74D-A3E4-BAC8CFB07424}"/>
              </a:ext>
            </a:extLst>
          </p:cNvPr>
          <p:cNvPicPr>
            <a:picLocks noChangeAspect="1"/>
          </p:cNvPicPr>
          <p:nvPr/>
        </p:nvPicPr>
        <p:blipFill>
          <a:blip r:embed="rId6"/>
          <a:stretch>
            <a:fillRect/>
          </a:stretch>
        </p:blipFill>
        <p:spPr>
          <a:xfrm>
            <a:off x="7000549" y="3548753"/>
            <a:ext cx="2463800" cy="622300"/>
          </a:xfrm>
          <a:prstGeom prst="rect">
            <a:avLst/>
          </a:prstGeom>
        </p:spPr>
      </p:pic>
      <p:pic>
        <p:nvPicPr>
          <p:cNvPr id="14" name="Picture 13">
            <a:extLst>
              <a:ext uri="{FF2B5EF4-FFF2-40B4-BE49-F238E27FC236}">
                <a16:creationId xmlns:a16="http://schemas.microsoft.com/office/drawing/2014/main" id="{90D64A1E-9B50-9A4D-A00D-F205074E1DAC}"/>
              </a:ext>
            </a:extLst>
          </p:cNvPr>
          <p:cNvPicPr>
            <a:picLocks noChangeAspect="1"/>
          </p:cNvPicPr>
          <p:nvPr/>
        </p:nvPicPr>
        <p:blipFill>
          <a:blip r:embed="rId7"/>
          <a:stretch>
            <a:fillRect/>
          </a:stretch>
        </p:blipFill>
        <p:spPr>
          <a:xfrm>
            <a:off x="394624" y="1666580"/>
            <a:ext cx="3237137" cy="3221230"/>
          </a:xfrm>
          <a:prstGeom prst="rect">
            <a:avLst/>
          </a:prstGeom>
        </p:spPr>
      </p:pic>
      <p:sp>
        <p:nvSpPr>
          <p:cNvPr id="15" name="TextBox 14">
            <a:extLst>
              <a:ext uri="{FF2B5EF4-FFF2-40B4-BE49-F238E27FC236}">
                <a16:creationId xmlns:a16="http://schemas.microsoft.com/office/drawing/2014/main" id="{9F22F7D8-8251-E842-8F55-4EF312708418}"/>
              </a:ext>
            </a:extLst>
          </p:cNvPr>
          <p:cNvSpPr txBox="1"/>
          <p:nvPr/>
        </p:nvSpPr>
        <p:spPr>
          <a:xfrm>
            <a:off x="1026750" y="1188797"/>
            <a:ext cx="218521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Modes of vibration, n</a:t>
            </a:r>
          </a:p>
        </p:txBody>
      </p:sp>
      <p:pic>
        <p:nvPicPr>
          <p:cNvPr id="16" name="Picture 15">
            <a:extLst>
              <a:ext uri="{FF2B5EF4-FFF2-40B4-BE49-F238E27FC236}">
                <a16:creationId xmlns:a16="http://schemas.microsoft.com/office/drawing/2014/main" id="{66909E47-E19E-4D4D-8CEE-BA17A9CDB375}"/>
              </a:ext>
            </a:extLst>
          </p:cNvPr>
          <p:cNvPicPr>
            <a:picLocks noChangeAspect="1"/>
          </p:cNvPicPr>
          <p:nvPr/>
        </p:nvPicPr>
        <p:blipFill>
          <a:blip r:embed="rId8"/>
          <a:stretch>
            <a:fillRect/>
          </a:stretch>
        </p:blipFill>
        <p:spPr>
          <a:xfrm>
            <a:off x="4221213" y="4373004"/>
            <a:ext cx="4889500" cy="1460500"/>
          </a:xfrm>
          <a:prstGeom prst="rect">
            <a:avLst/>
          </a:prstGeom>
        </p:spPr>
      </p:pic>
      <p:sp>
        <p:nvSpPr>
          <p:cNvPr id="17" name="TextBox 16">
            <a:extLst>
              <a:ext uri="{FF2B5EF4-FFF2-40B4-BE49-F238E27FC236}">
                <a16:creationId xmlns:a16="http://schemas.microsoft.com/office/drawing/2014/main" id="{C503ADEA-CCA7-024E-B29A-9248E0B7C93D}"/>
              </a:ext>
            </a:extLst>
          </p:cNvPr>
          <p:cNvSpPr txBox="1"/>
          <p:nvPr/>
        </p:nvSpPr>
        <p:spPr>
          <a:xfrm>
            <a:off x="6530531" y="4509233"/>
            <a:ext cx="230947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N atoms in the box</a:t>
            </a:r>
          </a:p>
        </p:txBody>
      </p:sp>
      <p:sp>
        <p:nvSpPr>
          <p:cNvPr id="18" name="TextBox 17">
            <a:extLst>
              <a:ext uri="{FF2B5EF4-FFF2-40B4-BE49-F238E27FC236}">
                <a16:creationId xmlns:a16="http://schemas.microsoft.com/office/drawing/2014/main" id="{EB827901-195D-524A-9AE0-E512D4D8FA61}"/>
              </a:ext>
            </a:extLst>
          </p:cNvPr>
          <p:cNvSpPr txBox="1"/>
          <p:nvPr/>
        </p:nvSpPr>
        <p:spPr>
          <a:xfrm>
            <a:off x="3631761" y="5910261"/>
            <a:ext cx="4968027"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is the highest energy vibration </a:t>
            </a:r>
          </a:p>
          <a:p>
            <a:r>
              <a:rPr lang="en-US" dirty="0">
                <a:latin typeface="Times New Roman" panose="02020603050405020304" pitchFamily="18" charset="0"/>
                <a:cs typeface="Times New Roman" panose="02020603050405020304" pitchFamily="18" charset="0"/>
              </a:rPr>
              <a:t>At high temperature all of the vibrations are excited</a:t>
            </a:r>
          </a:p>
        </p:txBody>
      </p:sp>
      <p:pic>
        <p:nvPicPr>
          <p:cNvPr id="2" name="Picture 1">
            <a:extLst>
              <a:ext uri="{FF2B5EF4-FFF2-40B4-BE49-F238E27FC236}">
                <a16:creationId xmlns:a16="http://schemas.microsoft.com/office/drawing/2014/main" id="{A9B260D4-00D2-FA23-34AB-FAA604F245E4}"/>
              </a:ext>
            </a:extLst>
          </p:cNvPr>
          <p:cNvPicPr>
            <a:picLocks noChangeAspect="1"/>
          </p:cNvPicPr>
          <p:nvPr/>
        </p:nvPicPr>
        <p:blipFill>
          <a:blip r:embed="rId9"/>
          <a:stretch>
            <a:fillRect/>
          </a:stretch>
        </p:blipFill>
        <p:spPr>
          <a:xfrm>
            <a:off x="9753569" y="4878565"/>
            <a:ext cx="2366077" cy="1979435"/>
          </a:xfrm>
          <a:prstGeom prst="rect">
            <a:avLst/>
          </a:prstGeom>
        </p:spPr>
      </p:pic>
      <p:sp>
        <p:nvSpPr>
          <p:cNvPr id="3" name="TextBox 2">
            <a:extLst>
              <a:ext uri="{FF2B5EF4-FFF2-40B4-BE49-F238E27FC236}">
                <a16:creationId xmlns:a16="http://schemas.microsoft.com/office/drawing/2014/main" id="{0F412209-C8F5-9451-0EFD-E6DBC3610BAD}"/>
              </a:ext>
            </a:extLst>
          </p:cNvPr>
          <p:cNvSpPr txBox="1"/>
          <p:nvPr/>
        </p:nvSpPr>
        <p:spPr>
          <a:xfrm>
            <a:off x="884033" y="5570704"/>
            <a:ext cx="191719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(Transverse Wave)</a:t>
            </a:r>
          </a:p>
        </p:txBody>
      </p:sp>
    </p:spTree>
    <p:extLst>
      <p:ext uri="{BB962C8B-B14F-4D97-AF65-F5344CB8AC3E}">
        <p14:creationId xmlns:p14="http://schemas.microsoft.com/office/powerpoint/2010/main" val="4412194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D5DFB2-087E-2848-8D0F-F8785CA8C434}"/>
              </a:ext>
            </a:extLst>
          </p:cNvPr>
          <p:cNvSpPr txBox="1"/>
          <p:nvPr/>
        </p:nvSpPr>
        <p:spPr>
          <a:xfrm>
            <a:off x="3418115" y="188747"/>
            <a:ext cx="838082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 (</a:t>
            </a:r>
            <a:r>
              <a:rPr lang="en-US" sz="2400" b="1" i="1" dirty="0">
                <a:latin typeface="Times New Roman" panose="02020603050405020304" pitchFamily="18" charset="0"/>
                <a:cs typeface="Times New Roman" panose="02020603050405020304" pitchFamily="18" charset="0"/>
              </a:rPr>
              <a:t>This is borrowed by Rouse for polymer dynamics</a:t>
            </a:r>
            <a:r>
              <a:rPr lang="en-US" sz="24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E888612-E1EE-8142-85B8-9EC80323315C}"/>
              </a:ext>
            </a:extLst>
          </p:cNvPr>
          <p:cNvPicPr>
            <a:picLocks noChangeAspect="1"/>
          </p:cNvPicPr>
          <p:nvPr/>
        </p:nvPicPr>
        <p:blipFill>
          <a:blip r:embed="rId2"/>
          <a:stretch>
            <a:fillRect/>
          </a:stretch>
        </p:blipFill>
        <p:spPr>
          <a:xfrm>
            <a:off x="2503714" y="1303473"/>
            <a:ext cx="7380514" cy="1483410"/>
          </a:xfrm>
          <a:prstGeom prst="rect">
            <a:avLst/>
          </a:prstGeom>
        </p:spPr>
      </p:pic>
      <p:sp>
        <p:nvSpPr>
          <p:cNvPr id="5" name="TextBox 4">
            <a:extLst>
              <a:ext uri="{FF2B5EF4-FFF2-40B4-BE49-F238E27FC236}">
                <a16:creationId xmlns:a16="http://schemas.microsoft.com/office/drawing/2014/main" id="{65803CEC-BDC0-9448-AEC9-5CBDA9DE8E0C}"/>
              </a:ext>
            </a:extLst>
          </p:cNvPr>
          <p:cNvSpPr txBox="1"/>
          <p:nvPr/>
        </p:nvSpPr>
        <p:spPr>
          <a:xfrm>
            <a:off x="1382486" y="2982686"/>
            <a:ext cx="306365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Collective modes of vibration</a:t>
            </a:r>
          </a:p>
        </p:txBody>
      </p:sp>
      <p:sp>
        <p:nvSpPr>
          <p:cNvPr id="6" name="TextBox 5">
            <a:extLst>
              <a:ext uri="{FF2B5EF4-FFF2-40B4-BE49-F238E27FC236}">
                <a16:creationId xmlns:a16="http://schemas.microsoft.com/office/drawing/2014/main" id="{C840A2C5-EF3A-3F43-B7E7-F28E4F0D98D8}"/>
              </a:ext>
            </a:extLst>
          </p:cNvPr>
          <p:cNvSpPr txBox="1"/>
          <p:nvPr/>
        </p:nvSpPr>
        <p:spPr>
          <a:xfrm>
            <a:off x="1262743" y="3559629"/>
            <a:ext cx="10287000"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If atom n vibrates and atoms n+1 and n-1 vibrate, the potential energy of n isn’t independent of the motion of the neighboring atoms.</a:t>
            </a:r>
          </a:p>
        </p:txBody>
      </p:sp>
      <p:pic>
        <p:nvPicPr>
          <p:cNvPr id="7" name="Picture 6">
            <a:extLst>
              <a:ext uri="{FF2B5EF4-FFF2-40B4-BE49-F238E27FC236}">
                <a16:creationId xmlns:a16="http://schemas.microsoft.com/office/drawing/2014/main" id="{33B7AB78-02FC-914B-9440-F0F3C26A92DF}"/>
              </a:ext>
            </a:extLst>
          </p:cNvPr>
          <p:cNvPicPr>
            <a:picLocks noChangeAspect="1"/>
          </p:cNvPicPr>
          <p:nvPr/>
        </p:nvPicPr>
        <p:blipFill>
          <a:blip r:embed="rId3"/>
          <a:stretch>
            <a:fillRect/>
          </a:stretch>
        </p:blipFill>
        <p:spPr>
          <a:xfrm>
            <a:off x="1862689" y="4453971"/>
            <a:ext cx="4978400" cy="647700"/>
          </a:xfrm>
          <a:prstGeom prst="rect">
            <a:avLst/>
          </a:prstGeom>
        </p:spPr>
      </p:pic>
      <p:sp>
        <p:nvSpPr>
          <p:cNvPr id="8" name="TextBox 7">
            <a:extLst>
              <a:ext uri="{FF2B5EF4-FFF2-40B4-BE49-F238E27FC236}">
                <a16:creationId xmlns:a16="http://schemas.microsoft.com/office/drawing/2014/main" id="{84A92B6B-48D7-264C-9837-137B50DDA006}"/>
              </a:ext>
            </a:extLst>
          </p:cNvPr>
          <p:cNvSpPr txBox="1"/>
          <p:nvPr/>
        </p:nvSpPr>
        <p:spPr>
          <a:xfrm>
            <a:off x="7154967" y="4228905"/>
            <a:ext cx="4174541"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Before we had F = -Ku for uncoupled pairs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For coupled units</a:t>
            </a:r>
          </a:p>
        </p:txBody>
      </p:sp>
      <p:pic>
        <p:nvPicPr>
          <p:cNvPr id="9" name="Picture 8">
            <a:extLst>
              <a:ext uri="{FF2B5EF4-FFF2-40B4-BE49-F238E27FC236}">
                <a16:creationId xmlns:a16="http://schemas.microsoft.com/office/drawing/2014/main" id="{261FE8CF-7F7D-C946-AB45-7A25EB7FD716}"/>
              </a:ext>
            </a:extLst>
          </p:cNvPr>
          <p:cNvPicPr>
            <a:picLocks noChangeAspect="1"/>
          </p:cNvPicPr>
          <p:nvPr/>
        </p:nvPicPr>
        <p:blipFill>
          <a:blip r:embed="rId4"/>
          <a:stretch>
            <a:fillRect/>
          </a:stretch>
        </p:blipFill>
        <p:spPr>
          <a:xfrm>
            <a:off x="2092779" y="5327129"/>
            <a:ext cx="7200900" cy="1168400"/>
          </a:xfrm>
          <a:prstGeom prst="rect">
            <a:avLst/>
          </a:prstGeom>
        </p:spPr>
      </p:pic>
      <p:sp>
        <p:nvSpPr>
          <p:cNvPr id="10" name="Slide Number Placeholder 9">
            <a:extLst>
              <a:ext uri="{FF2B5EF4-FFF2-40B4-BE49-F238E27FC236}">
                <a16:creationId xmlns:a16="http://schemas.microsoft.com/office/drawing/2014/main" id="{CA14E026-1B35-0A4E-A7A1-DB7FE16A179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48</a:t>
            </a:fld>
            <a:endParaRPr lang="en-US"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03892F0-31B4-6440-9047-11AA84C22B91}"/>
              </a:ext>
            </a:extLst>
          </p:cNvPr>
          <p:cNvSpPr txBox="1"/>
          <p:nvPr/>
        </p:nvSpPr>
        <p:spPr>
          <a:xfrm>
            <a:off x="517987" y="4581878"/>
            <a:ext cx="744756"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Force</a:t>
            </a:r>
          </a:p>
        </p:txBody>
      </p:sp>
      <p:sp>
        <p:nvSpPr>
          <p:cNvPr id="11" name="TextBox 10">
            <a:extLst>
              <a:ext uri="{FF2B5EF4-FFF2-40B4-BE49-F238E27FC236}">
                <a16:creationId xmlns:a16="http://schemas.microsoft.com/office/drawing/2014/main" id="{BC026F4B-C6DA-4E46-8B08-003604399D1D}"/>
              </a:ext>
            </a:extLst>
          </p:cNvPr>
          <p:cNvSpPr txBox="1"/>
          <p:nvPr/>
        </p:nvSpPr>
        <p:spPr>
          <a:xfrm>
            <a:off x="277960" y="5726663"/>
            <a:ext cx="1584729"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Force Balance</a:t>
            </a:r>
          </a:p>
        </p:txBody>
      </p:sp>
      <p:sp>
        <p:nvSpPr>
          <p:cNvPr id="12" name="TextBox 11">
            <a:extLst>
              <a:ext uri="{FF2B5EF4-FFF2-40B4-BE49-F238E27FC236}">
                <a16:creationId xmlns:a16="http://schemas.microsoft.com/office/drawing/2014/main" id="{780663EE-ED50-6744-BB16-23F22A093FE6}"/>
              </a:ext>
            </a:extLst>
          </p:cNvPr>
          <p:cNvSpPr txBox="1"/>
          <p:nvPr/>
        </p:nvSpPr>
        <p:spPr>
          <a:xfrm>
            <a:off x="3016666" y="4205960"/>
            <a:ext cx="3993401"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is POSITION (</a:t>
            </a:r>
            <a:r>
              <a:rPr lang="en-US" i="1" dirty="0">
                <a:latin typeface="Times New Roman" panose="02020603050405020304" pitchFamily="18" charset="0"/>
                <a:cs typeface="Times New Roman" panose="02020603050405020304" pitchFamily="18" charset="0"/>
              </a:rPr>
              <a:t>x</a:t>
            </a:r>
            <a:r>
              <a:rPr lang="en-US" dirty="0">
                <a:latin typeface="Times New Roman" panose="02020603050405020304" pitchFamily="18" charset="0"/>
                <a:cs typeface="Times New Roman" panose="02020603050405020304" pitchFamily="18" charset="0"/>
              </a:rPr>
              <a:t>) and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is FORCE here</a:t>
            </a:r>
          </a:p>
        </p:txBody>
      </p:sp>
      <p:sp>
        <p:nvSpPr>
          <p:cNvPr id="13" name="TextBox 12">
            <a:extLst>
              <a:ext uri="{FF2B5EF4-FFF2-40B4-BE49-F238E27FC236}">
                <a16:creationId xmlns:a16="http://schemas.microsoft.com/office/drawing/2014/main" id="{AA5E013D-37F5-164E-94F3-CFA46231A003}"/>
              </a:ext>
            </a:extLst>
          </p:cNvPr>
          <p:cNvSpPr txBox="1"/>
          <p:nvPr/>
        </p:nvSpPr>
        <p:spPr>
          <a:xfrm>
            <a:off x="9631110" y="5554766"/>
            <a:ext cx="2121093" cy="646331"/>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is </a:t>
            </a:r>
            <a:r>
              <a:rPr lang="en-US" i="1" dirty="0">
                <a:latin typeface="Times New Roman" panose="02020603050405020304" pitchFamily="18" charset="0"/>
                <a:cs typeface="Times New Roman" panose="02020603050405020304" pitchFamily="18" charset="0"/>
              </a:rPr>
              <a:t>ma</a:t>
            </a:r>
            <a:r>
              <a:rPr lang="en-US" dirty="0">
                <a:latin typeface="Times New Roman" panose="02020603050405020304" pitchFamily="18" charset="0"/>
                <a:cs typeface="Times New Roman" panose="02020603050405020304" pitchFamily="18" charset="0"/>
              </a:rPr>
              <a:t> also </a:t>
            </a:r>
            <a:r>
              <a:rPr lang="en-US" i="1" dirty="0" err="1">
                <a:latin typeface="Times New Roman" panose="02020603050405020304" pitchFamily="18" charset="0"/>
                <a:cs typeface="Times New Roman" panose="02020603050405020304" pitchFamily="18" charset="0"/>
              </a:rPr>
              <a:t>Kx</a:t>
            </a:r>
            <a:r>
              <a:rPr lang="en-US" dirty="0">
                <a:latin typeface="Times New Roman" panose="02020603050405020304" pitchFamily="18" charset="0"/>
                <a:cs typeface="Times New Roman" panose="02020603050405020304" pitchFamily="18" charset="0"/>
              </a:rPr>
              <a:t> also </a:t>
            </a:r>
          </a:p>
          <a:p>
            <a:r>
              <a:rPr lang="en-US" dirty="0" err="1">
                <a:latin typeface="Times New Roman" panose="02020603050405020304" pitchFamily="18" charset="0"/>
                <a:cs typeface="Times New Roman" panose="02020603050405020304" pitchFamily="18" charset="0"/>
              </a:rPr>
              <a:t>d</a:t>
            </a:r>
            <a:r>
              <a:rPr lang="en-US" i="1" dirty="0" err="1">
                <a:latin typeface="Times New Roman" panose="02020603050405020304" pitchFamily="18" charset="0"/>
                <a:cs typeface="Times New Roman" panose="02020603050405020304" pitchFamily="18" charset="0"/>
              </a:rPr>
              <a:t>U</a:t>
            </a:r>
            <a:r>
              <a:rPr lang="en-US" dirty="0">
                <a:latin typeface="Times New Roman" panose="02020603050405020304" pitchFamily="18" charset="0"/>
                <a:cs typeface="Times New Roman" panose="02020603050405020304" pitchFamily="18" charset="0"/>
              </a:rPr>
              <a:t> = </a:t>
            </a:r>
            <a:r>
              <a:rPr lang="en-US" i="1" dirty="0">
                <a:latin typeface="Times New Roman" panose="02020603050405020304" pitchFamily="18" charset="0"/>
                <a:cs typeface="Times New Roman" panose="02020603050405020304" pitchFamily="18" charset="0"/>
              </a:rPr>
              <a:t>F</a:t>
            </a:r>
            <a:r>
              <a:rPr lang="en-US" dirty="0">
                <a:latin typeface="Times New Roman" panose="02020603050405020304" pitchFamily="18" charset="0"/>
                <a:cs typeface="Times New Roman" panose="02020603050405020304" pitchFamily="18" charset="0"/>
              </a:rPr>
              <a:t> d</a:t>
            </a:r>
            <a:r>
              <a:rPr lang="en-US" i="1" dirty="0">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F57BABB1-91E7-2B4B-B009-89B74248ACF8}"/>
              </a:ext>
            </a:extLst>
          </p:cNvPr>
          <p:cNvSpPr txBox="1"/>
          <p:nvPr/>
        </p:nvSpPr>
        <p:spPr>
          <a:xfrm>
            <a:off x="8830491" y="1567543"/>
            <a:ext cx="210487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(Longitudinal Wave)</a:t>
            </a:r>
          </a:p>
        </p:txBody>
      </p:sp>
    </p:spTree>
    <p:extLst>
      <p:ext uri="{BB962C8B-B14F-4D97-AF65-F5344CB8AC3E}">
        <p14:creationId xmlns:p14="http://schemas.microsoft.com/office/powerpoint/2010/main" val="1998745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1EDFDB-5EE1-D848-A2EB-B685A02062B4}"/>
              </a:ext>
            </a:extLst>
          </p:cNvPr>
          <p:cNvPicPr>
            <a:picLocks noChangeAspect="1"/>
          </p:cNvPicPr>
          <p:nvPr/>
        </p:nvPicPr>
        <p:blipFill>
          <a:blip r:embed="rId2"/>
          <a:stretch>
            <a:fillRect/>
          </a:stretch>
        </p:blipFill>
        <p:spPr>
          <a:xfrm>
            <a:off x="7107293" y="1102837"/>
            <a:ext cx="2489541" cy="381462"/>
          </a:xfrm>
          <a:prstGeom prst="rect">
            <a:avLst/>
          </a:prstGeom>
        </p:spPr>
      </p:pic>
      <p:pic>
        <p:nvPicPr>
          <p:cNvPr id="3" name="Picture 2">
            <a:extLst>
              <a:ext uri="{FF2B5EF4-FFF2-40B4-BE49-F238E27FC236}">
                <a16:creationId xmlns:a16="http://schemas.microsoft.com/office/drawing/2014/main" id="{7D02CF21-CD39-EE4D-85FC-D5E155B11835}"/>
              </a:ext>
            </a:extLst>
          </p:cNvPr>
          <p:cNvPicPr>
            <a:picLocks noChangeAspect="1"/>
          </p:cNvPicPr>
          <p:nvPr/>
        </p:nvPicPr>
        <p:blipFill>
          <a:blip r:embed="rId3"/>
          <a:stretch>
            <a:fillRect/>
          </a:stretch>
        </p:blipFill>
        <p:spPr>
          <a:xfrm>
            <a:off x="2914638" y="969424"/>
            <a:ext cx="3479800" cy="660400"/>
          </a:xfrm>
          <a:prstGeom prst="rect">
            <a:avLst/>
          </a:prstGeom>
        </p:spPr>
      </p:pic>
      <p:sp>
        <p:nvSpPr>
          <p:cNvPr id="4" name="TextBox 3">
            <a:extLst>
              <a:ext uri="{FF2B5EF4-FFF2-40B4-BE49-F238E27FC236}">
                <a16:creationId xmlns:a16="http://schemas.microsoft.com/office/drawing/2014/main" id="{6A691B72-6119-934D-91E9-51EB1BF4FA5A}"/>
              </a:ext>
            </a:extLst>
          </p:cNvPr>
          <p:cNvSpPr txBox="1"/>
          <p:nvPr/>
        </p:nvSpPr>
        <p:spPr>
          <a:xfrm>
            <a:off x="3403403" y="213481"/>
            <a:ext cx="269259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Propose a solution:</a:t>
            </a:r>
          </a:p>
        </p:txBody>
      </p:sp>
      <p:sp>
        <p:nvSpPr>
          <p:cNvPr id="5" name="TextBox 4">
            <a:extLst>
              <a:ext uri="{FF2B5EF4-FFF2-40B4-BE49-F238E27FC236}">
                <a16:creationId xmlns:a16="http://schemas.microsoft.com/office/drawing/2014/main" id="{97E0930F-7035-BC4A-81EF-C7D59DEDBA53}"/>
              </a:ext>
            </a:extLst>
          </p:cNvPr>
          <p:cNvSpPr txBox="1"/>
          <p:nvPr/>
        </p:nvSpPr>
        <p:spPr>
          <a:xfrm>
            <a:off x="7107293" y="1556052"/>
            <a:ext cx="231986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Atomic spacing is “a”</a:t>
            </a:r>
          </a:p>
        </p:txBody>
      </p:sp>
      <p:sp>
        <p:nvSpPr>
          <p:cNvPr id="6" name="TextBox 5">
            <a:extLst>
              <a:ext uri="{FF2B5EF4-FFF2-40B4-BE49-F238E27FC236}">
                <a16:creationId xmlns:a16="http://schemas.microsoft.com/office/drawing/2014/main" id="{E38BE542-C70F-D543-AD6F-E49EB9E7E039}"/>
              </a:ext>
            </a:extLst>
          </p:cNvPr>
          <p:cNvSpPr txBox="1"/>
          <p:nvPr/>
        </p:nvSpPr>
        <p:spPr>
          <a:xfrm>
            <a:off x="5559336" y="1592737"/>
            <a:ext cx="896399"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Phase </a:t>
            </a:r>
          </a:p>
          <a:p>
            <a:r>
              <a:rPr lang="en-US" b="1" dirty="0">
                <a:latin typeface="Times New Roman" panose="02020603050405020304" pitchFamily="18" charset="0"/>
                <a:cs typeface="Times New Roman" panose="02020603050405020304" pitchFamily="18" charset="0"/>
              </a:rPr>
              <a:t>angle </a:t>
            </a:r>
            <a:r>
              <a:rPr lang="en-US" b="1" i="1" dirty="0">
                <a:latin typeface="Symbol" pitchFamily="2" charset="2"/>
                <a:cs typeface="Times New Roman" panose="02020603050405020304" pitchFamily="18" charset="0"/>
              </a:rPr>
              <a:t>d</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4"/>
          <a:stretch>
            <a:fillRect/>
          </a:stretch>
        </p:blipFill>
        <p:spPr>
          <a:xfrm>
            <a:off x="1656799" y="4417261"/>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732290" y="4912045"/>
            <a:ext cx="6310702"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a:p>
            <a:r>
              <a:rPr lang="en-US" b="1" dirty="0">
                <a:latin typeface="Times New Roman" panose="02020603050405020304" pitchFamily="18" charset="0"/>
                <a:cs typeface="Times New Roman" panose="02020603050405020304" pitchFamily="18" charset="0"/>
              </a:rPr>
              <a:t>This is a dispersion relation relating energy to q or wavelength</a:t>
            </a:r>
          </a:p>
        </p:txBody>
      </p:sp>
      <p:pic>
        <p:nvPicPr>
          <p:cNvPr id="9" name="Picture 8">
            <a:extLst>
              <a:ext uri="{FF2B5EF4-FFF2-40B4-BE49-F238E27FC236}">
                <a16:creationId xmlns:a16="http://schemas.microsoft.com/office/drawing/2014/main" id="{91C02C49-EC26-CB42-9885-7E4BCE3EE962}"/>
              </a:ext>
            </a:extLst>
          </p:cNvPr>
          <p:cNvPicPr>
            <a:picLocks noChangeAspect="1"/>
          </p:cNvPicPr>
          <p:nvPr/>
        </p:nvPicPr>
        <p:blipFill>
          <a:blip r:embed="rId5"/>
          <a:stretch>
            <a:fillRect/>
          </a:stretch>
        </p:blipFill>
        <p:spPr>
          <a:xfrm>
            <a:off x="2131840" y="3218535"/>
            <a:ext cx="7200900" cy="1168400"/>
          </a:xfrm>
          <a:prstGeom prst="rect">
            <a:avLst/>
          </a:prstGeom>
        </p:spPr>
      </p:pic>
      <p:sp>
        <p:nvSpPr>
          <p:cNvPr id="10" name="TextBox 9">
            <a:extLst>
              <a:ext uri="{FF2B5EF4-FFF2-40B4-BE49-F238E27FC236}">
                <a16:creationId xmlns:a16="http://schemas.microsoft.com/office/drawing/2014/main" id="{BCE49B02-7EAF-2447-AB76-5DA3FE8F0360}"/>
              </a:ext>
            </a:extLst>
          </p:cNvPr>
          <p:cNvSpPr txBox="1"/>
          <p:nvPr/>
        </p:nvSpPr>
        <p:spPr>
          <a:xfrm>
            <a:off x="3353960" y="2904851"/>
            <a:ext cx="544059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Use in the equation of motion and solve for frequency</a:t>
            </a:r>
          </a:p>
        </p:txBody>
      </p:sp>
      <p:sp>
        <p:nvSpPr>
          <p:cNvPr id="11" name="Slide Number Placeholder 10">
            <a:extLst>
              <a:ext uri="{FF2B5EF4-FFF2-40B4-BE49-F238E27FC236}">
                <a16:creationId xmlns:a16="http://schemas.microsoft.com/office/drawing/2014/main" id="{7A0ECD84-719A-1647-AFA0-FCD9DD44BFA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49</a:t>
            </a:fld>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0272A9B-410D-254A-A6C6-1F8346585DF6}"/>
              </a:ext>
            </a:extLst>
          </p:cNvPr>
          <p:cNvSpPr txBox="1"/>
          <p:nvPr/>
        </p:nvSpPr>
        <p:spPr>
          <a:xfrm>
            <a:off x="394311" y="3618069"/>
            <a:ext cx="744756" cy="369332"/>
          </a:xfrm>
          <a:prstGeom prst="rect">
            <a:avLst/>
          </a:prstGeom>
          <a:noFill/>
        </p:spPr>
        <p:txBody>
          <a:bodyPr wrap="none" rtlCol="0">
            <a:spAutoFit/>
          </a:bodyPr>
          <a:lstStyle/>
          <a:p>
            <a:r>
              <a:rPr lang="en-US" b="1" u="sng" dirty="0">
                <a:latin typeface="Times New Roman" panose="02020603050405020304" pitchFamily="18" charset="0"/>
                <a:cs typeface="Times New Roman" panose="02020603050405020304" pitchFamily="18" charset="0"/>
              </a:rPr>
              <a:t>Force</a:t>
            </a:r>
          </a:p>
        </p:txBody>
      </p:sp>
      <p:sp>
        <p:nvSpPr>
          <p:cNvPr id="14" name="TextBox 13">
            <a:extLst>
              <a:ext uri="{FF2B5EF4-FFF2-40B4-BE49-F238E27FC236}">
                <a16:creationId xmlns:a16="http://schemas.microsoft.com/office/drawing/2014/main" id="{08089241-55F1-A339-13CA-E5DFD325357E}"/>
              </a:ext>
            </a:extLst>
          </p:cNvPr>
          <p:cNvSpPr txBox="1"/>
          <p:nvPr/>
        </p:nvSpPr>
        <p:spPr>
          <a:xfrm>
            <a:off x="7107293" y="1837968"/>
            <a:ext cx="227498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”n” is the atom index</a:t>
            </a:r>
          </a:p>
        </p:txBody>
      </p:sp>
    </p:spTree>
    <p:extLst>
      <p:ext uri="{BB962C8B-B14F-4D97-AF65-F5344CB8AC3E}">
        <p14:creationId xmlns:p14="http://schemas.microsoft.com/office/powerpoint/2010/main" val="1837727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887DB-CF1D-BA4A-A9B1-0F3714A6F345}"/>
              </a:ext>
            </a:extLst>
          </p:cNvPr>
          <p:cNvSpPr txBox="1"/>
          <p:nvPr/>
        </p:nvSpPr>
        <p:spPr>
          <a:xfrm>
            <a:off x="2440758" y="1725100"/>
            <a:ext cx="7899661"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We calculate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since all models assume constant volume</a:t>
            </a:r>
          </a:p>
          <a:p>
            <a:r>
              <a:rPr lang="en-US" dirty="0">
                <a:latin typeface="Times New Roman" panose="02020603050405020304" pitchFamily="18" charset="0"/>
                <a:cs typeface="Times New Roman" panose="02020603050405020304" pitchFamily="18" charset="0"/>
              </a:rPr>
              <a:t>We measure C</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since calorimetric measurements are made at atmospheric pressure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From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for an ideal gas, you add R to obtain C</a:t>
            </a:r>
            <a:r>
              <a:rPr lang="en-US" baseline="-25000" dirty="0">
                <a:latin typeface="Times New Roman" panose="02020603050405020304" pitchFamily="18" charset="0"/>
                <a:cs typeface="Times New Roman" panose="02020603050405020304" pitchFamily="18" charset="0"/>
              </a:rPr>
              <a:t>p</a:t>
            </a:r>
          </a:p>
          <a:p>
            <a:endParaRPr lang="en-US"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7F714DC-8343-A04E-9911-996BCE4E97E7}"/>
              </a:ext>
            </a:extLst>
          </p:cNvPr>
          <p:cNvPicPr>
            <a:picLocks noChangeAspect="1"/>
          </p:cNvPicPr>
          <p:nvPr/>
        </p:nvPicPr>
        <p:blipFill rotWithShape="1">
          <a:blip r:embed="rId2"/>
          <a:srcRect r="16763"/>
          <a:stretch/>
        </p:blipFill>
        <p:spPr>
          <a:xfrm>
            <a:off x="2881772" y="3209498"/>
            <a:ext cx="2345277" cy="882622"/>
          </a:xfrm>
          <a:prstGeom prst="rect">
            <a:avLst/>
          </a:prstGeom>
        </p:spPr>
      </p:pic>
      <p:sp>
        <p:nvSpPr>
          <p:cNvPr id="4" name="Slide Number Placeholder 3">
            <a:extLst>
              <a:ext uri="{FF2B5EF4-FFF2-40B4-BE49-F238E27FC236}">
                <a16:creationId xmlns:a16="http://schemas.microsoft.com/office/drawing/2014/main" id="{628417D9-6502-A94F-8ACC-0346AAA8E75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5</a:t>
            </a:fld>
            <a:endParaRPr lang="en-US"/>
          </a:p>
        </p:txBody>
      </p:sp>
      <p:sp>
        <p:nvSpPr>
          <p:cNvPr id="5" name="TextBox 4">
            <a:extLst>
              <a:ext uri="{FF2B5EF4-FFF2-40B4-BE49-F238E27FC236}">
                <a16:creationId xmlns:a16="http://schemas.microsoft.com/office/drawing/2014/main" id="{06644829-CB4F-D649-A371-2EBF9C480C0A}"/>
              </a:ext>
            </a:extLst>
          </p:cNvPr>
          <p:cNvSpPr txBox="1"/>
          <p:nvPr/>
        </p:nvSpPr>
        <p:spPr>
          <a:xfrm>
            <a:off x="6087021" y="3209498"/>
            <a:ext cx="3510961"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an ideal gas PV = RT</a:t>
            </a:r>
          </a:p>
          <a:p>
            <a:r>
              <a:rPr lang="en-US" dirty="0">
                <a:latin typeface="Symbol" pitchFamily="2" charset="2"/>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is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/V = R/PV = 1/T</a:t>
            </a:r>
          </a:p>
          <a:p>
            <a:pPr marL="285750" indent="-285750">
              <a:buFont typeface="Symbol" pitchFamily="2" charset="2"/>
              <a:buChar char="k"/>
            </a:pPr>
            <a:r>
              <a:rPr lang="en-US" dirty="0">
                <a:latin typeface="Times New Roman" panose="02020603050405020304" pitchFamily="18" charset="0"/>
                <a:cs typeface="Times New Roman" panose="02020603050405020304" pitchFamily="18" charset="0"/>
              </a:rPr>
              <a:t>is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a:t>
            </a:r>
            <a:r>
              <a:rPr lang="en-US" baseline="-25000" dirty="0">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/V = RT/P</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V = 1/P</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(1/T)</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(TV) P = PV/T = R</a:t>
            </a:r>
            <a:endParaRPr lang="en-US" baseline="30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79BC466F-FDF2-921C-A3FA-CE96B317E19D}"/>
              </a:ext>
            </a:extLst>
          </p:cNvPr>
          <p:cNvSpPr txBox="1"/>
          <p:nvPr/>
        </p:nvSpPr>
        <p:spPr>
          <a:xfrm>
            <a:off x="2516172" y="4751649"/>
            <a:ext cx="6094428" cy="646331"/>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For other materials you need to know the thermal expansion coefficient and compressibility as a function of temperature.</a:t>
            </a:r>
          </a:p>
        </p:txBody>
      </p:sp>
    </p:spTree>
    <p:extLst>
      <p:ext uri="{BB962C8B-B14F-4D97-AF65-F5344CB8AC3E}">
        <p14:creationId xmlns:p14="http://schemas.microsoft.com/office/powerpoint/2010/main" val="19207214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367280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Dispersion Relation</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89084" y="927211"/>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64575" y="1421995"/>
            <a:ext cx="6310702"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a:p>
            <a:r>
              <a:rPr lang="en-US" b="1" dirty="0">
                <a:latin typeface="Times New Roman" panose="02020603050405020304" pitchFamily="18" charset="0"/>
                <a:cs typeface="Times New Roman" panose="02020603050405020304" pitchFamily="18" charset="0"/>
              </a:rPr>
              <a:t>This is a dispersion relation relating energy to q or wavelength</a:t>
            </a:r>
          </a:p>
        </p:txBody>
      </p:sp>
      <p:sp>
        <p:nvSpPr>
          <p:cNvPr id="11" name="Slide Number Placeholder 10">
            <a:extLst>
              <a:ext uri="{FF2B5EF4-FFF2-40B4-BE49-F238E27FC236}">
                <a16:creationId xmlns:a16="http://schemas.microsoft.com/office/drawing/2014/main" id="{7A0ECD84-719A-1647-AFA0-FCD9DD44BFA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50</a:t>
            </a:fld>
            <a:endParaRPr lang="en-US">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AE5E95C1-2634-C7FD-9929-A7E981ADEEA3}"/>
              </a:ext>
            </a:extLst>
          </p:cNvPr>
          <p:cNvPicPr>
            <a:picLocks noChangeAspect="1"/>
          </p:cNvPicPr>
          <p:nvPr/>
        </p:nvPicPr>
        <p:blipFill>
          <a:blip r:embed="rId3"/>
          <a:stretch>
            <a:fillRect/>
          </a:stretch>
        </p:blipFill>
        <p:spPr>
          <a:xfrm>
            <a:off x="1844040" y="2264901"/>
            <a:ext cx="7772400" cy="3894874"/>
          </a:xfrm>
          <a:prstGeom prst="rect">
            <a:avLst/>
          </a:prstGeom>
        </p:spPr>
      </p:pic>
      <p:sp>
        <p:nvSpPr>
          <p:cNvPr id="14" name="TextBox 13">
            <a:extLst>
              <a:ext uri="{FF2B5EF4-FFF2-40B4-BE49-F238E27FC236}">
                <a16:creationId xmlns:a16="http://schemas.microsoft.com/office/drawing/2014/main" id="{62598BB7-9B8E-067D-B792-8AE6467A3DBA}"/>
              </a:ext>
            </a:extLst>
          </p:cNvPr>
          <p:cNvSpPr txBox="1"/>
          <p:nvPr/>
        </p:nvSpPr>
        <p:spPr>
          <a:xfrm>
            <a:off x="319314" y="4110225"/>
            <a:ext cx="3929281"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Einstein Dispersion Relation</a:t>
            </a:r>
          </a:p>
        </p:txBody>
      </p:sp>
      <p:sp>
        <p:nvSpPr>
          <p:cNvPr id="15" name="TextBox 14">
            <a:extLst>
              <a:ext uri="{FF2B5EF4-FFF2-40B4-BE49-F238E27FC236}">
                <a16:creationId xmlns:a16="http://schemas.microsoft.com/office/drawing/2014/main" id="{53EC3483-3068-5C72-9B70-5C553AA617A9}"/>
              </a:ext>
            </a:extLst>
          </p:cNvPr>
          <p:cNvSpPr txBox="1"/>
          <p:nvPr/>
        </p:nvSpPr>
        <p:spPr>
          <a:xfrm>
            <a:off x="2164806" y="6320124"/>
            <a:ext cx="8167913"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ebrary.net</a:t>
            </a:r>
            <a:r>
              <a:rPr lang="en-US" dirty="0">
                <a:latin typeface="Times New Roman" panose="02020603050405020304" pitchFamily="18" charset="0"/>
                <a:cs typeface="Times New Roman" panose="02020603050405020304" pitchFamily="18" charset="0"/>
              </a:rPr>
              <a:t>/196904/mathematics/</a:t>
            </a:r>
            <a:r>
              <a:rPr lang="en-US" dirty="0" err="1">
                <a:latin typeface="Times New Roman" panose="02020603050405020304" pitchFamily="18" charset="0"/>
                <a:cs typeface="Times New Roman" panose="02020603050405020304" pitchFamily="18" charset="0"/>
              </a:rPr>
              <a:t>einstein_model_specific_heat_solids</a:t>
            </a:r>
            <a:endParaRPr lang="en-US"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22469745-D312-1587-3446-DC7F0E3AAB1F}"/>
              </a:ext>
            </a:extLst>
          </p:cNvPr>
          <p:cNvPicPr>
            <a:picLocks noChangeAspect="1"/>
          </p:cNvPicPr>
          <p:nvPr/>
        </p:nvPicPr>
        <p:blipFill>
          <a:blip r:embed="rId4"/>
          <a:stretch>
            <a:fillRect/>
          </a:stretch>
        </p:blipFill>
        <p:spPr>
          <a:xfrm>
            <a:off x="6935259" y="2515542"/>
            <a:ext cx="3758781" cy="3006291"/>
          </a:xfrm>
          <a:prstGeom prst="rect">
            <a:avLst/>
          </a:prstGeom>
        </p:spPr>
      </p:pic>
      <p:sp>
        <p:nvSpPr>
          <p:cNvPr id="3" name="TextBox 2">
            <a:extLst>
              <a:ext uri="{FF2B5EF4-FFF2-40B4-BE49-F238E27FC236}">
                <a16:creationId xmlns:a16="http://schemas.microsoft.com/office/drawing/2014/main" id="{2F00791E-ECDD-947A-32CD-2C022618689D}"/>
              </a:ext>
            </a:extLst>
          </p:cNvPr>
          <p:cNvSpPr txBox="1"/>
          <p:nvPr/>
        </p:nvSpPr>
        <p:spPr>
          <a:xfrm>
            <a:off x="7780040" y="2944351"/>
            <a:ext cx="367280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Dispersion Relation</a:t>
            </a:r>
          </a:p>
        </p:txBody>
      </p:sp>
    </p:spTree>
    <p:extLst>
      <p:ext uri="{BB962C8B-B14F-4D97-AF65-F5344CB8AC3E}">
        <p14:creationId xmlns:p14="http://schemas.microsoft.com/office/powerpoint/2010/main" val="3104485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51</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sp>
        <p:nvSpPr>
          <p:cNvPr id="5" name="TextBox 4">
            <a:extLst>
              <a:ext uri="{FF2B5EF4-FFF2-40B4-BE49-F238E27FC236}">
                <a16:creationId xmlns:a16="http://schemas.microsoft.com/office/drawing/2014/main" id="{47B40206-68C4-824F-9AED-A69110C199D4}"/>
              </a:ext>
            </a:extLst>
          </p:cNvPr>
          <p:cNvSpPr txBox="1"/>
          <p:nvPr/>
        </p:nvSpPr>
        <p:spPr>
          <a:xfrm>
            <a:off x="2770334" y="2826482"/>
            <a:ext cx="341433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density of states is defined by </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6433943" y="2604748"/>
            <a:ext cx="2425700" cy="812800"/>
          </a:xfrm>
          <a:prstGeom prst="rect">
            <a:avLst/>
          </a:prstGeom>
        </p:spPr>
      </p:pic>
      <p:sp>
        <p:nvSpPr>
          <p:cNvPr id="11" name="TextBox 10">
            <a:extLst>
              <a:ext uri="{FF2B5EF4-FFF2-40B4-BE49-F238E27FC236}">
                <a16:creationId xmlns:a16="http://schemas.microsoft.com/office/drawing/2014/main" id="{3A6051F1-9641-F244-A994-9C247E660BAF}"/>
              </a:ext>
            </a:extLst>
          </p:cNvPr>
          <p:cNvSpPr txBox="1"/>
          <p:nvPr/>
        </p:nvSpPr>
        <p:spPr>
          <a:xfrm>
            <a:off x="2417043" y="1700247"/>
            <a:ext cx="9685665"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The partition function (Z) can be defined in terms of E or in terms of the wavevector k=2</a:t>
            </a:r>
            <a:r>
              <a:rPr lang="en-US" dirty="0">
                <a:latin typeface="Symbol" pitchFamily="2" charset="2"/>
                <a:cs typeface="Times New Roman" panose="02020603050405020304" pitchFamily="18" charset="0"/>
              </a:rPr>
              <a:t>p/l=</a:t>
            </a:r>
            <a:r>
              <a:rPr lang="en-US" dirty="0">
                <a:latin typeface="Times New Roman" panose="02020603050405020304" pitchFamily="18" charset="0"/>
                <a:cs typeface="Times New Roman" panose="02020603050405020304" pitchFamily="18" charset="0"/>
              </a:rPr>
              <a:t> 2</a:t>
            </a:r>
            <a:r>
              <a:rPr lang="en-US" dirty="0">
                <a:latin typeface="Symbol" pitchFamily="2" charset="2"/>
                <a:cs typeface="Times New Roman" panose="02020603050405020304" pitchFamily="18" charset="0"/>
              </a:rPr>
              <a:t>pE/</a:t>
            </a:r>
            <a:r>
              <a:rPr lang="en-US" dirty="0" err="1">
                <a:latin typeface="Times New Roman" panose="02020603050405020304" pitchFamily="18" charset="0"/>
                <a:cs typeface="Times New Roman" panose="02020603050405020304" pitchFamily="18" charset="0"/>
              </a:rPr>
              <a:t>hc</a:t>
            </a:r>
            <a:r>
              <a:rPr lang="en-US" dirty="0">
                <a:latin typeface="Symbol" pitchFamily="2" charset="2"/>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E and k are related by the dispersion relationship which differs for different systems</a:t>
            </a:r>
          </a:p>
          <a:p>
            <a:r>
              <a:rPr lang="en-US" dirty="0">
                <a:latin typeface="Times New Roman" panose="02020603050405020304" pitchFamily="18" charset="0"/>
                <a:cs typeface="Times New Roman" panose="02020603050405020304" pitchFamily="18" charset="0"/>
              </a:rPr>
              <a:t>(longitudinal, transverse, acoustic, optical phonons)</a:t>
            </a:r>
          </a:p>
        </p:txBody>
      </p:sp>
      <p:pic>
        <p:nvPicPr>
          <p:cNvPr id="16" name="Picture 15">
            <a:extLst>
              <a:ext uri="{FF2B5EF4-FFF2-40B4-BE49-F238E27FC236}">
                <a16:creationId xmlns:a16="http://schemas.microsoft.com/office/drawing/2014/main" id="{4661CA24-F088-4D4E-910E-B6DDFF437B9B}"/>
              </a:ext>
            </a:extLst>
          </p:cNvPr>
          <p:cNvPicPr>
            <a:picLocks noChangeAspect="1"/>
          </p:cNvPicPr>
          <p:nvPr/>
        </p:nvPicPr>
        <p:blipFill>
          <a:blip r:embed="rId3"/>
          <a:stretch>
            <a:fillRect/>
          </a:stretch>
        </p:blipFill>
        <p:spPr>
          <a:xfrm>
            <a:off x="570843" y="4117567"/>
            <a:ext cx="6362700" cy="1651000"/>
          </a:xfrm>
          <a:prstGeom prst="rect">
            <a:avLst/>
          </a:prstGeom>
        </p:spPr>
      </p:pic>
      <p:sp>
        <p:nvSpPr>
          <p:cNvPr id="17" name="TextBox 16">
            <a:extLst>
              <a:ext uri="{FF2B5EF4-FFF2-40B4-BE49-F238E27FC236}">
                <a16:creationId xmlns:a16="http://schemas.microsoft.com/office/drawing/2014/main" id="{A18AEFD5-7144-2449-A045-B5E5253CDB43}"/>
              </a:ext>
            </a:extLst>
          </p:cNvPr>
          <p:cNvSpPr txBox="1"/>
          <p:nvPr/>
        </p:nvSpPr>
        <p:spPr>
          <a:xfrm>
            <a:off x="430895" y="3545330"/>
            <a:ext cx="693125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 longitudinal Phonon in a string of atoms the dispersion relation is: </a:t>
            </a:r>
          </a:p>
        </p:txBody>
      </p:sp>
      <p:pic>
        <p:nvPicPr>
          <p:cNvPr id="18" name="Picture 17">
            <a:extLst>
              <a:ext uri="{FF2B5EF4-FFF2-40B4-BE49-F238E27FC236}">
                <a16:creationId xmlns:a16="http://schemas.microsoft.com/office/drawing/2014/main" id="{29698259-5E54-1E4A-A470-8F15989F3A23}"/>
              </a:ext>
            </a:extLst>
          </p:cNvPr>
          <p:cNvPicPr>
            <a:picLocks noChangeAspect="1"/>
          </p:cNvPicPr>
          <p:nvPr/>
        </p:nvPicPr>
        <p:blipFill>
          <a:blip r:embed="rId4"/>
          <a:stretch>
            <a:fillRect/>
          </a:stretch>
        </p:blipFill>
        <p:spPr>
          <a:xfrm>
            <a:off x="7123945" y="3691199"/>
            <a:ext cx="3758781" cy="3006291"/>
          </a:xfrm>
          <a:prstGeom prst="rect">
            <a:avLst/>
          </a:prstGeom>
        </p:spPr>
      </p:pic>
      <p:sp>
        <p:nvSpPr>
          <p:cNvPr id="3" name="TextBox 2">
            <a:extLst>
              <a:ext uri="{FF2B5EF4-FFF2-40B4-BE49-F238E27FC236}">
                <a16:creationId xmlns:a16="http://schemas.microsoft.com/office/drawing/2014/main" id="{D8BDB0AE-4328-CF4B-BB3A-5BDBA8497860}"/>
              </a:ext>
            </a:extLst>
          </p:cNvPr>
          <p:cNvSpPr txBox="1"/>
          <p:nvPr/>
        </p:nvSpPr>
        <p:spPr>
          <a:xfrm>
            <a:off x="828585" y="3866894"/>
            <a:ext cx="6200159" cy="276999"/>
          </a:xfrm>
          <a:prstGeom prst="rect">
            <a:avLst/>
          </a:prstGeom>
          <a:noFill/>
        </p:spPr>
        <p:txBody>
          <a:bodyPr wrap="none" rtlCol="0">
            <a:spAutoFit/>
          </a:bodyPr>
          <a:lstStyle/>
          <a:p>
            <a:r>
              <a:rPr lang="en-US" sz="1200" i="1" dirty="0">
                <a:latin typeface="Times New Roman" panose="02020603050405020304" pitchFamily="18" charset="0"/>
                <a:cs typeface="Times New Roman" panose="02020603050405020304" pitchFamily="18" charset="0"/>
              </a:rPr>
              <a:t>Transverse is like an ocean wave or a guitar string, longitudinal is a compressive wave like sound</a:t>
            </a:r>
          </a:p>
        </p:txBody>
      </p:sp>
      <p:sp>
        <p:nvSpPr>
          <p:cNvPr id="4" name="TextBox 3">
            <a:extLst>
              <a:ext uri="{FF2B5EF4-FFF2-40B4-BE49-F238E27FC236}">
                <a16:creationId xmlns:a16="http://schemas.microsoft.com/office/drawing/2014/main" id="{4BAF1146-3EB0-9E00-975B-E1ACA6E89FF6}"/>
              </a:ext>
            </a:extLst>
          </p:cNvPr>
          <p:cNvSpPr txBox="1"/>
          <p:nvPr/>
        </p:nvSpPr>
        <p:spPr>
          <a:xfrm>
            <a:off x="3752193" y="7563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Calibri" panose="020F0502020204030204" pitchFamily="34" charset="0"/>
              </a:rPr>
              <a:t>p/l</a:t>
            </a:r>
          </a:p>
        </p:txBody>
      </p:sp>
      <p:pic>
        <p:nvPicPr>
          <p:cNvPr id="8" name="Picture 7">
            <a:extLst>
              <a:ext uri="{FF2B5EF4-FFF2-40B4-BE49-F238E27FC236}">
                <a16:creationId xmlns:a16="http://schemas.microsoft.com/office/drawing/2014/main" id="{A75C6832-038E-8DE0-D0F1-0CEB2C83E776}"/>
              </a:ext>
            </a:extLst>
          </p:cNvPr>
          <p:cNvPicPr>
            <a:picLocks noChangeAspect="1"/>
          </p:cNvPicPr>
          <p:nvPr/>
        </p:nvPicPr>
        <p:blipFill rotWithShape="1">
          <a:blip r:embed="rId5"/>
          <a:srcRect r="48187" b="50519"/>
          <a:stretch/>
        </p:blipFill>
        <p:spPr>
          <a:xfrm>
            <a:off x="9515748" y="2690572"/>
            <a:ext cx="2425700" cy="592861"/>
          </a:xfrm>
          <a:prstGeom prst="rect">
            <a:avLst/>
          </a:prstGeom>
        </p:spPr>
      </p:pic>
    </p:spTree>
    <p:extLst>
      <p:ext uri="{BB962C8B-B14F-4D97-AF65-F5344CB8AC3E}">
        <p14:creationId xmlns:p14="http://schemas.microsoft.com/office/powerpoint/2010/main" val="37513340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3672800"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Dispersion Relation</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89084" y="927211"/>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64575" y="1421995"/>
            <a:ext cx="6310702"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a:p>
            <a:r>
              <a:rPr lang="en-US" b="1" dirty="0">
                <a:latin typeface="Times New Roman" panose="02020603050405020304" pitchFamily="18" charset="0"/>
                <a:cs typeface="Times New Roman" panose="02020603050405020304" pitchFamily="18" charset="0"/>
              </a:rPr>
              <a:t>This is a dispersion relation relating energy to q or wavelength</a:t>
            </a:r>
          </a:p>
        </p:txBody>
      </p:sp>
      <p:sp>
        <p:nvSpPr>
          <p:cNvPr id="11" name="Slide Number Placeholder 10">
            <a:extLst>
              <a:ext uri="{FF2B5EF4-FFF2-40B4-BE49-F238E27FC236}">
                <a16:creationId xmlns:a16="http://schemas.microsoft.com/office/drawing/2014/main" id="{7A0ECD84-719A-1647-AFA0-FCD9DD44BFA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52</a:t>
            </a:fld>
            <a:endParaRPr lang="en-US">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B573170-5EE2-3CB9-A045-FE7ECBEA1E80}"/>
              </a:ext>
            </a:extLst>
          </p:cNvPr>
          <p:cNvPicPr>
            <a:picLocks noChangeAspect="1"/>
          </p:cNvPicPr>
          <p:nvPr/>
        </p:nvPicPr>
        <p:blipFill>
          <a:blip r:embed="rId3"/>
          <a:stretch>
            <a:fillRect/>
          </a:stretch>
        </p:blipFill>
        <p:spPr>
          <a:xfrm>
            <a:off x="543023" y="2872211"/>
            <a:ext cx="7772400" cy="3399357"/>
          </a:xfrm>
          <a:prstGeom prst="rect">
            <a:avLst/>
          </a:prstGeom>
        </p:spPr>
      </p:pic>
      <p:sp>
        <p:nvSpPr>
          <p:cNvPr id="5" name="TextBox 4">
            <a:extLst>
              <a:ext uri="{FF2B5EF4-FFF2-40B4-BE49-F238E27FC236}">
                <a16:creationId xmlns:a16="http://schemas.microsoft.com/office/drawing/2014/main" id="{45FCA89A-3430-D2EB-8826-112F78290740}"/>
              </a:ext>
            </a:extLst>
          </p:cNvPr>
          <p:cNvSpPr txBox="1"/>
          <p:nvPr/>
        </p:nvSpPr>
        <p:spPr>
          <a:xfrm>
            <a:off x="3894377" y="3832313"/>
            <a:ext cx="4029501" cy="1200329"/>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Dispersion Relation</a:t>
            </a:r>
          </a:p>
          <a:p>
            <a:r>
              <a:rPr lang="en-US" sz="2400" b="1" dirty="0">
                <a:latin typeface="Times New Roman" panose="02020603050405020304" pitchFamily="18" charset="0"/>
                <a:cs typeface="Times New Roman" panose="02020603050405020304" pitchFamily="18" charset="0"/>
              </a:rPr>
              <a:t>For small </a:t>
            </a:r>
            <a:r>
              <a:rPr lang="en-US" sz="2400" b="1" dirty="0" err="1">
                <a:latin typeface="Times New Roman" panose="02020603050405020304" pitchFamily="18" charset="0"/>
                <a:cs typeface="Times New Roman" panose="02020603050405020304" pitchFamily="18" charset="0"/>
              </a:rPr>
              <a:t>qa</a:t>
            </a:r>
            <a:r>
              <a:rPr lang="en-US" sz="2400" b="1" dirty="0">
                <a:latin typeface="Times New Roman" panose="02020603050405020304" pitchFamily="18" charset="0"/>
                <a:cs typeface="Times New Roman" panose="02020603050405020304" pitchFamily="18" charset="0"/>
              </a:rPr>
              <a:t>, sin(</a:t>
            </a:r>
            <a:r>
              <a:rPr lang="en-US" sz="2400" b="1" dirty="0" err="1">
                <a:latin typeface="Times New Roman" panose="02020603050405020304" pitchFamily="18" charset="0"/>
                <a:cs typeface="Times New Roman" panose="02020603050405020304" pitchFamily="18" charset="0"/>
              </a:rPr>
              <a:t>qa</a:t>
            </a:r>
            <a:r>
              <a:rPr lang="en-US" sz="2400" b="1" dirty="0">
                <a:latin typeface="Times New Roman" panose="02020603050405020304" pitchFamily="18" charset="0"/>
                <a:cs typeface="Times New Roman" panose="02020603050405020304" pitchFamily="18" charset="0"/>
              </a:rPr>
              <a:t>/2) = </a:t>
            </a:r>
            <a:r>
              <a:rPr lang="en-US" sz="2400" b="1" dirty="0" err="1">
                <a:latin typeface="Times New Roman" panose="02020603050405020304" pitchFamily="18" charset="0"/>
                <a:cs typeface="Times New Roman" panose="02020603050405020304" pitchFamily="18" charset="0"/>
              </a:rPr>
              <a:t>qa</a:t>
            </a:r>
            <a:r>
              <a:rPr lang="en-US" sz="2400" b="1" dirty="0">
                <a:latin typeface="Times New Roman" panose="02020603050405020304" pitchFamily="18" charset="0"/>
                <a:cs typeface="Times New Roman" panose="02020603050405020304" pitchFamily="18" charset="0"/>
              </a:rPr>
              <a:t>/2</a:t>
            </a:r>
          </a:p>
          <a:p>
            <a:r>
              <a:rPr lang="en-US" sz="2400" b="1" dirty="0">
                <a:latin typeface="Times New Roman" panose="02020603050405020304" pitchFamily="18" charset="0"/>
                <a:cs typeface="Times New Roman" panose="02020603050405020304" pitchFamily="18" charset="0"/>
              </a:rPr>
              <a:t>( to </a:t>
            </a:r>
            <a:r>
              <a:rPr lang="en-US" sz="2400" b="1" i="1" dirty="0" err="1">
                <a:latin typeface="Times New Roman" panose="02020603050405020304" pitchFamily="18" charset="0"/>
                <a:cs typeface="Times New Roman" panose="02020603050405020304" pitchFamily="18" charset="0"/>
              </a:rPr>
              <a:t>q</a:t>
            </a:r>
            <a:r>
              <a:rPr lang="en-US" sz="2400" b="1" baseline="-25000" dirty="0" err="1">
                <a:latin typeface="Times New Roman" panose="02020603050405020304" pitchFamily="18" charset="0"/>
                <a:cs typeface="Times New Roman" panose="02020603050405020304" pitchFamily="18" charset="0"/>
              </a:rPr>
              <a:t>D</a:t>
            </a:r>
            <a:r>
              <a:rPr lang="en-US" sz="2400" b="1" dirty="0">
                <a:latin typeface="Times New Roman" panose="02020603050405020304" pitchFamily="18" charset="0"/>
                <a:cs typeface="Times New Roman" panose="02020603050405020304" pitchFamily="18" charset="0"/>
              </a:rPr>
              <a:t> related to </a:t>
            </a:r>
            <a:r>
              <a:rPr lang="en-US" sz="2400" b="1" i="1" dirty="0" err="1">
                <a:latin typeface="Times New Roman" panose="02020603050405020304" pitchFamily="18" charset="0"/>
                <a:cs typeface="Times New Roman" panose="02020603050405020304" pitchFamily="18" charset="0"/>
              </a:rPr>
              <a:t>n</a:t>
            </a:r>
            <a:r>
              <a:rPr lang="en-US" sz="2400" b="1" baseline="-25000" dirty="0" err="1">
                <a:latin typeface="Times New Roman" panose="02020603050405020304" pitchFamily="18" charset="0"/>
                <a:cs typeface="Times New Roman" panose="02020603050405020304" pitchFamily="18" charset="0"/>
              </a:rPr>
              <a:t>max</a:t>
            </a:r>
            <a:r>
              <a:rPr lang="en-US" sz="24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2346F00C-26C7-7003-8305-C9A2014AF396}"/>
              </a:ext>
            </a:extLst>
          </p:cNvPr>
          <p:cNvSpPr txBox="1"/>
          <p:nvPr/>
        </p:nvSpPr>
        <p:spPr>
          <a:xfrm>
            <a:off x="1825172" y="6239072"/>
            <a:ext cx="8167913"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https://</a:t>
            </a:r>
            <a:r>
              <a:rPr lang="en-US" dirty="0" err="1">
                <a:latin typeface="Times New Roman" panose="02020603050405020304" pitchFamily="18" charset="0"/>
                <a:cs typeface="Times New Roman" panose="02020603050405020304" pitchFamily="18" charset="0"/>
              </a:rPr>
              <a:t>ebrary.net</a:t>
            </a:r>
            <a:r>
              <a:rPr lang="en-US" dirty="0">
                <a:latin typeface="Times New Roman" panose="02020603050405020304" pitchFamily="18" charset="0"/>
                <a:cs typeface="Times New Roman" panose="02020603050405020304" pitchFamily="18" charset="0"/>
              </a:rPr>
              <a:t>/196904/mathematics/</a:t>
            </a:r>
            <a:r>
              <a:rPr lang="en-US" dirty="0" err="1">
                <a:latin typeface="Times New Roman" panose="02020603050405020304" pitchFamily="18" charset="0"/>
                <a:cs typeface="Times New Roman" panose="02020603050405020304" pitchFamily="18" charset="0"/>
              </a:rPr>
              <a:t>einstein_model_specific_heat_solids</a:t>
            </a:r>
            <a:endParaRPr lang="en-US"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A78D8F82-B0C5-70E0-E567-90A607002128}"/>
              </a:ext>
            </a:extLst>
          </p:cNvPr>
          <p:cNvPicPr>
            <a:picLocks noChangeAspect="1"/>
          </p:cNvPicPr>
          <p:nvPr/>
        </p:nvPicPr>
        <p:blipFill>
          <a:blip r:embed="rId4"/>
          <a:stretch>
            <a:fillRect/>
          </a:stretch>
        </p:blipFill>
        <p:spPr>
          <a:xfrm>
            <a:off x="8610600" y="2448026"/>
            <a:ext cx="3384334" cy="1695944"/>
          </a:xfrm>
          <a:prstGeom prst="rect">
            <a:avLst/>
          </a:prstGeom>
        </p:spPr>
      </p:pic>
      <p:sp>
        <p:nvSpPr>
          <p:cNvPr id="12" name="TextBox 11">
            <a:extLst>
              <a:ext uri="{FF2B5EF4-FFF2-40B4-BE49-F238E27FC236}">
                <a16:creationId xmlns:a16="http://schemas.microsoft.com/office/drawing/2014/main" id="{61CC3CC0-3E81-2537-A50F-2A42A3F53AF5}"/>
              </a:ext>
            </a:extLst>
          </p:cNvPr>
          <p:cNvSpPr txBox="1"/>
          <p:nvPr/>
        </p:nvSpPr>
        <p:spPr>
          <a:xfrm>
            <a:off x="10302767" y="2655662"/>
            <a:ext cx="1575235" cy="1200329"/>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Einstein Dispersion Relation</a:t>
            </a:r>
          </a:p>
        </p:txBody>
      </p:sp>
    </p:spTree>
    <p:extLst>
      <p:ext uri="{BB962C8B-B14F-4D97-AF65-F5344CB8AC3E}">
        <p14:creationId xmlns:p14="http://schemas.microsoft.com/office/powerpoint/2010/main" val="23376986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48497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310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a:blip r:embed="rId3"/>
          <a:stretch>
            <a:fillRect/>
          </a:stretch>
        </p:blipFill>
        <p:spPr>
          <a:xfrm>
            <a:off x="1501320" y="2185962"/>
            <a:ext cx="8577664" cy="4063560"/>
          </a:xfrm>
          <a:prstGeom prst="rect">
            <a:avLst/>
          </a:prstGeom>
        </p:spPr>
      </p:pic>
      <p:pic>
        <p:nvPicPr>
          <p:cNvPr id="12" name="Picture 11">
            <a:extLst>
              <a:ext uri="{FF2B5EF4-FFF2-40B4-BE49-F238E27FC236}">
                <a16:creationId xmlns:a16="http://schemas.microsoft.com/office/drawing/2014/main" id="{A94CE59F-572F-3748-B3F5-E1089CD5B618}"/>
              </a:ext>
            </a:extLst>
          </p:cNvPr>
          <p:cNvPicPr>
            <a:picLocks noChangeAspect="1"/>
          </p:cNvPicPr>
          <p:nvPr/>
        </p:nvPicPr>
        <p:blipFill>
          <a:blip r:embed="rId4"/>
          <a:stretch>
            <a:fillRect/>
          </a:stretch>
        </p:blipFill>
        <p:spPr>
          <a:xfrm>
            <a:off x="8717643" y="2273259"/>
            <a:ext cx="2463800" cy="571500"/>
          </a:xfrm>
          <a:prstGeom prst="rect">
            <a:avLst/>
          </a:prstGeom>
        </p:spPr>
      </p:pic>
      <p:sp>
        <p:nvSpPr>
          <p:cNvPr id="13" name="TextBox 12">
            <a:extLst>
              <a:ext uri="{FF2B5EF4-FFF2-40B4-BE49-F238E27FC236}">
                <a16:creationId xmlns:a16="http://schemas.microsoft.com/office/drawing/2014/main" id="{59E93DB4-6D4A-844B-9B27-5A037878277B}"/>
              </a:ext>
            </a:extLst>
          </p:cNvPr>
          <p:cNvSpPr txBox="1"/>
          <p:nvPr/>
        </p:nvSpPr>
        <p:spPr>
          <a:xfrm>
            <a:off x="8961291" y="3021430"/>
            <a:ext cx="2565691"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First Brillouin Zone of the one-dimensional lattice</a:t>
            </a:r>
          </a:p>
        </p:txBody>
      </p:sp>
      <p:sp>
        <p:nvSpPr>
          <p:cNvPr id="15" name="TextBox 14">
            <a:extLst>
              <a:ext uri="{FF2B5EF4-FFF2-40B4-BE49-F238E27FC236}">
                <a16:creationId xmlns:a16="http://schemas.microsoft.com/office/drawing/2014/main" id="{9335AA99-528C-F74C-9665-3D0D1ED1138C}"/>
              </a:ext>
            </a:extLst>
          </p:cNvPr>
          <p:cNvSpPr txBox="1"/>
          <p:nvPr/>
        </p:nvSpPr>
        <p:spPr>
          <a:xfrm>
            <a:off x="8961292" y="4191000"/>
            <a:ext cx="222015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Longer wavevectors are smaller than the lattice</a:t>
            </a:r>
          </a:p>
        </p:txBody>
      </p:sp>
      <p:sp>
        <p:nvSpPr>
          <p:cNvPr id="16" name="Slide Number Placeholder 15">
            <a:extLst>
              <a:ext uri="{FF2B5EF4-FFF2-40B4-BE49-F238E27FC236}">
                <a16:creationId xmlns:a16="http://schemas.microsoft.com/office/drawing/2014/main" id="{FA300190-CB95-7A4C-AA04-E92D8E393B9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53</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2795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48497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310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a:blip r:embed="rId3"/>
          <a:stretch>
            <a:fillRect/>
          </a:stretch>
        </p:blipFill>
        <p:spPr>
          <a:xfrm>
            <a:off x="1501320" y="2185962"/>
            <a:ext cx="8577664" cy="4063560"/>
          </a:xfrm>
          <a:prstGeom prst="rect">
            <a:avLst/>
          </a:prstGeom>
        </p:spPr>
      </p:pic>
      <p:pic>
        <p:nvPicPr>
          <p:cNvPr id="12" name="Picture 11">
            <a:extLst>
              <a:ext uri="{FF2B5EF4-FFF2-40B4-BE49-F238E27FC236}">
                <a16:creationId xmlns:a16="http://schemas.microsoft.com/office/drawing/2014/main" id="{A94CE59F-572F-3748-B3F5-E1089CD5B618}"/>
              </a:ext>
            </a:extLst>
          </p:cNvPr>
          <p:cNvPicPr>
            <a:picLocks noChangeAspect="1"/>
          </p:cNvPicPr>
          <p:nvPr/>
        </p:nvPicPr>
        <p:blipFill>
          <a:blip r:embed="rId4"/>
          <a:stretch>
            <a:fillRect/>
          </a:stretch>
        </p:blipFill>
        <p:spPr>
          <a:xfrm>
            <a:off x="8717643" y="2273259"/>
            <a:ext cx="2463800" cy="571500"/>
          </a:xfrm>
          <a:prstGeom prst="rect">
            <a:avLst/>
          </a:prstGeom>
        </p:spPr>
      </p:pic>
      <p:sp>
        <p:nvSpPr>
          <p:cNvPr id="13" name="TextBox 12">
            <a:extLst>
              <a:ext uri="{FF2B5EF4-FFF2-40B4-BE49-F238E27FC236}">
                <a16:creationId xmlns:a16="http://schemas.microsoft.com/office/drawing/2014/main" id="{59E93DB4-6D4A-844B-9B27-5A037878277B}"/>
              </a:ext>
            </a:extLst>
          </p:cNvPr>
          <p:cNvSpPr txBox="1"/>
          <p:nvPr/>
        </p:nvSpPr>
        <p:spPr>
          <a:xfrm>
            <a:off x="8961291" y="3021430"/>
            <a:ext cx="2565691"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First Brillouin Zone of the one-dimensional lattice</a:t>
            </a:r>
          </a:p>
        </p:txBody>
      </p:sp>
      <p:sp>
        <p:nvSpPr>
          <p:cNvPr id="15" name="TextBox 14">
            <a:extLst>
              <a:ext uri="{FF2B5EF4-FFF2-40B4-BE49-F238E27FC236}">
                <a16:creationId xmlns:a16="http://schemas.microsoft.com/office/drawing/2014/main" id="{9335AA99-528C-F74C-9665-3D0D1ED1138C}"/>
              </a:ext>
            </a:extLst>
          </p:cNvPr>
          <p:cNvSpPr txBox="1"/>
          <p:nvPr/>
        </p:nvSpPr>
        <p:spPr>
          <a:xfrm>
            <a:off x="8961292" y="4191000"/>
            <a:ext cx="2220152"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Longer wavevectors are smaller than the lattice</a:t>
            </a:r>
          </a:p>
        </p:txBody>
      </p:sp>
      <p:sp>
        <p:nvSpPr>
          <p:cNvPr id="16" name="Slide Number Placeholder 15">
            <a:extLst>
              <a:ext uri="{FF2B5EF4-FFF2-40B4-BE49-F238E27FC236}">
                <a16:creationId xmlns:a16="http://schemas.microsoft.com/office/drawing/2014/main" id="{FA300190-CB95-7A4C-AA04-E92D8E393B9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54</a:t>
            </a:fld>
            <a:endParaRPr lang="en-US">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D050010-C1FE-0A31-5462-E1472BED6102}"/>
              </a:ext>
            </a:extLst>
          </p:cNvPr>
          <p:cNvSpPr txBox="1"/>
          <p:nvPr/>
        </p:nvSpPr>
        <p:spPr>
          <a:xfrm>
            <a:off x="169816" y="2890391"/>
            <a:ext cx="3556359" cy="1077218"/>
          </a:xfrm>
          <a:prstGeom prst="rect">
            <a:avLst/>
          </a:prstGeom>
          <a:noFill/>
        </p:spPr>
        <p:txBody>
          <a:bodyPr wrap="none" rtlCol="0">
            <a:spAutoFit/>
          </a:bodyPr>
          <a:lstStyle/>
          <a:p>
            <a:r>
              <a:rPr lang="en-US" sz="3200" b="1" dirty="0">
                <a:latin typeface="Times New Roman" panose="02020603050405020304" pitchFamily="18" charset="0"/>
                <a:cs typeface="Times New Roman" panose="02020603050405020304" pitchFamily="18" charset="0"/>
              </a:rPr>
              <a:t>Slope is related to </a:t>
            </a:r>
          </a:p>
          <a:p>
            <a:pPr algn="ctr"/>
            <a:r>
              <a:rPr lang="en-US" sz="3200" b="1" dirty="0">
                <a:latin typeface="Times New Roman" panose="02020603050405020304" pitchFamily="18" charset="0"/>
                <a:cs typeface="Times New Roman" panose="02020603050405020304" pitchFamily="18" charset="0"/>
              </a:rPr>
              <a:t>the modulus</a:t>
            </a:r>
          </a:p>
        </p:txBody>
      </p:sp>
    </p:spTree>
    <p:extLst>
      <p:ext uri="{BB962C8B-B14F-4D97-AF65-F5344CB8AC3E}">
        <p14:creationId xmlns:p14="http://schemas.microsoft.com/office/powerpoint/2010/main" val="1569343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55</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10" name="Picture 9">
            <a:hlinkClick r:id="rId2"/>
            <a:extLst>
              <a:ext uri="{FF2B5EF4-FFF2-40B4-BE49-F238E27FC236}">
                <a16:creationId xmlns:a16="http://schemas.microsoft.com/office/drawing/2014/main" id="{97FE4764-83BB-9A4B-B621-9CCF8733C77D}"/>
              </a:ext>
            </a:extLst>
          </p:cNvPr>
          <p:cNvPicPr>
            <a:picLocks noChangeAspect="1"/>
          </p:cNvPicPr>
          <p:nvPr/>
        </p:nvPicPr>
        <p:blipFill>
          <a:blip r:embed="rId3"/>
          <a:stretch>
            <a:fillRect/>
          </a:stretch>
        </p:blipFill>
        <p:spPr>
          <a:xfrm>
            <a:off x="2025283" y="1984606"/>
            <a:ext cx="7823200" cy="2540000"/>
          </a:xfrm>
          <a:prstGeom prst="rect">
            <a:avLst/>
          </a:prstGeom>
        </p:spPr>
      </p:pic>
      <p:sp>
        <p:nvSpPr>
          <p:cNvPr id="11" name="Rectangle 10">
            <a:extLst>
              <a:ext uri="{FF2B5EF4-FFF2-40B4-BE49-F238E27FC236}">
                <a16:creationId xmlns:a16="http://schemas.microsoft.com/office/drawing/2014/main" id="{7D01F62A-055D-B447-A216-22AA7C96B147}"/>
              </a:ext>
            </a:extLst>
          </p:cNvPr>
          <p:cNvSpPr/>
          <p:nvPr/>
        </p:nvSpPr>
        <p:spPr>
          <a:xfrm>
            <a:off x="2888883" y="4829527"/>
            <a:ext cx="6096000" cy="923330"/>
          </a:xfrm>
          <a:prstGeom prst="rect">
            <a:avLst/>
          </a:prstGeom>
        </p:spPr>
        <p:txBody>
          <a:bodyPr>
            <a:spAutoFit/>
          </a:bodyPr>
          <a:lstStyle/>
          <a:p>
            <a:r>
              <a:rPr lang="en-US" dirty="0">
                <a:solidFill>
                  <a:srgbClr val="202122"/>
                </a:solidFill>
                <a:latin typeface="Times New Roman" panose="02020603050405020304" pitchFamily="18" charset="0"/>
                <a:cs typeface="Times New Roman" panose="02020603050405020304" pitchFamily="18" charset="0"/>
                <a:hlinkClick r:id="rId2"/>
              </a:rPr>
              <a:t>k-vectors exceeding the first Brillouin zone (red) do not carry any more information than their counterparts (black) in the first Brillouin zone.</a:t>
            </a: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8974379-A071-1347-BBAC-99C032E66FE0}"/>
              </a:ext>
            </a:extLst>
          </p:cNvPr>
          <p:cNvSpPr txBox="1"/>
          <p:nvPr/>
        </p:nvSpPr>
        <p:spPr>
          <a:xfrm>
            <a:off x="3752193" y="756356"/>
            <a:ext cx="3842719"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Two size scales, a and </a:t>
            </a:r>
            <a:r>
              <a:rPr lang="en-US" dirty="0">
                <a:latin typeface="Symbol" pitchFamily="2" charset="2"/>
                <a:cs typeface="Times New Roman" panose="02020603050405020304" pitchFamily="18" charset="0"/>
              </a:rPr>
              <a:t>l</a:t>
            </a:r>
          </a:p>
          <a:p>
            <a:r>
              <a:rPr lang="en-US" dirty="0">
                <a:latin typeface="Times New Roman" panose="02020603050405020304" pitchFamily="18" charset="0"/>
                <a:cs typeface="Times New Roman" panose="02020603050405020304" pitchFamily="18" charset="0"/>
              </a:rPr>
              <a:t>If </a:t>
            </a:r>
            <a:r>
              <a:rPr lang="en-US" dirty="0">
                <a:latin typeface="Symbol" pitchFamily="2" charset="2"/>
                <a:cs typeface="Times New Roman" panose="02020603050405020304" pitchFamily="18" charset="0"/>
              </a:rPr>
              <a:t>l</a:t>
            </a:r>
            <a:r>
              <a:rPr lang="en-US" dirty="0">
                <a:latin typeface="Times New Roman" panose="02020603050405020304" pitchFamily="18" charset="0"/>
                <a:cs typeface="Times New Roman" panose="02020603050405020304" pitchFamily="18" charset="0"/>
              </a:rPr>
              <a:t> ≥ a you are within a Brillouin Zone</a:t>
            </a:r>
          </a:p>
          <a:p>
            <a:r>
              <a:rPr lang="en-US" dirty="0">
                <a:latin typeface="Times New Roman" panose="02020603050405020304" pitchFamily="18" charset="0"/>
                <a:cs typeface="Times New Roman" panose="02020603050405020304" pitchFamily="18" charset="0"/>
              </a:rPr>
              <a:t>Wavevector k = 2</a:t>
            </a:r>
            <a:r>
              <a:rPr lang="en-US" dirty="0">
                <a:latin typeface="Symbol" pitchFamily="2" charset="2"/>
                <a:cs typeface="Times New Roman" panose="02020603050405020304" pitchFamily="18" charset="0"/>
              </a:rPr>
              <a:t>p/l</a:t>
            </a:r>
          </a:p>
        </p:txBody>
      </p:sp>
    </p:spTree>
    <p:extLst>
      <p:ext uri="{BB962C8B-B14F-4D97-AF65-F5344CB8AC3E}">
        <p14:creationId xmlns:p14="http://schemas.microsoft.com/office/powerpoint/2010/main" val="1968629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48497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310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rotWithShape="1">
          <a:blip r:embed="rId3"/>
          <a:srcRect l="21345" t="-3113" r="22575" b="12517"/>
          <a:stretch/>
        </p:blipFill>
        <p:spPr>
          <a:xfrm>
            <a:off x="6314887" y="2429580"/>
            <a:ext cx="4810312" cy="3681438"/>
          </a:xfrm>
          <a:prstGeom prst="rect">
            <a:avLst/>
          </a:prstGeom>
        </p:spPr>
      </p:pic>
      <p:sp>
        <p:nvSpPr>
          <p:cNvPr id="2" name="TextBox 1">
            <a:extLst>
              <a:ext uri="{FF2B5EF4-FFF2-40B4-BE49-F238E27FC236}">
                <a16:creationId xmlns:a16="http://schemas.microsoft.com/office/drawing/2014/main" id="{8AED9133-E77D-B746-BF62-4AE674FAD1EE}"/>
              </a:ext>
            </a:extLst>
          </p:cNvPr>
          <p:cNvSpPr txBox="1"/>
          <p:nvPr/>
        </p:nvSpPr>
        <p:spPr>
          <a:xfrm>
            <a:off x="644372" y="2362166"/>
            <a:ext cx="517641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small wave vectors (</a:t>
            </a:r>
            <a:r>
              <a:rPr lang="en-US" b="1" dirty="0">
                <a:latin typeface="Times New Roman" panose="02020603050405020304" pitchFamily="18" charset="0"/>
                <a:cs typeface="Times New Roman" panose="02020603050405020304" pitchFamily="18" charset="0"/>
              </a:rPr>
              <a:t>long wavelength</a:t>
            </a:r>
            <a:r>
              <a:rPr lang="en-US" dirty="0">
                <a:latin typeface="Times New Roman" panose="02020603050405020304" pitchFamily="18" charset="0"/>
                <a:cs typeface="Times New Roman" panose="02020603050405020304" pitchFamily="18" charset="0"/>
              </a:rPr>
              <a:t>)</a:t>
            </a:r>
            <a:r>
              <a:rPr lang="en-US" dirty="0"/>
              <a:t> sin(</a:t>
            </a:r>
            <a:r>
              <a:rPr lang="en-US" dirty="0">
                <a:latin typeface="Symbol" pitchFamily="2" charset="2"/>
              </a:rPr>
              <a:t>q</a:t>
            </a:r>
            <a:r>
              <a:rPr lang="en-US" dirty="0"/>
              <a:t>) =&gt; </a:t>
            </a:r>
            <a:r>
              <a:rPr lang="en-US" dirty="0">
                <a:latin typeface="Symbol" pitchFamily="2" charset="2"/>
              </a:rPr>
              <a:t>q</a:t>
            </a:r>
            <a:endParaRPr lang="en-US" dirty="0"/>
          </a:p>
        </p:txBody>
      </p:sp>
      <p:pic>
        <p:nvPicPr>
          <p:cNvPr id="5" name="Picture 4">
            <a:extLst>
              <a:ext uri="{FF2B5EF4-FFF2-40B4-BE49-F238E27FC236}">
                <a16:creationId xmlns:a16="http://schemas.microsoft.com/office/drawing/2014/main" id="{170C175D-1973-A541-8DC7-8B8551F58AE0}"/>
              </a:ext>
            </a:extLst>
          </p:cNvPr>
          <p:cNvPicPr>
            <a:picLocks noChangeAspect="1"/>
          </p:cNvPicPr>
          <p:nvPr/>
        </p:nvPicPr>
        <p:blipFill>
          <a:blip r:embed="rId4"/>
          <a:stretch>
            <a:fillRect/>
          </a:stretch>
        </p:blipFill>
        <p:spPr>
          <a:xfrm>
            <a:off x="947057" y="3165399"/>
            <a:ext cx="2120900" cy="1104900"/>
          </a:xfrm>
          <a:prstGeom prst="rect">
            <a:avLst/>
          </a:prstGeom>
        </p:spPr>
      </p:pic>
      <p:sp>
        <p:nvSpPr>
          <p:cNvPr id="6" name="TextBox 5">
            <a:extLst>
              <a:ext uri="{FF2B5EF4-FFF2-40B4-BE49-F238E27FC236}">
                <a16:creationId xmlns:a16="http://schemas.microsoft.com/office/drawing/2014/main" id="{89B6B813-6C26-C74C-A8CD-535F5AC26BD5}"/>
              </a:ext>
            </a:extLst>
          </p:cNvPr>
          <p:cNvSpPr txBox="1"/>
          <p:nvPr/>
        </p:nvSpPr>
        <p:spPr>
          <a:xfrm>
            <a:off x="3442843" y="3601889"/>
            <a:ext cx="18838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Long wavelengths</a:t>
            </a:r>
          </a:p>
        </p:txBody>
      </p:sp>
      <p:pic>
        <p:nvPicPr>
          <p:cNvPr id="14" name="Picture 13">
            <a:extLst>
              <a:ext uri="{FF2B5EF4-FFF2-40B4-BE49-F238E27FC236}">
                <a16:creationId xmlns:a16="http://schemas.microsoft.com/office/drawing/2014/main" id="{4A795152-43E6-3E47-BAE7-0184E93347C3}"/>
              </a:ext>
            </a:extLst>
          </p:cNvPr>
          <p:cNvPicPr>
            <a:picLocks noChangeAspect="1"/>
          </p:cNvPicPr>
          <p:nvPr/>
        </p:nvPicPr>
        <p:blipFill>
          <a:blip r:embed="rId5"/>
          <a:stretch>
            <a:fillRect/>
          </a:stretch>
        </p:blipFill>
        <p:spPr>
          <a:xfrm>
            <a:off x="3605288" y="3392483"/>
            <a:ext cx="1366650" cy="209406"/>
          </a:xfrm>
          <a:prstGeom prst="rect">
            <a:avLst/>
          </a:prstGeom>
        </p:spPr>
      </p:pic>
      <p:sp>
        <p:nvSpPr>
          <p:cNvPr id="9" name="TextBox 8">
            <a:extLst>
              <a:ext uri="{FF2B5EF4-FFF2-40B4-BE49-F238E27FC236}">
                <a16:creationId xmlns:a16="http://schemas.microsoft.com/office/drawing/2014/main" id="{409A1B12-A045-EB4B-A626-DC0B62DD0027}"/>
              </a:ext>
            </a:extLst>
          </p:cNvPr>
          <p:cNvSpPr txBox="1"/>
          <p:nvPr/>
        </p:nvSpPr>
        <p:spPr>
          <a:xfrm>
            <a:off x="1544326" y="2712609"/>
            <a:ext cx="3008196"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Acoustic or Ultrasonic range</a:t>
            </a:r>
          </a:p>
        </p:txBody>
      </p:sp>
      <p:sp>
        <p:nvSpPr>
          <p:cNvPr id="16" name="TextBox 15">
            <a:extLst>
              <a:ext uri="{FF2B5EF4-FFF2-40B4-BE49-F238E27FC236}">
                <a16:creationId xmlns:a16="http://schemas.microsoft.com/office/drawing/2014/main" id="{0861882A-325E-AB4C-9224-6A9AFA745EE1}"/>
              </a:ext>
            </a:extLst>
          </p:cNvPr>
          <p:cNvSpPr txBox="1"/>
          <p:nvPr/>
        </p:nvSpPr>
        <p:spPr>
          <a:xfrm>
            <a:off x="8548679" y="2712609"/>
            <a:ext cx="1350063" cy="1200329"/>
          </a:xfrm>
          <a:prstGeom prst="rect">
            <a:avLst/>
          </a:prstGeom>
          <a:noFill/>
        </p:spPr>
        <p:txBody>
          <a:bodyPr wrap="square" rtlCol="0">
            <a:spAutoFit/>
          </a:bodyPr>
          <a:lstStyle/>
          <a:p>
            <a:r>
              <a:rPr lang="en-US" b="1" dirty="0"/>
              <a:t>Acoustic or Ultrasonic Range</a:t>
            </a:r>
          </a:p>
        </p:txBody>
      </p:sp>
      <p:sp>
        <p:nvSpPr>
          <p:cNvPr id="10" name="TextBox 9">
            <a:extLst>
              <a:ext uri="{FF2B5EF4-FFF2-40B4-BE49-F238E27FC236}">
                <a16:creationId xmlns:a16="http://schemas.microsoft.com/office/drawing/2014/main" id="{1AD3ECE4-4C09-1046-8BA2-66A8688D118B}"/>
              </a:ext>
            </a:extLst>
          </p:cNvPr>
          <p:cNvSpPr txBox="1"/>
          <p:nvPr/>
        </p:nvSpPr>
        <p:spPr>
          <a:xfrm>
            <a:off x="1458685" y="4572000"/>
            <a:ext cx="3624944" cy="1477328"/>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Group Velocity = </a:t>
            </a:r>
            <a:r>
              <a:rPr lang="en-US" b="1" dirty="0" err="1"/>
              <a:t>d</a:t>
            </a:r>
            <a:r>
              <a:rPr lang="en-US" b="1" dirty="0" err="1">
                <a:latin typeface="Symbol" pitchFamily="2" charset="2"/>
              </a:rPr>
              <a:t>w</a:t>
            </a:r>
            <a:r>
              <a:rPr lang="en-US" b="1" dirty="0"/>
              <a:t>/</a:t>
            </a:r>
            <a:r>
              <a:rPr lang="en-US" b="1" dirty="0" err="1"/>
              <a:t>dq</a:t>
            </a:r>
            <a:r>
              <a:rPr lang="en-US" b="1" dirty="0"/>
              <a:t> = a√(K/m)</a:t>
            </a:r>
          </a:p>
          <a:p>
            <a:r>
              <a:rPr lang="en-US" b="1" dirty="0">
                <a:latin typeface="Times New Roman" panose="02020603050405020304" pitchFamily="18" charset="0"/>
                <a:cs typeface="Times New Roman" panose="02020603050405020304" pitchFamily="18" charset="0"/>
              </a:rPr>
              <a:t>Speed of sound in the solid</a:t>
            </a:r>
          </a:p>
          <a:p>
            <a:endParaRPr lang="en-US" b="1" dirty="0"/>
          </a:p>
          <a:p>
            <a:r>
              <a:rPr lang="en-US" b="1" dirty="0">
                <a:latin typeface="Times New Roman" panose="02020603050405020304" pitchFamily="18" charset="0"/>
                <a:cs typeface="Times New Roman" panose="02020603050405020304" pitchFamily="18" charset="0"/>
              </a:rPr>
              <a:t>Material is a continuum at these large distances</a:t>
            </a:r>
          </a:p>
        </p:txBody>
      </p:sp>
      <p:sp>
        <p:nvSpPr>
          <p:cNvPr id="17" name="Slide Number Placeholder 16">
            <a:extLst>
              <a:ext uri="{FF2B5EF4-FFF2-40B4-BE49-F238E27FC236}">
                <a16:creationId xmlns:a16="http://schemas.microsoft.com/office/drawing/2014/main" id="{CE578E12-6849-874D-8E5A-5761950DD1D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56</a:t>
            </a:fld>
            <a:endParaRPr lang="en-US"/>
          </a:p>
        </p:txBody>
      </p:sp>
    </p:spTree>
    <p:extLst>
      <p:ext uri="{BB962C8B-B14F-4D97-AF65-F5344CB8AC3E}">
        <p14:creationId xmlns:p14="http://schemas.microsoft.com/office/powerpoint/2010/main" val="16659947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691B72-6119-934D-91E9-51EB1BF4FA5A}"/>
              </a:ext>
            </a:extLst>
          </p:cNvPr>
          <p:cNvSpPr txBox="1"/>
          <p:nvPr/>
        </p:nvSpPr>
        <p:spPr>
          <a:xfrm>
            <a:off x="3450216" y="103930"/>
            <a:ext cx="2484976"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Dispersion Curve</a:t>
            </a:r>
          </a:p>
        </p:txBody>
      </p:sp>
      <p:pic>
        <p:nvPicPr>
          <p:cNvPr id="7" name="Picture 6">
            <a:extLst>
              <a:ext uri="{FF2B5EF4-FFF2-40B4-BE49-F238E27FC236}">
                <a16:creationId xmlns:a16="http://schemas.microsoft.com/office/drawing/2014/main" id="{37D75CC1-CA9D-334B-8C6D-6960D450EF1F}"/>
              </a:ext>
            </a:extLst>
          </p:cNvPr>
          <p:cNvPicPr>
            <a:picLocks noChangeAspect="1"/>
          </p:cNvPicPr>
          <p:nvPr/>
        </p:nvPicPr>
        <p:blipFill>
          <a:blip r:embed="rId2"/>
          <a:stretch>
            <a:fillRect/>
          </a:stretch>
        </p:blipFill>
        <p:spPr>
          <a:xfrm>
            <a:off x="1130301" y="739977"/>
            <a:ext cx="3683000" cy="1358900"/>
          </a:xfrm>
          <a:prstGeom prst="rect">
            <a:avLst/>
          </a:prstGeom>
        </p:spPr>
      </p:pic>
      <p:sp>
        <p:nvSpPr>
          <p:cNvPr id="8" name="TextBox 7">
            <a:extLst>
              <a:ext uri="{FF2B5EF4-FFF2-40B4-BE49-F238E27FC236}">
                <a16:creationId xmlns:a16="http://schemas.microsoft.com/office/drawing/2014/main" id="{AF3EF442-C90A-DC43-934E-F12AC5FD6CB6}"/>
              </a:ext>
            </a:extLst>
          </p:cNvPr>
          <p:cNvSpPr txBox="1"/>
          <p:nvPr/>
        </p:nvSpPr>
        <p:spPr>
          <a:xfrm>
            <a:off x="5205792" y="1234761"/>
            <a:ext cx="6310702"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Angular frequency of vibrations as a function of wavevector, q</a:t>
            </a:r>
          </a:p>
        </p:txBody>
      </p:sp>
      <p:pic>
        <p:nvPicPr>
          <p:cNvPr id="11" name="Picture 10">
            <a:extLst>
              <a:ext uri="{FF2B5EF4-FFF2-40B4-BE49-F238E27FC236}">
                <a16:creationId xmlns:a16="http://schemas.microsoft.com/office/drawing/2014/main" id="{C80818E6-0421-AE4F-91AB-9E1CB4716E39}"/>
              </a:ext>
            </a:extLst>
          </p:cNvPr>
          <p:cNvPicPr>
            <a:picLocks noChangeAspect="1"/>
          </p:cNvPicPr>
          <p:nvPr/>
        </p:nvPicPr>
        <p:blipFill rotWithShape="1">
          <a:blip r:embed="rId3"/>
          <a:srcRect l="21345" t="-3113" r="22575" b="12517"/>
          <a:stretch/>
        </p:blipFill>
        <p:spPr>
          <a:xfrm>
            <a:off x="6314887" y="2429580"/>
            <a:ext cx="4810312" cy="3681438"/>
          </a:xfrm>
          <a:prstGeom prst="rect">
            <a:avLst/>
          </a:prstGeom>
        </p:spPr>
      </p:pic>
      <p:sp>
        <p:nvSpPr>
          <p:cNvPr id="2" name="TextBox 1">
            <a:extLst>
              <a:ext uri="{FF2B5EF4-FFF2-40B4-BE49-F238E27FC236}">
                <a16:creationId xmlns:a16="http://schemas.microsoft.com/office/drawing/2014/main" id="{8AED9133-E77D-B746-BF62-4AE674FAD1EE}"/>
              </a:ext>
            </a:extLst>
          </p:cNvPr>
          <p:cNvSpPr txBox="1"/>
          <p:nvPr/>
        </p:nvSpPr>
        <p:spPr>
          <a:xfrm>
            <a:off x="947057" y="2405743"/>
            <a:ext cx="42777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large wave vectors (</a:t>
            </a:r>
            <a:r>
              <a:rPr lang="en-US" b="1" dirty="0">
                <a:latin typeface="Times New Roman" panose="02020603050405020304" pitchFamily="18" charset="0"/>
                <a:cs typeface="Times New Roman" panose="02020603050405020304" pitchFamily="18" charset="0"/>
              </a:rPr>
              <a:t>short wavelengths</a:t>
            </a:r>
            <a:r>
              <a:rPr lang="en-US"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1AD3ECE4-4C09-1046-8BA2-66A8688D118B}"/>
              </a:ext>
            </a:extLst>
          </p:cNvPr>
          <p:cNvSpPr txBox="1"/>
          <p:nvPr/>
        </p:nvSpPr>
        <p:spPr>
          <a:xfrm>
            <a:off x="947057" y="2775075"/>
            <a:ext cx="362494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Dispersion region</a:t>
            </a:r>
          </a:p>
          <a:p>
            <a:pPr marL="285750" indent="-285750">
              <a:buFont typeface="Symbol" pitchFamily="2" charset="2"/>
              <a:buChar char="w"/>
            </a:pPr>
            <a:r>
              <a:rPr lang="en-US" dirty="0">
                <a:latin typeface="Times New Roman" panose="02020603050405020304" pitchFamily="18" charset="0"/>
                <a:cs typeface="Times New Roman" panose="02020603050405020304" pitchFamily="18" charset="0"/>
              </a:rPr>
              <a:t>isn’t proportional to q</a:t>
            </a:r>
          </a:p>
          <a:p>
            <a:r>
              <a:rPr lang="en-US" dirty="0">
                <a:latin typeface="Times New Roman" panose="02020603050405020304" pitchFamily="18" charset="0"/>
                <a:cs typeface="Times New Roman" panose="02020603050405020304" pitchFamily="18" charset="0"/>
              </a:rPr>
              <a:t>For larger q velocity drops until it stops at the Brillouin zone boundary</a:t>
            </a:r>
          </a:p>
          <a:p>
            <a:r>
              <a:rPr lang="en-US" b="1" dirty="0">
                <a:latin typeface="Times New Roman" panose="02020603050405020304" pitchFamily="18" charset="0"/>
                <a:cs typeface="Times New Roman" panose="02020603050405020304" pitchFamily="18" charset="0"/>
              </a:rPr>
              <a:t>Standing Wave</a:t>
            </a:r>
          </a:p>
        </p:txBody>
      </p:sp>
      <p:sp>
        <p:nvSpPr>
          <p:cNvPr id="3" name="Slide Number Placeholder 2">
            <a:extLst>
              <a:ext uri="{FF2B5EF4-FFF2-40B4-BE49-F238E27FC236}">
                <a16:creationId xmlns:a16="http://schemas.microsoft.com/office/drawing/2014/main" id="{EAE4E915-D0D8-6649-B70A-FD0905A45C8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57</a:t>
            </a:fld>
            <a:endParaRPr lang="en-US">
              <a:latin typeface="Times New Roman" panose="02020603050405020304" pitchFamily="18" charset="0"/>
              <a:cs typeface="Times New Roman" panose="02020603050405020304" pitchFamily="18" charset="0"/>
            </a:endParaRPr>
          </a:p>
        </p:txBody>
      </p:sp>
      <p:pic>
        <p:nvPicPr>
          <p:cNvPr id="12" name="Picture 11">
            <a:hlinkClick r:id="rId4"/>
            <a:extLst>
              <a:ext uri="{FF2B5EF4-FFF2-40B4-BE49-F238E27FC236}">
                <a16:creationId xmlns:a16="http://schemas.microsoft.com/office/drawing/2014/main" id="{3F25367C-45D4-7649-8B68-690B1EEFD29F}"/>
              </a:ext>
            </a:extLst>
          </p:cNvPr>
          <p:cNvPicPr>
            <a:picLocks noChangeAspect="1"/>
          </p:cNvPicPr>
          <p:nvPr/>
        </p:nvPicPr>
        <p:blipFill>
          <a:blip r:embed="rId5"/>
          <a:stretch>
            <a:fillRect/>
          </a:stretch>
        </p:blipFill>
        <p:spPr>
          <a:xfrm>
            <a:off x="1082334" y="4615223"/>
            <a:ext cx="3730967" cy="1211353"/>
          </a:xfrm>
          <a:prstGeom prst="rect">
            <a:avLst/>
          </a:prstGeom>
        </p:spPr>
      </p:pic>
    </p:spTree>
    <p:extLst>
      <p:ext uri="{BB962C8B-B14F-4D97-AF65-F5344CB8AC3E}">
        <p14:creationId xmlns:p14="http://schemas.microsoft.com/office/powerpoint/2010/main" val="1955423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B8246F-B966-F048-81D2-CFC7DAE25EDA}"/>
              </a:ext>
            </a:extLst>
          </p:cNvPr>
          <p:cNvPicPr>
            <a:picLocks noChangeAspect="1"/>
          </p:cNvPicPr>
          <p:nvPr/>
        </p:nvPicPr>
        <p:blipFill>
          <a:blip r:embed="rId2"/>
          <a:stretch>
            <a:fillRect/>
          </a:stretch>
        </p:blipFill>
        <p:spPr>
          <a:xfrm>
            <a:off x="1110343" y="1012393"/>
            <a:ext cx="9726444" cy="5453722"/>
          </a:xfrm>
          <a:prstGeom prst="rect">
            <a:avLst/>
          </a:prstGeom>
        </p:spPr>
      </p:pic>
      <p:sp>
        <p:nvSpPr>
          <p:cNvPr id="3" name="TextBox 2">
            <a:extLst>
              <a:ext uri="{FF2B5EF4-FFF2-40B4-BE49-F238E27FC236}">
                <a16:creationId xmlns:a16="http://schemas.microsoft.com/office/drawing/2014/main" id="{ECEE90D1-6F97-AD41-8535-D8335ABAF787}"/>
              </a:ext>
            </a:extLst>
          </p:cNvPr>
          <p:cNvSpPr txBox="1"/>
          <p:nvPr/>
        </p:nvSpPr>
        <p:spPr>
          <a:xfrm>
            <a:off x="3450216" y="103930"/>
            <a:ext cx="525528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Longitudinal versus Transverse Waves</a:t>
            </a:r>
          </a:p>
        </p:txBody>
      </p:sp>
      <p:sp>
        <p:nvSpPr>
          <p:cNvPr id="4" name="TextBox 3">
            <a:extLst>
              <a:ext uri="{FF2B5EF4-FFF2-40B4-BE49-F238E27FC236}">
                <a16:creationId xmlns:a16="http://schemas.microsoft.com/office/drawing/2014/main" id="{C775F35A-5D15-F546-A35E-BAFA1A256BF8}"/>
              </a:ext>
            </a:extLst>
          </p:cNvPr>
          <p:cNvSpPr txBox="1"/>
          <p:nvPr/>
        </p:nvSpPr>
        <p:spPr>
          <a:xfrm>
            <a:off x="8980716" y="3907972"/>
            <a:ext cx="288471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There are 2 transverse waves</a:t>
            </a:r>
          </a:p>
          <a:p>
            <a:r>
              <a:rPr lang="en-US" dirty="0">
                <a:latin typeface="Times New Roman" panose="02020603050405020304" pitchFamily="18" charset="0"/>
                <a:cs typeface="Times New Roman" panose="02020603050405020304" pitchFamily="18" charset="0"/>
              </a:rPr>
              <a:t>If material is isotropic or for symmetric crystal planes they are degenerate</a:t>
            </a:r>
          </a:p>
          <a:p>
            <a:r>
              <a:rPr lang="en-US" dirty="0">
                <a:latin typeface="Times New Roman" panose="02020603050405020304" pitchFamily="18" charset="0"/>
                <a:cs typeface="Times New Roman" panose="02020603050405020304" pitchFamily="18" charset="0"/>
              </a:rPr>
              <a:t>In plane and out of plane</a:t>
            </a:r>
          </a:p>
        </p:txBody>
      </p:sp>
      <p:sp>
        <p:nvSpPr>
          <p:cNvPr id="5" name="Slide Number Placeholder 4">
            <a:extLst>
              <a:ext uri="{FF2B5EF4-FFF2-40B4-BE49-F238E27FC236}">
                <a16:creationId xmlns:a16="http://schemas.microsoft.com/office/drawing/2014/main" id="{259083F4-C949-F34D-82F3-A881A7962272}"/>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58</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92187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E88E3-9EC7-AA47-B3CB-47E3517CC965}"/>
              </a:ext>
            </a:extLst>
          </p:cNvPr>
          <p:cNvPicPr>
            <a:picLocks noChangeAspect="1"/>
          </p:cNvPicPr>
          <p:nvPr/>
        </p:nvPicPr>
        <p:blipFill>
          <a:blip r:embed="rId2"/>
          <a:stretch>
            <a:fillRect/>
          </a:stretch>
        </p:blipFill>
        <p:spPr>
          <a:xfrm>
            <a:off x="3244381" y="2231571"/>
            <a:ext cx="7765206" cy="4376057"/>
          </a:xfrm>
          <a:prstGeom prst="rect">
            <a:avLst/>
          </a:prstGeom>
        </p:spPr>
      </p:pic>
      <p:pic>
        <p:nvPicPr>
          <p:cNvPr id="3" name="Picture 2">
            <a:extLst>
              <a:ext uri="{FF2B5EF4-FFF2-40B4-BE49-F238E27FC236}">
                <a16:creationId xmlns:a16="http://schemas.microsoft.com/office/drawing/2014/main" id="{DA5BD267-B3CC-804A-A5CF-E37B3FB54A16}"/>
              </a:ext>
            </a:extLst>
          </p:cNvPr>
          <p:cNvPicPr>
            <a:picLocks noChangeAspect="1"/>
          </p:cNvPicPr>
          <p:nvPr/>
        </p:nvPicPr>
        <p:blipFill rotWithShape="1">
          <a:blip r:embed="rId3"/>
          <a:srcRect l="21345" t="-3113" r="22575" b="12517"/>
          <a:stretch/>
        </p:blipFill>
        <p:spPr>
          <a:xfrm>
            <a:off x="0" y="0"/>
            <a:ext cx="3883071" cy="2971800"/>
          </a:xfrm>
          <a:prstGeom prst="rect">
            <a:avLst/>
          </a:prstGeom>
        </p:spPr>
      </p:pic>
      <p:sp>
        <p:nvSpPr>
          <p:cNvPr id="4" name="TextBox 3">
            <a:extLst>
              <a:ext uri="{FF2B5EF4-FFF2-40B4-BE49-F238E27FC236}">
                <a16:creationId xmlns:a16="http://schemas.microsoft.com/office/drawing/2014/main" id="{9753BBB9-4759-E247-A39D-E368794A6E5D}"/>
              </a:ext>
            </a:extLst>
          </p:cNvPr>
          <p:cNvSpPr txBox="1"/>
          <p:nvPr/>
        </p:nvSpPr>
        <p:spPr>
          <a:xfrm>
            <a:off x="5159829" y="533400"/>
            <a:ext cx="6662057"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Longitudinal and Transverse dispersion relationships for [100],[110], and [111] for lead</a:t>
            </a:r>
          </a:p>
          <a:p>
            <a:r>
              <a:rPr lang="en-US" dirty="0">
                <a:latin typeface="Times New Roman" panose="02020603050405020304" pitchFamily="18" charset="0"/>
                <a:cs typeface="Times New Roman" panose="02020603050405020304" pitchFamily="18" charset="0"/>
              </a:rPr>
              <a:t>Transverse degenerate for [100] and [111] (4- and 3-fold rotation axis)</a:t>
            </a:r>
          </a:p>
          <a:p>
            <a:r>
              <a:rPr lang="en-US" dirty="0">
                <a:latin typeface="Times New Roman" panose="02020603050405020304" pitchFamily="18" charset="0"/>
                <a:cs typeface="Times New Roman" panose="02020603050405020304" pitchFamily="18" charset="0"/>
              </a:rPr>
              <a:t>Not for [110] (two-fold rotation axis)</a:t>
            </a:r>
          </a:p>
        </p:txBody>
      </p:sp>
      <p:sp>
        <p:nvSpPr>
          <p:cNvPr id="5" name="Slide Number Placeholder 4">
            <a:extLst>
              <a:ext uri="{FF2B5EF4-FFF2-40B4-BE49-F238E27FC236}">
                <a16:creationId xmlns:a16="http://schemas.microsoft.com/office/drawing/2014/main" id="{45677D05-7BB3-A645-8000-3B4C4892B53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59</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3315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1E501E-3EB4-A448-8F04-8D5215D5DCFE}"/>
              </a:ext>
            </a:extLst>
          </p:cNvPr>
          <p:cNvSpPr txBox="1"/>
          <p:nvPr/>
        </p:nvSpPr>
        <p:spPr>
          <a:xfrm>
            <a:off x="3058593" y="432622"/>
            <a:ext cx="674158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Heat Capacity, multi-atomic gasses and vibrations</a:t>
            </a:r>
          </a:p>
        </p:txBody>
      </p:sp>
      <p:pic>
        <p:nvPicPr>
          <p:cNvPr id="11" name="Picture 10">
            <a:extLst>
              <a:ext uri="{FF2B5EF4-FFF2-40B4-BE49-F238E27FC236}">
                <a16:creationId xmlns:a16="http://schemas.microsoft.com/office/drawing/2014/main" id="{E0477644-04E2-2746-87D5-9FCF988A325E}"/>
              </a:ext>
            </a:extLst>
          </p:cNvPr>
          <p:cNvPicPr>
            <a:picLocks noChangeAspect="1"/>
          </p:cNvPicPr>
          <p:nvPr/>
        </p:nvPicPr>
        <p:blipFill>
          <a:blip r:embed="rId2"/>
          <a:stretch>
            <a:fillRect/>
          </a:stretch>
        </p:blipFill>
        <p:spPr>
          <a:xfrm>
            <a:off x="3058593" y="1235105"/>
            <a:ext cx="1984403" cy="625123"/>
          </a:xfrm>
          <a:prstGeom prst="rect">
            <a:avLst/>
          </a:prstGeom>
        </p:spPr>
      </p:pic>
      <p:pic>
        <p:nvPicPr>
          <p:cNvPr id="12" name="Picture 11">
            <a:extLst>
              <a:ext uri="{FF2B5EF4-FFF2-40B4-BE49-F238E27FC236}">
                <a16:creationId xmlns:a16="http://schemas.microsoft.com/office/drawing/2014/main" id="{4F469D74-784C-544E-A709-4EA28DAEAAAC}"/>
              </a:ext>
            </a:extLst>
          </p:cNvPr>
          <p:cNvPicPr>
            <a:picLocks noChangeAspect="1"/>
          </p:cNvPicPr>
          <p:nvPr/>
        </p:nvPicPr>
        <p:blipFill>
          <a:blip r:embed="rId3"/>
          <a:stretch>
            <a:fillRect/>
          </a:stretch>
        </p:blipFill>
        <p:spPr>
          <a:xfrm>
            <a:off x="5974530" y="1112772"/>
            <a:ext cx="2243372" cy="813132"/>
          </a:xfrm>
          <a:prstGeom prst="rect">
            <a:avLst/>
          </a:prstGeom>
        </p:spPr>
      </p:pic>
      <p:sp>
        <p:nvSpPr>
          <p:cNvPr id="13" name="TextBox 12">
            <a:extLst>
              <a:ext uri="{FF2B5EF4-FFF2-40B4-BE49-F238E27FC236}">
                <a16:creationId xmlns:a16="http://schemas.microsoft.com/office/drawing/2014/main" id="{ACEB98C4-40F3-8F49-B99F-196310EA7CFC}"/>
              </a:ext>
            </a:extLst>
          </p:cNvPr>
          <p:cNvSpPr txBox="1"/>
          <p:nvPr/>
        </p:nvSpPr>
        <p:spPr>
          <a:xfrm>
            <a:off x="3172078" y="2144389"/>
            <a:ext cx="5603842"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Linear molecule,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can rotate in two axes,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V,m</a:t>
            </a:r>
            <a:r>
              <a:rPr lang="en-US" dirty="0">
                <a:latin typeface="Times New Roman" panose="02020603050405020304" pitchFamily="18" charset="0"/>
                <a:cs typeface="Times New Roman" panose="02020603050405020304" pitchFamily="18" charset="0"/>
              </a:rPr>
              <a:t> = 5/2 R</a:t>
            </a:r>
          </a:p>
          <a:p>
            <a:r>
              <a:rPr lang="en-US" dirty="0">
                <a:latin typeface="Times New Roman" panose="02020603050405020304" pitchFamily="18" charset="0"/>
                <a:cs typeface="Times New Roman" panose="02020603050405020304" pitchFamily="18" charset="0"/>
              </a:rPr>
              <a:t>Non-Linear, H</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O, can rotate in three axes,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V,m</a:t>
            </a:r>
            <a:r>
              <a:rPr lang="en-US" dirty="0">
                <a:latin typeface="Times New Roman" panose="02020603050405020304" pitchFamily="18" charset="0"/>
                <a:cs typeface="Times New Roman" panose="02020603050405020304" pitchFamily="18" charset="0"/>
              </a:rPr>
              <a:t> = 6/2 R</a:t>
            </a:r>
          </a:p>
          <a:p>
            <a:r>
              <a:rPr lang="en-US" dirty="0">
                <a:latin typeface="Times New Roman" panose="02020603050405020304" pitchFamily="18" charset="0"/>
                <a:cs typeface="Times New Roman" panose="02020603050405020304" pitchFamily="18" charset="0"/>
              </a:rPr>
              <a:t>Plus, vibrational degrees of freedom</a:t>
            </a:r>
          </a:p>
        </p:txBody>
      </p:sp>
      <p:sp>
        <p:nvSpPr>
          <p:cNvPr id="2" name="TextBox 1">
            <a:extLst>
              <a:ext uri="{FF2B5EF4-FFF2-40B4-BE49-F238E27FC236}">
                <a16:creationId xmlns:a16="http://schemas.microsoft.com/office/drawing/2014/main" id="{13CF109A-40D0-E34C-A901-6D11188C0EF3}"/>
              </a:ext>
            </a:extLst>
          </p:cNvPr>
          <p:cNvSpPr txBox="1"/>
          <p:nvPr/>
        </p:nvSpPr>
        <p:spPr>
          <a:xfrm>
            <a:off x="2466667" y="3321289"/>
            <a:ext cx="8549328"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Potential and Kinetic degrees of vibrational freedom add 2(R/2) for each type of vibration</a:t>
            </a:r>
          </a:p>
        </p:txBody>
      </p:sp>
      <p:sp>
        <p:nvSpPr>
          <p:cNvPr id="3" name="TextBox 2">
            <a:extLst>
              <a:ext uri="{FF2B5EF4-FFF2-40B4-BE49-F238E27FC236}">
                <a16:creationId xmlns:a16="http://schemas.microsoft.com/office/drawing/2014/main" id="{D5349569-2230-DD48-8DB0-40E61A528E8F}"/>
              </a:ext>
            </a:extLst>
          </p:cNvPr>
          <p:cNvSpPr txBox="1"/>
          <p:nvPr/>
        </p:nvSpPr>
        <p:spPr>
          <a:xfrm>
            <a:off x="2177164" y="4005557"/>
            <a:ext cx="9558514"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Generally, 3n-6 vibrational modes</a:t>
            </a:r>
          </a:p>
          <a:p>
            <a:r>
              <a:rPr lang="en-US" dirty="0">
                <a:latin typeface="Times New Roman" panose="02020603050405020304" pitchFamily="18" charset="0"/>
                <a:cs typeface="Times New Roman" panose="02020603050405020304" pitchFamily="18" charset="0"/>
              </a:rPr>
              <a:t>(For linear 3n-5 so for CO</a:t>
            </a:r>
            <a:r>
              <a:rPr lang="en-US" baseline="-25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4 modes symmetric stretch, asymmetric stretch, two dimensions of bend)</a:t>
            </a:r>
          </a:p>
        </p:txBody>
      </p:sp>
      <p:pic>
        <p:nvPicPr>
          <p:cNvPr id="6" name="Picture 5">
            <a:extLst>
              <a:ext uri="{FF2B5EF4-FFF2-40B4-BE49-F238E27FC236}">
                <a16:creationId xmlns:a16="http://schemas.microsoft.com/office/drawing/2014/main" id="{53DFA715-B50D-3641-883C-B50C9519A7B5}"/>
              </a:ext>
            </a:extLst>
          </p:cNvPr>
          <p:cNvPicPr>
            <a:picLocks noChangeAspect="1"/>
          </p:cNvPicPr>
          <p:nvPr/>
        </p:nvPicPr>
        <p:blipFill>
          <a:blip r:embed="rId4"/>
          <a:stretch>
            <a:fillRect/>
          </a:stretch>
        </p:blipFill>
        <p:spPr>
          <a:xfrm>
            <a:off x="3998131" y="4651888"/>
            <a:ext cx="5486400" cy="976172"/>
          </a:xfrm>
          <a:prstGeom prst="rect">
            <a:avLst/>
          </a:prstGeom>
        </p:spPr>
      </p:pic>
      <p:sp>
        <p:nvSpPr>
          <p:cNvPr id="14" name="Slide Number Placeholder 13">
            <a:extLst>
              <a:ext uri="{FF2B5EF4-FFF2-40B4-BE49-F238E27FC236}">
                <a16:creationId xmlns:a16="http://schemas.microsoft.com/office/drawing/2014/main" id="{FB6E9738-6274-E349-93EF-2DC26D093C6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6</a:t>
            </a:fld>
            <a:endParaRPr lang="en-US"/>
          </a:p>
        </p:txBody>
      </p:sp>
    </p:spTree>
    <p:extLst>
      <p:ext uri="{BB962C8B-B14F-4D97-AF65-F5344CB8AC3E}">
        <p14:creationId xmlns:p14="http://schemas.microsoft.com/office/powerpoint/2010/main" val="40285014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27A8E0-E754-974A-8DCC-8DD4154B1613}"/>
              </a:ext>
            </a:extLst>
          </p:cNvPr>
          <p:cNvSpPr txBox="1"/>
          <p:nvPr/>
        </p:nvSpPr>
        <p:spPr>
          <a:xfrm>
            <a:off x="4386388" y="191015"/>
            <a:ext cx="3175869"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Diatomic Chain Model</a:t>
            </a:r>
          </a:p>
        </p:txBody>
      </p:sp>
      <p:pic>
        <p:nvPicPr>
          <p:cNvPr id="3" name="Picture 2">
            <a:extLst>
              <a:ext uri="{FF2B5EF4-FFF2-40B4-BE49-F238E27FC236}">
                <a16:creationId xmlns:a16="http://schemas.microsoft.com/office/drawing/2014/main" id="{4504AF20-D7AA-8344-B196-7D4071F887E7}"/>
              </a:ext>
            </a:extLst>
          </p:cNvPr>
          <p:cNvPicPr>
            <a:picLocks noChangeAspect="1"/>
          </p:cNvPicPr>
          <p:nvPr/>
        </p:nvPicPr>
        <p:blipFill>
          <a:blip r:embed="rId2"/>
          <a:stretch>
            <a:fillRect/>
          </a:stretch>
        </p:blipFill>
        <p:spPr>
          <a:xfrm>
            <a:off x="0" y="797836"/>
            <a:ext cx="12192000" cy="2823927"/>
          </a:xfrm>
          <a:prstGeom prst="rect">
            <a:avLst/>
          </a:prstGeom>
        </p:spPr>
      </p:pic>
      <p:pic>
        <p:nvPicPr>
          <p:cNvPr id="4" name="Picture 3">
            <a:extLst>
              <a:ext uri="{FF2B5EF4-FFF2-40B4-BE49-F238E27FC236}">
                <a16:creationId xmlns:a16="http://schemas.microsoft.com/office/drawing/2014/main" id="{C85E5984-FD0D-DE43-8860-DF974FCEE4B1}"/>
              </a:ext>
            </a:extLst>
          </p:cNvPr>
          <p:cNvPicPr>
            <a:picLocks noChangeAspect="1"/>
          </p:cNvPicPr>
          <p:nvPr/>
        </p:nvPicPr>
        <p:blipFill>
          <a:blip r:embed="rId3"/>
          <a:stretch>
            <a:fillRect/>
          </a:stretch>
        </p:blipFill>
        <p:spPr>
          <a:xfrm>
            <a:off x="288706" y="4040641"/>
            <a:ext cx="5318646" cy="2498271"/>
          </a:xfrm>
          <a:prstGeom prst="rect">
            <a:avLst/>
          </a:prstGeom>
        </p:spPr>
      </p:pic>
      <p:sp>
        <p:nvSpPr>
          <p:cNvPr id="5" name="TextBox 4">
            <a:extLst>
              <a:ext uri="{FF2B5EF4-FFF2-40B4-BE49-F238E27FC236}">
                <a16:creationId xmlns:a16="http://schemas.microsoft.com/office/drawing/2014/main" id="{589EADA0-563A-0148-9689-5114A40F4045}"/>
              </a:ext>
            </a:extLst>
          </p:cNvPr>
          <p:cNvSpPr txBox="1"/>
          <p:nvPr/>
        </p:nvSpPr>
        <p:spPr>
          <a:xfrm>
            <a:off x="1757841" y="3667143"/>
            <a:ext cx="293541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Acoustic and Optical modes</a:t>
            </a:r>
          </a:p>
        </p:txBody>
      </p:sp>
      <p:sp>
        <p:nvSpPr>
          <p:cNvPr id="6" name="Slide Number Placeholder 5">
            <a:extLst>
              <a:ext uri="{FF2B5EF4-FFF2-40B4-BE49-F238E27FC236}">
                <a16:creationId xmlns:a16="http://schemas.microsoft.com/office/drawing/2014/main" id="{5D90AC31-3E67-404E-8E2D-48BF731ADF51}"/>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60</a:t>
            </a:fld>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54B9E5BD-196F-CB4C-96A2-C570D5D5FD1E}"/>
              </a:ext>
            </a:extLst>
          </p:cNvPr>
          <p:cNvPicPr>
            <a:picLocks noChangeAspect="1"/>
          </p:cNvPicPr>
          <p:nvPr/>
        </p:nvPicPr>
        <p:blipFill>
          <a:blip r:embed="rId4"/>
          <a:stretch>
            <a:fillRect/>
          </a:stretch>
        </p:blipFill>
        <p:spPr>
          <a:xfrm>
            <a:off x="8208440" y="3667143"/>
            <a:ext cx="3238926" cy="2974622"/>
          </a:xfrm>
          <a:prstGeom prst="rect">
            <a:avLst/>
          </a:prstGeom>
        </p:spPr>
      </p:pic>
      <p:sp>
        <p:nvSpPr>
          <p:cNvPr id="8" name="TextBox 7">
            <a:extLst>
              <a:ext uri="{FF2B5EF4-FFF2-40B4-BE49-F238E27FC236}">
                <a16:creationId xmlns:a16="http://schemas.microsoft.com/office/drawing/2014/main" id="{AEA77F31-C5F4-5045-B502-C6EE62580E42}"/>
              </a:ext>
            </a:extLst>
          </p:cNvPr>
          <p:cNvSpPr txBox="1"/>
          <p:nvPr/>
        </p:nvSpPr>
        <p:spPr>
          <a:xfrm>
            <a:off x="5809454" y="4458779"/>
            <a:ext cx="2398986" cy="156966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Minus Acoustic</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Plus Optical</a:t>
            </a:r>
          </a:p>
        </p:txBody>
      </p:sp>
    </p:spTree>
    <p:extLst>
      <p:ext uri="{BB962C8B-B14F-4D97-AF65-F5344CB8AC3E}">
        <p14:creationId xmlns:p14="http://schemas.microsoft.com/office/powerpoint/2010/main" val="1033483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D90AC31-3E67-404E-8E2D-48BF731ADF51}"/>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61</a:t>
            </a:fld>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A873DED5-1B8F-0EB2-65CD-12A23386ECAB}"/>
              </a:ext>
            </a:extLst>
          </p:cNvPr>
          <p:cNvPicPr>
            <a:picLocks noChangeAspect="1"/>
          </p:cNvPicPr>
          <p:nvPr/>
        </p:nvPicPr>
        <p:blipFill>
          <a:blip r:embed="rId2"/>
          <a:stretch>
            <a:fillRect/>
          </a:stretch>
        </p:blipFill>
        <p:spPr>
          <a:xfrm>
            <a:off x="0" y="0"/>
            <a:ext cx="6623137" cy="6858000"/>
          </a:xfrm>
          <a:prstGeom prst="rect">
            <a:avLst/>
          </a:prstGeom>
        </p:spPr>
      </p:pic>
      <p:pic>
        <p:nvPicPr>
          <p:cNvPr id="10" name="Picture 9">
            <a:extLst>
              <a:ext uri="{FF2B5EF4-FFF2-40B4-BE49-F238E27FC236}">
                <a16:creationId xmlns:a16="http://schemas.microsoft.com/office/drawing/2014/main" id="{F454FD2E-19CD-EDA3-9A81-B271E328A190}"/>
              </a:ext>
            </a:extLst>
          </p:cNvPr>
          <p:cNvPicPr>
            <a:picLocks noChangeAspect="1"/>
          </p:cNvPicPr>
          <p:nvPr/>
        </p:nvPicPr>
        <p:blipFill>
          <a:blip r:embed="rId3"/>
          <a:stretch>
            <a:fillRect/>
          </a:stretch>
        </p:blipFill>
        <p:spPr>
          <a:xfrm>
            <a:off x="6623137" y="0"/>
            <a:ext cx="4990171" cy="6858000"/>
          </a:xfrm>
          <a:prstGeom prst="rect">
            <a:avLst/>
          </a:prstGeom>
        </p:spPr>
      </p:pic>
      <p:sp>
        <p:nvSpPr>
          <p:cNvPr id="11" name="Rectangle 1">
            <a:extLst>
              <a:ext uri="{FF2B5EF4-FFF2-40B4-BE49-F238E27FC236}">
                <a16:creationId xmlns:a16="http://schemas.microsoft.com/office/drawing/2014/main" id="{B52C55AB-04EC-1A9F-0A75-786FA7BDF282}"/>
              </a:ext>
            </a:extLst>
          </p:cNvPr>
          <p:cNvSpPr>
            <a:spLocks noChangeArrowheads="1"/>
          </p:cNvSpPr>
          <p:nvPr/>
        </p:nvSpPr>
        <p:spPr bwMode="auto">
          <a:xfrm>
            <a:off x="4942651" y="3578566"/>
            <a:ext cx="16804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1" i="0" u="none" strike="noStrike" cap="none" normalizeH="0" baseline="0" dirty="0">
                <a:ln>
                  <a:noFill/>
                </a:ln>
                <a:solidFill>
                  <a:schemeClr val="tx1"/>
                </a:solidFill>
                <a:effectLst/>
                <a:latin typeface="Arial" panose="020B0604020202020204" pitchFamily="34" charset="0"/>
              </a:rPr>
              <a:t>Physics of Condensed Matter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600" b="0" i="0" u="none" strike="noStrike" cap="none" normalizeH="0" baseline="0" dirty="0">
                <a:ln>
                  <a:noFill/>
                </a:ln>
                <a:solidFill>
                  <a:schemeClr val="tx1"/>
                </a:solidFill>
                <a:effectLst/>
                <a:latin typeface="Arial" panose="020B0604020202020204" pitchFamily="34" charset="0"/>
              </a:rPr>
              <a:t>By Prasanta </a:t>
            </a:r>
            <a:r>
              <a:rPr kumimoji="0" lang="en-US" altLang="en-US" sz="600" b="0" i="0" u="none" strike="noStrike" cap="none" normalizeH="0" baseline="0" dirty="0" err="1">
                <a:ln>
                  <a:noFill/>
                </a:ln>
                <a:solidFill>
                  <a:schemeClr val="tx1"/>
                </a:solidFill>
                <a:effectLst/>
                <a:latin typeface="Arial" panose="020B0604020202020204" pitchFamily="34" charset="0"/>
              </a:rPr>
              <a:t>Misra</a:t>
            </a:r>
            <a:endParaRPr kumimoji="0" lang="en-US" altLang="en-US" sz="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72759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5F7902-8581-2B45-8772-5B088FF1A91A}"/>
              </a:ext>
            </a:extLst>
          </p:cNvPr>
          <p:cNvPicPr>
            <a:picLocks noChangeAspect="1"/>
          </p:cNvPicPr>
          <p:nvPr/>
        </p:nvPicPr>
        <p:blipFill>
          <a:blip r:embed="rId2"/>
          <a:stretch>
            <a:fillRect/>
          </a:stretch>
        </p:blipFill>
        <p:spPr>
          <a:xfrm>
            <a:off x="0" y="617326"/>
            <a:ext cx="6284811" cy="2898760"/>
          </a:xfrm>
          <a:prstGeom prst="rect">
            <a:avLst/>
          </a:prstGeom>
        </p:spPr>
      </p:pic>
      <p:pic>
        <p:nvPicPr>
          <p:cNvPr id="3" name="Picture 2">
            <a:extLst>
              <a:ext uri="{FF2B5EF4-FFF2-40B4-BE49-F238E27FC236}">
                <a16:creationId xmlns:a16="http://schemas.microsoft.com/office/drawing/2014/main" id="{F756046B-F843-C647-9D4A-A6A060A5F553}"/>
              </a:ext>
            </a:extLst>
          </p:cNvPr>
          <p:cNvPicPr>
            <a:picLocks noChangeAspect="1"/>
          </p:cNvPicPr>
          <p:nvPr/>
        </p:nvPicPr>
        <p:blipFill>
          <a:blip r:embed="rId3"/>
          <a:stretch>
            <a:fillRect/>
          </a:stretch>
        </p:blipFill>
        <p:spPr>
          <a:xfrm>
            <a:off x="5148943" y="3516086"/>
            <a:ext cx="6284811" cy="2995447"/>
          </a:xfrm>
          <a:prstGeom prst="rect">
            <a:avLst/>
          </a:prstGeom>
        </p:spPr>
      </p:pic>
      <p:pic>
        <p:nvPicPr>
          <p:cNvPr id="4" name="Picture 3">
            <a:hlinkClick r:id="rId4"/>
            <a:extLst>
              <a:ext uri="{FF2B5EF4-FFF2-40B4-BE49-F238E27FC236}">
                <a16:creationId xmlns:a16="http://schemas.microsoft.com/office/drawing/2014/main" id="{E4B9EFAE-A8F0-DB49-AB43-7F845722F4F4}"/>
              </a:ext>
            </a:extLst>
          </p:cNvPr>
          <p:cNvPicPr>
            <a:picLocks noChangeAspect="1"/>
          </p:cNvPicPr>
          <p:nvPr/>
        </p:nvPicPr>
        <p:blipFill>
          <a:blip r:embed="rId5"/>
          <a:stretch>
            <a:fillRect/>
          </a:stretch>
        </p:blipFill>
        <p:spPr>
          <a:xfrm>
            <a:off x="6674882" y="315686"/>
            <a:ext cx="4368800" cy="3200400"/>
          </a:xfrm>
          <a:prstGeom prst="rect">
            <a:avLst/>
          </a:prstGeom>
        </p:spPr>
      </p:pic>
      <p:sp>
        <p:nvSpPr>
          <p:cNvPr id="6" name="Rectangle 5">
            <a:extLst>
              <a:ext uri="{FF2B5EF4-FFF2-40B4-BE49-F238E27FC236}">
                <a16:creationId xmlns:a16="http://schemas.microsoft.com/office/drawing/2014/main" id="{7EE3020F-6B70-0E44-91FA-A6CA1C36AD80}"/>
              </a:ext>
            </a:extLst>
          </p:cNvPr>
          <p:cNvSpPr/>
          <p:nvPr/>
        </p:nvSpPr>
        <p:spPr>
          <a:xfrm>
            <a:off x="8545285" y="0"/>
            <a:ext cx="3352800" cy="461665"/>
          </a:xfrm>
          <a:prstGeom prst="rect">
            <a:avLst/>
          </a:prstGeom>
        </p:spPr>
        <p:txBody>
          <a:bodyPr wrap="square">
            <a:spAutoFit/>
          </a:bodyPr>
          <a:lstStyle/>
          <a:p>
            <a:r>
              <a:rPr lang="en-US" sz="1200" dirty="0">
                <a:latin typeface="Times New Roman" panose="02020603050405020304" pitchFamily="18" charset="0"/>
                <a:cs typeface="Times New Roman" panose="02020603050405020304" pitchFamily="18" charset="0"/>
              </a:rPr>
              <a:t>http://</a:t>
            </a:r>
            <a:r>
              <a:rPr lang="en-US" sz="1200" dirty="0" err="1">
                <a:latin typeface="Times New Roman" panose="02020603050405020304" pitchFamily="18" charset="0"/>
                <a:cs typeface="Times New Roman" panose="02020603050405020304" pitchFamily="18" charset="0"/>
              </a:rPr>
              <a:t>www.chembio.uoguelph.ca</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educmat</a:t>
            </a:r>
            <a:r>
              <a:rPr lang="en-US" sz="1200" dirty="0">
                <a:latin typeface="Times New Roman" panose="02020603050405020304" pitchFamily="18" charset="0"/>
                <a:cs typeface="Times New Roman" panose="02020603050405020304" pitchFamily="18" charset="0"/>
              </a:rPr>
              <a:t>/chm729/Phonons/</a:t>
            </a:r>
            <a:r>
              <a:rPr lang="en-US" sz="1200" dirty="0" err="1">
                <a:latin typeface="Times New Roman" panose="02020603050405020304" pitchFamily="18" charset="0"/>
                <a:cs typeface="Times New Roman" panose="02020603050405020304" pitchFamily="18" charset="0"/>
              </a:rPr>
              <a:t>optical.htm</a:t>
            </a:r>
            <a:endParaRPr lang="en-US" sz="12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92F1688B-2057-EA49-BA0A-DE360CACDA4D}"/>
              </a:ext>
            </a:extLst>
          </p:cNvPr>
          <p:cNvPicPr>
            <a:picLocks noChangeAspect="1"/>
          </p:cNvPicPr>
          <p:nvPr/>
        </p:nvPicPr>
        <p:blipFill>
          <a:blip r:embed="rId6"/>
          <a:stretch>
            <a:fillRect/>
          </a:stretch>
        </p:blipFill>
        <p:spPr>
          <a:xfrm>
            <a:off x="508000" y="4873233"/>
            <a:ext cx="4318000" cy="1638300"/>
          </a:xfrm>
          <a:prstGeom prst="rect">
            <a:avLst/>
          </a:prstGeom>
        </p:spPr>
      </p:pic>
      <p:pic>
        <p:nvPicPr>
          <p:cNvPr id="8" name="Picture 7">
            <a:extLst>
              <a:ext uri="{FF2B5EF4-FFF2-40B4-BE49-F238E27FC236}">
                <a16:creationId xmlns:a16="http://schemas.microsoft.com/office/drawing/2014/main" id="{58F5BDF4-1B28-C94B-9FD4-678F28619E96}"/>
              </a:ext>
            </a:extLst>
          </p:cNvPr>
          <p:cNvPicPr>
            <a:picLocks noChangeAspect="1"/>
          </p:cNvPicPr>
          <p:nvPr/>
        </p:nvPicPr>
        <p:blipFill>
          <a:blip r:embed="rId7"/>
          <a:stretch>
            <a:fillRect/>
          </a:stretch>
        </p:blipFill>
        <p:spPr>
          <a:xfrm>
            <a:off x="508000" y="3578709"/>
            <a:ext cx="3441700" cy="1435100"/>
          </a:xfrm>
          <a:prstGeom prst="rect">
            <a:avLst/>
          </a:prstGeom>
        </p:spPr>
      </p:pic>
      <p:sp>
        <p:nvSpPr>
          <p:cNvPr id="9" name="Slide Number Placeholder 8">
            <a:extLst>
              <a:ext uri="{FF2B5EF4-FFF2-40B4-BE49-F238E27FC236}">
                <a16:creationId xmlns:a16="http://schemas.microsoft.com/office/drawing/2014/main" id="{289C05CA-7FBF-2744-9CF5-4A3EECA57983}"/>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62</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1989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63</a:t>
            </a:fld>
            <a:endParaRPr lang="en-US"/>
          </a:p>
        </p:txBody>
      </p:sp>
      <p:sp>
        <p:nvSpPr>
          <p:cNvPr id="7" name="TextBox 6">
            <a:extLst>
              <a:ext uri="{FF2B5EF4-FFF2-40B4-BE49-F238E27FC236}">
                <a16:creationId xmlns:a16="http://schemas.microsoft.com/office/drawing/2014/main" id="{4832973F-6333-6E4E-A676-C604D60D211B}"/>
              </a:ext>
            </a:extLst>
          </p:cNvPr>
          <p:cNvSpPr txBox="1"/>
          <p:nvPr/>
        </p:nvSpPr>
        <p:spPr>
          <a:xfrm>
            <a:off x="1591733" y="756356"/>
            <a:ext cx="1314784"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Phonons</a:t>
            </a:r>
          </a:p>
        </p:txBody>
      </p:sp>
      <p:pic>
        <p:nvPicPr>
          <p:cNvPr id="10" name="Picture 9">
            <a:extLst>
              <a:ext uri="{FF2B5EF4-FFF2-40B4-BE49-F238E27FC236}">
                <a16:creationId xmlns:a16="http://schemas.microsoft.com/office/drawing/2014/main" id="{0E0911E0-9BED-A142-9537-32190EA9C776}"/>
              </a:ext>
            </a:extLst>
          </p:cNvPr>
          <p:cNvPicPr>
            <a:picLocks noChangeAspect="1"/>
          </p:cNvPicPr>
          <p:nvPr/>
        </p:nvPicPr>
        <p:blipFill>
          <a:blip r:embed="rId2"/>
          <a:stretch>
            <a:fillRect/>
          </a:stretch>
        </p:blipFill>
        <p:spPr>
          <a:xfrm>
            <a:off x="4210576" y="4064269"/>
            <a:ext cx="2425700" cy="812800"/>
          </a:xfrm>
          <a:prstGeom prst="rect">
            <a:avLst/>
          </a:prstGeom>
        </p:spPr>
      </p:pic>
      <p:pic>
        <p:nvPicPr>
          <p:cNvPr id="8" name="Picture 7">
            <a:extLst>
              <a:ext uri="{FF2B5EF4-FFF2-40B4-BE49-F238E27FC236}">
                <a16:creationId xmlns:a16="http://schemas.microsoft.com/office/drawing/2014/main" id="{A75C6832-038E-8DE0-D0F1-0CEB2C83E776}"/>
              </a:ext>
            </a:extLst>
          </p:cNvPr>
          <p:cNvPicPr>
            <a:picLocks noChangeAspect="1"/>
          </p:cNvPicPr>
          <p:nvPr/>
        </p:nvPicPr>
        <p:blipFill rotWithShape="1">
          <a:blip r:embed="rId3"/>
          <a:srcRect r="48187" b="50519"/>
          <a:stretch/>
        </p:blipFill>
        <p:spPr>
          <a:xfrm>
            <a:off x="7214003" y="4174238"/>
            <a:ext cx="2425700" cy="592861"/>
          </a:xfrm>
          <a:prstGeom prst="rect">
            <a:avLst/>
          </a:prstGeom>
        </p:spPr>
      </p:pic>
      <p:sp>
        <p:nvSpPr>
          <p:cNvPr id="6" name="TextBox 5">
            <a:extLst>
              <a:ext uri="{FF2B5EF4-FFF2-40B4-BE49-F238E27FC236}">
                <a16:creationId xmlns:a16="http://schemas.microsoft.com/office/drawing/2014/main" id="{74F1F340-1739-83BE-0CAD-F7EC2A675ACE}"/>
              </a:ext>
            </a:extLst>
          </p:cNvPr>
          <p:cNvSpPr txBox="1"/>
          <p:nvPr/>
        </p:nvSpPr>
        <p:spPr>
          <a:xfrm>
            <a:off x="2802486" y="2032944"/>
            <a:ext cx="6482523" cy="2031325"/>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Dispersion relationship is how the energy or frequency of vibrations related to the size scale or wavelengths or what happens to vibrational energy in the crystal, i.e., modulus.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Density of states is how the total energy is distributed to different frequencies of vibration.  This is related to what happens at different wavenumbers to different wavelength phonons.  </a:t>
            </a:r>
          </a:p>
        </p:txBody>
      </p:sp>
      <p:pic>
        <p:nvPicPr>
          <p:cNvPr id="9" name="Picture 8">
            <a:extLst>
              <a:ext uri="{FF2B5EF4-FFF2-40B4-BE49-F238E27FC236}">
                <a16:creationId xmlns:a16="http://schemas.microsoft.com/office/drawing/2014/main" id="{5DDF788E-42FE-FAF0-079E-8E44278FB7F2}"/>
              </a:ext>
            </a:extLst>
          </p:cNvPr>
          <p:cNvPicPr>
            <a:picLocks noChangeAspect="1"/>
          </p:cNvPicPr>
          <p:nvPr/>
        </p:nvPicPr>
        <p:blipFill rotWithShape="1">
          <a:blip r:embed="rId4"/>
          <a:srcRect r="56414" b="50769"/>
          <a:stretch/>
        </p:blipFill>
        <p:spPr>
          <a:xfrm>
            <a:off x="9140077" y="2160413"/>
            <a:ext cx="2773248" cy="812800"/>
          </a:xfrm>
          <a:prstGeom prst="rect">
            <a:avLst/>
          </a:prstGeom>
        </p:spPr>
      </p:pic>
      <p:sp>
        <p:nvSpPr>
          <p:cNvPr id="12" name="TextBox 11">
            <a:extLst>
              <a:ext uri="{FF2B5EF4-FFF2-40B4-BE49-F238E27FC236}">
                <a16:creationId xmlns:a16="http://schemas.microsoft.com/office/drawing/2014/main" id="{92EB032F-6609-74E6-1D7E-7068C844CD7D}"/>
              </a:ext>
            </a:extLst>
          </p:cNvPr>
          <p:cNvSpPr txBox="1"/>
          <p:nvPr/>
        </p:nvSpPr>
        <p:spPr>
          <a:xfrm>
            <a:off x="5016137" y="5355771"/>
            <a:ext cx="45127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 is an integer related to the vibrational state k</a:t>
            </a:r>
          </a:p>
        </p:txBody>
      </p:sp>
    </p:spTree>
    <p:extLst>
      <p:ext uri="{BB962C8B-B14F-4D97-AF65-F5344CB8AC3E}">
        <p14:creationId xmlns:p14="http://schemas.microsoft.com/office/powerpoint/2010/main" val="20470302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64</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1146DAB-2C06-7739-D438-4DBDF0DA11F1}"/>
              </a:ext>
            </a:extLst>
          </p:cNvPr>
          <p:cNvSpPr txBox="1"/>
          <p:nvPr/>
        </p:nvSpPr>
        <p:spPr>
          <a:xfrm>
            <a:off x="1155481" y="238904"/>
            <a:ext cx="99438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Convert dispersion relation to DOS for a 1D wave in the continuum limit </a:t>
            </a:r>
          </a:p>
        </p:txBody>
      </p:sp>
      <p:pic>
        <p:nvPicPr>
          <p:cNvPr id="4" name="Picture 3">
            <a:extLst>
              <a:ext uri="{FF2B5EF4-FFF2-40B4-BE49-F238E27FC236}">
                <a16:creationId xmlns:a16="http://schemas.microsoft.com/office/drawing/2014/main" id="{FDC1BFB6-3017-8DDC-EBA6-E666E1A38CDB}"/>
              </a:ext>
            </a:extLst>
          </p:cNvPr>
          <p:cNvPicPr>
            <a:picLocks noChangeAspect="1"/>
          </p:cNvPicPr>
          <p:nvPr/>
        </p:nvPicPr>
        <p:blipFill>
          <a:blip r:embed="rId2"/>
          <a:stretch>
            <a:fillRect/>
          </a:stretch>
        </p:blipFill>
        <p:spPr>
          <a:xfrm>
            <a:off x="4079240" y="1168431"/>
            <a:ext cx="1473200" cy="571500"/>
          </a:xfrm>
          <a:prstGeom prst="rect">
            <a:avLst/>
          </a:prstGeom>
        </p:spPr>
      </p:pic>
      <p:pic>
        <p:nvPicPr>
          <p:cNvPr id="11" name="Picture 10">
            <a:extLst>
              <a:ext uri="{FF2B5EF4-FFF2-40B4-BE49-F238E27FC236}">
                <a16:creationId xmlns:a16="http://schemas.microsoft.com/office/drawing/2014/main" id="{BCE2FD3A-33F7-5013-0F38-09A8B857EF34}"/>
              </a:ext>
            </a:extLst>
          </p:cNvPr>
          <p:cNvPicPr>
            <a:picLocks noChangeAspect="1"/>
          </p:cNvPicPr>
          <p:nvPr/>
        </p:nvPicPr>
        <p:blipFill>
          <a:blip r:embed="rId3"/>
          <a:stretch>
            <a:fillRect/>
          </a:stretch>
        </p:blipFill>
        <p:spPr>
          <a:xfrm>
            <a:off x="1395367" y="2121263"/>
            <a:ext cx="2425700" cy="812800"/>
          </a:xfrm>
          <a:prstGeom prst="rect">
            <a:avLst/>
          </a:prstGeom>
        </p:spPr>
      </p:pic>
      <p:pic>
        <p:nvPicPr>
          <p:cNvPr id="13" name="Picture 12">
            <a:extLst>
              <a:ext uri="{FF2B5EF4-FFF2-40B4-BE49-F238E27FC236}">
                <a16:creationId xmlns:a16="http://schemas.microsoft.com/office/drawing/2014/main" id="{E70056A5-CE83-8019-C80B-208879A80DE7}"/>
              </a:ext>
            </a:extLst>
          </p:cNvPr>
          <p:cNvPicPr>
            <a:picLocks noChangeAspect="1"/>
          </p:cNvPicPr>
          <p:nvPr/>
        </p:nvPicPr>
        <p:blipFill>
          <a:blip r:embed="rId4"/>
          <a:stretch>
            <a:fillRect/>
          </a:stretch>
        </p:blipFill>
        <p:spPr>
          <a:xfrm>
            <a:off x="4475568" y="3798332"/>
            <a:ext cx="1930400" cy="762000"/>
          </a:xfrm>
          <a:prstGeom prst="rect">
            <a:avLst/>
          </a:prstGeom>
        </p:spPr>
      </p:pic>
      <p:sp>
        <p:nvSpPr>
          <p:cNvPr id="14" name="TextBox 13">
            <a:extLst>
              <a:ext uri="{FF2B5EF4-FFF2-40B4-BE49-F238E27FC236}">
                <a16:creationId xmlns:a16="http://schemas.microsoft.com/office/drawing/2014/main" id="{DE4A6F81-B0C2-37E5-A2D9-CD877B7217F7}"/>
              </a:ext>
            </a:extLst>
          </p:cNvPr>
          <p:cNvSpPr txBox="1"/>
          <p:nvPr/>
        </p:nvSpPr>
        <p:spPr>
          <a:xfrm>
            <a:off x="4073884" y="2342735"/>
            <a:ext cx="475123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Density of states doesn’t depend on time so use:</a:t>
            </a:r>
          </a:p>
        </p:txBody>
      </p:sp>
      <p:sp>
        <p:nvSpPr>
          <p:cNvPr id="15" name="TextBox 14">
            <a:extLst>
              <a:ext uri="{FF2B5EF4-FFF2-40B4-BE49-F238E27FC236}">
                <a16:creationId xmlns:a16="http://schemas.microsoft.com/office/drawing/2014/main" id="{0AAE5FF4-7B31-4687-0CA6-AC5C2F88D955}"/>
              </a:ext>
            </a:extLst>
          </p:cNvPr>
          <p:cNvSpPr txBox="1"/>
          <p:nvPr/>
        </p:nvSpPr>
        <p:spPr>
          <a:xfrm>
            <a:off x="1907177" y="1822995"/>
            <a:ext cx="159992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Wave equation</a:t>
            </a:r>
          </a:p>
        </p:txBody>
      </p:sp>
      <p:sp>
        <p:nvSpPr>
          <p:cNvPr id="17" name="TextBox 16">
            <a:extLst>
              <a:ext uri="{FF2B5EF4-FFF2-40B4-BE49-F238E27FC236}">
                <a16:creationId xmlns:a16="http://schemas.microsoft.com/office/drawing/2014/main" id="{DF5C30CE-2F21-BCD6-B386-DCBE847AAF60}"/>
              </a:ext>
            </a:extLst>
          </p:cNvPr>
          <p:cNvSpPr txBox="1"/>
          <p:nvPr/>
        </p:nvSpPr>
        <p:spPr>
          <a:xfrm>
            <a:off x="1155481" y="6487708"/>
            <a:ext cx="9266173"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eng.libretexts.org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Materials_Science</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Materials_Science</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Electronic_Properties</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Density_of_States</a:t>
            </a:r>
            <a:endParaRPr lang="en-US" sz="1200"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0AE75E02-140C-D383-A016-A1BBDA3FE064}"/>
              </a:ext>
            </a:extLst>
          </p:cNvPr>
          <p:cNvSpPr txBox="1"/>
          <p:nvPr/>
        </p:nvSpPr>
        <p:spPr>
          <a:xfrm>
            <a:off x="1615858" y="3429000"/>
            <a:ext cx="364074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Choose periodic boundary condition</a:t>
            </a:r>
          </a:p>
        </p:txBody>
      </p:sp>
      <p:pic>
        <p:nvPicPr>
          <p:cNvPr id="19" name="Picture 18">
            <a:extLst>
              <a:ext uri="{FF2B5EF4-FFF2-40B4-BE49-F238E27FC236}">
                <a16:creationId xmlns:a16="http://schemas.microsoft.com/office/drawing/2014/main" id="{58298DBF-23A4-D37C-5256-8937E3201E67}"/>
              </a:ext>
            </a:extLst>
          </p:cNvPr>
          <p:cNvPicPr>
            <a:picLocks noChangeAspect="1"/>
          </p:cNvPicPr>
          <p:nvPr/>
        </p:nvPicPr>
        <p:blipFill>
          <a:blip r:embed="rId5"/>
          <a:stretch>
            <a:fillRect/>
          </a:stretch>
        </p:blipFill>
        <p:spPr>
          <a:xfrm>
            <a:off x="5788567" y="3381411"/>
            <a:ext cx="3302000" cy="533400"/>
          </a:xfrm>
          <a:prstGeom prst="rect">
            <a:avLst/>
          </a:prstGeom>
        </p:spPr>
      </p:pic>
      <p:pic>
        <p:nvPicPr>
          <p:cNvPr id="20" name="Picture 19">
            <a:extLst>
              <a:ext uri="{FF2B5EF4-FFF2-40B4-BE49-F238E27FC236}">
                <a16:creationId xmlns:a16="http://schemas.microsoft.com/office/drawing/2014/main" id="{252A78E1-962A-19A6-9182-5E033853DB4B}"/>
              </a:ext>
            </a:extLst>
          </p:cNvPr>
          <p:cNvPicPr>
            <a:picLocks noChangeAspect="1"/>
          </p:cNvPicPr>
          <p:nvPr/>
        </p:nvPicPr>
        <p:blipFill>
          <a:blip r:embed="rId6"/>
          <a:stretch>
            <a:fillRect/>
          </a:stretch>
        </p:blipFill>
        <p:spPr>
          <a:xfrm>
            <a:off x="7782434" y="3940547"/>
            <a:ext cx="1549400" cy="546100"/>
          </a:xfrm>
          <a:prstGeom prst="rect">
            <a:avLst/>
          </a:prstGeom>
        </p:spPr>
      </p:pic>
      <p:sp>
        <p:nvSpPr>
          <p:cNvPr id="21" name="TextBox 20">
            <a:extLst>
              <a:ext uri="{FF2B5EF4-FFF2-40B4-BE49-F238E27FC236}">
                <a16:creationId xmlns:a16="http://schemas.microsoft.com/office/drawing/2014/main" id="{3745752B-1CC0-6528-7219-46551ED5F943}"/>
              </a:ext>
            </a:extLst>
          </p:cNvPr>
          <p:cNvSpPr txBox="1"/>
          <p:nvPr/>
        </p:nvSpPr>
        <p:spPr>
          <a:xfrm>
            <a:off x="1615858" y="4106878"/>
            <a:ext cx="30059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Apply boundary conditions to </a:t>
            </a:r>
          </a:p>
        </p:txBody>
      </p:sp>
      <p:sp>
        <p:nvSpPr>
          <p:cNvPr id="22" name="TextBox 21">
            <a:extLst>
              <a:ext uri="{FF2B5EF4-FFF2-40B4-BE49-F238E27FC236}">
                <a16:creationId xmlns:a16="http://schemas.microsoft.com/office/drawing/2014/main" id="{E20EC0C9-759C-8351-F429-15AACC3D31D8}"/>
              </a:ext>
            </a:extLst>
          </p:cNvPr>
          <p:cNvSpPr txBox="1"/>
          <p:nvPr/>
        </p:nvSpPr>
        <p:spPr>
          <a:xfrm>
            <a:off x="6706883" y="4028931"/>
            <a:ext cx="77463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Yields</a:t>
            </a:r>
          </a:p>
        </p:txBody>
      </p:sp>
      <p:pic>
        <p:nvPicPr>
          <p:cNvPr id="23" name="Picture 22">
            <a:extLst>
              <a:ext uri="{FF2B5EF4-FFF2-40B4-BE49-F238E27FC236}">
                <a16:creationId xmlns:a16="http://schemas.microsoft.com/office/drawing/2014/main" id="{C0064021-0360-B4D7-3C85-6264799C1882}"/>
              </a:ext>
            </a:extLst>
          </p:cNvPr>
          <p:cNvPicPr>
            <a:picLocks noChangeAspect="1"/>
          </p:cNvPicPr>
          <p:nvPr/>
        </p:nvPicPr>
        <p:blipFill>
          <a:blip r:embed="rId7"/>
          <a:stretch>
            <a:fillRect/>
          </a:stretch>
        </p:blipFill>
        <p:spPr>
          <a:xfrm>
            <a:off x="6712102" y="4934559"/>
            <a:ext cx="3454400" cy="533400"/>
          </a:xfrm>
          <a:prstGeom prst="rect">
            <a:avLst/>
          </a:prstGeom>
        </p:spPr>
      </p:pic>
      <p:sp>
        <p:nvSpPr>
          <p:cNvPr id="24" name="TextBox 23">
            <a:extLst>
              <a:ext uri="{FF2B5EF4-FFF2-40B4-BE49-F238E27FC236}">
                <a16:creationId xmlns:a16="http://schemas.microsoft.com/office/drawing/2014/main" id="{4B3F7446-54D7-51DF-DB1E-D79234DFAF45}"/>
              </a:ext>
            </a:extLst>
          </p:cNvPr>
          <p:cNvSpPr txBox="1"/>
          <p:nvPr/>
        </p:nvSpPr>
        <p:spPr>
          <a:xfrm>
            <a:off x="1762870" y="4975356"/>
            <a:ext cx="204414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only occurs if: </a:t>
            </a:r>
          </a:p>
        </p:txBody>
      </p:sp>
      <p:pic>
        <p:nvPicPr>
          <p:cNvPr id="26" name="Picture 25">
            <a:extLst>
              <a:ext uri="{FF2B5EF4-FFF2-40B4-BE49-F238E27FC236}">
                <a16:creationId xmlns:a16="http://schemas.microsoft.com/office/drawing/2014/main" id="{5FA400A3-4607-4A0A-C34F-D3B50ACBC7D0}"/>
              </a:ext>
            </a:extLst>
          </p:cNvPr>
          <p:cNvPicPr>
            <a:picLocks noChangeAspect="1"/>
          </p:cNvPicPr>
          <p:nvPr/>
        </p:nvPicPr>
        <p:blipFill>
          <a:blip r:embed="rId8"/>
          <a:stretch>
            <a:fillRect/>
          </a:stretch>
        </p:blipFill>
        <p:spPr>
          <a:xfrm>
            <a:off x="4270736" y="4751342"/>
            <a:ext cx="1638300" cy="939800"/>
          </a:xfrm>
          <a:prstGeom prst="rect">
            <a:avLst/>
          </a:prstGeom>
        </p:spPr>
      </p:pic>
      <p:sp>
        <p:nvSpPr>
          <p:cNvPr id="27" name="TextBox 26">
            <a:extLst>
              <a:ext uri="{FF2B5EF4-FFF2-40B4-BE49-F238E27FC236}">
                <a16:creationId xmlns:a16="http://schemas.microsoft.com/office/drawing/2014/main" id="{2C99AC1F-0C2F-C5D2-D3B5-B1DCFB2C00AF}"/>
              </a:ext>
            </a:extLst>
          </p:cNvPr>
          <p:cNvSpPr txBox="1"/>
          <p:nvPr/>
        </p:nvSpPr>
        <p:spPr>
          <a:xfrm>
            <a:off x="5929695" y="5016593"/>
            <a:ext cx="76174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Since:</a:t>
            </a:r>
          </a:p>
        </p:txBody>
      </p:sp>
      <p:sp>
        <p:nvSpPr>
          <p:cNvPr id="28" name="TextBox 27">
            <a:extLst>
              <a:ext uri="{FF2B5EF4-FFF2-40B4-BE49-F238E27FC236}">
                <a16:creationId xmlns:a16="http://schemas.microsoft.com/office/drawing/2014/main" id="{ED9816D1-2160-7DCA-729E-4E36E4AE6ED3}"/>
              </a:ext>
            </a:extLst>
          </p:cNvPr>
          <p:cNvSpPr txBox="1"/>
          <p:nvPr/>
        </p:nvSpPr>
        <p:spPr>
          <a:xfrm>
            <a:off x="7641146" y="4624616"/>
            <a:ext cx="1831976"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That is </a:t>
            </a:r>
            <a:r>
              <a:rPr lang="en-US" dirty="0" err="1">
                <a:latin typeface="Times New Roman" panose="02020603050405020304" pitchFamily="18" charset="0"/>
                <a:cs typeface="Times New Roman" panose="02020603050405020304" pitchFamily="18" charset="0"/>
              </a:rPr>
              <a:t>qL</a:t>
            </a:r>
            <a:r>
              <a:rPr lang="en-US" dirty="0">
                <a:latin typeface="Times New Roman" panose="02020603050405020304" pitchFamily="18" charset="0"/>
                <a:cs typeface="Times New Roman" panose="02020603050405020304" pitchFamily="18" charset="0"/>
              </a:rPr>
              <a:t> = n 2</a:t>
            </a:r>
            <a:r>
              <a:rPr lang="en-US" dirty="0">
                <a:latin typeface="Symbol" pitchFamily="2" charset="2"/>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p>
        </p:txBody>
      </p:sp>
      <p:sp>
        <p:nvSpPr>
          <p:cNvPr id="31" name="TextBox 30">
            <a:extLst>
              <a:ext uri="{FF2B5EF4-FFF2-40B4-BE49-F238E27FC236}">
                <a16:creationId xmlns:a16="http://schemas.microsoft.com/office/drawing/2014/main" id="{0BE6D426-7155-1D4C-E534-5FF2672FD8BB}"/>
              </a:ext>
            </a:extLst>
          </p:cNvPr>
          <p:cNvSpPr txBox="1"/>
          <p:nvPr/>
        </p:nvSpPr>
        <p:spPr>
          <a:xfrm>
            <a:off x="742377" y="5708654"/>
            <a:ext cx="11162030"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 are the modes or the number of waves for a given frequency and the maximum number is how many atoms on a line.</a:t>
            </a:r>
          </a:p>
        </p:txBody>
      </p:sp>
      <p:pic>
        <p:nvPicPr>
          <p:cNvPr id="32" name="Picture 31">
            <a:extLst>
              <a:ext uri="{FF2B5EF4-FFF2-40B4-BE49-F238E27FC236}">
                <a16:creationId xmlns:a16="http://schemas.microsoft.com/office/drawing/2014/main" id="{68883A47-2273-DDCC-4F6B-E1C1943B6FF8}"/>
              </a:ext>
            </a:extLst>
          </p:cNvPr>
          <p:cNvPicPr>
            <a:picLocks noChangeAspect="1"/>
          </p:cNvPicPr>
          <p:nvPr/>
        </p:nvPicPr>
        <p:blipFill>
          <a:blip r:embed="rId9"/>
          <a:stretch>
            <a:fillRect/>
          </a:stretch>
        </p:blipFill>
        <p:spPr>
          <a:xfrm>
            <a:off x="1700722" y="699168"/>
            <a:ext cx="7772400" cy="535767"/>
          </a:xfrm>
          <a:prstGeom prst="rect">
            <a:avLst/>
          </a:prstGeom>
        </p:spPr>
      </p:pic>
      <p:sp>
        <p:nvSpPr>
          <p:cNvPr id="33" name="TextBox 32">
            <a:extLst>
              <a:ext uri="{FF2B5EF4-FFF2-40B4-BE49-F238E27FC236}">
                <a16:creationId xmlns:a16="http://schemas.microsoft.com/office/drawing/2014/main" id="{CEF89B42-D26F-ECFA-D6F9-B683895B0A4C}"/>
              </a:ext>
            </a:extLst>
          </p:cNvPr>
          <p:cNvSpPr txBox="1"/>
          <p:nvPr/>
        </p:nvSpPr>
        <p:spPr>
          <a:xfrm>
            <a:off x="5969808" y="1168431"/>
            <a:ext cx="528158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This is a kind of dispersion relation relating energy or frequency to wave vector</a:t>
            </a:r>
          </a:p>
        </p:txBody>
      </p:sp>
      <p:pic>
        <p:nvPicPr>
          <p:cNvPr id="34" name="Picture 33">
            <a:extLst>
              <a:ext uri="{FF2B5EF4-FFF2-40B4-BE49-F238E27FC236}">
                <a16:creationId xmlns:a16="http://schemas.microsoft.com/office/drawing/2014/main" id="{223ECD5F-850A-F6DA-65D9-9201041EC2EC}"/>
              </a:ext>
            </a:extLst>
          </p:cNvPr>
          <p:cNvPicPr>
            <a:picLocks noChangeAspect="1"/>
          </p:cNvPicPr>
          <p:nvPr/>
        </p:nvPicPr>
        <p:blipFill>
          <a:blip r:embed="rId10"/>
          <a:stretch>
            <a:fillRect/>
          </a:stretch>
        </p:blipFill>
        <p:spPr>
          <a:xfrm>
            <a:off x="9144152" y="2151095"/>
            <a:ext cx="2044700" cy="609600"/>
          </a:xfrm>
          <a:prstGeom prst="rect">
            <a:avLst/>
          </a:prstGeom>
        </p:spPr>
      </p:pic>
    </p:spTree>
    <p:extLst>
      <p:ext uri="{BB962C8B-B14F-4D97-AF65-F5344CB8AC3E}">
        <p14:creationId xmlns:p14="http://schemas.microsoft.com/office/powerpoint/2010/main" val="12101829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97C8AD-066E-DF45-91C9-06D88DD0861A}"/>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65</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1146DAB-2C06-7739-D438-4DBDF0DA11F1}"/>
              </a:ext>
            </a:extLst>
          </p:cNvPr>
          <p:cNvSpPr txBox="1"/>
          <p:nvPr/>
        </p:nvSpPr>
        <p:spPr>
          <a:xfrm>
            <a:off x="1470615" y="302117"/>
            <a:ext cx="994381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Convert Dispersion relation to DOS For a 1D wave in the continuum limit </a:t>
            </a:r>
          </a:p>
        </p:txBody>
      </p:sp>
      <p:sp>
        <p:nvSpPr>
          <p:cNvPr id="17" name="TextBox 16">
            <a:extLst>
              <a:ext uri="{FF2B5EF4-FFF2-40B4-BE49-F238E27FC236}">
                <a16:creationId xmlns:a16="http://schemas.microsoft.com/office/drawing/2014/main" id="{DF5C30CE-2F21-BCD6-B386-DCBE847AAF60}"/>
              </a:ext>
            </a:extLst>
          </p:cNvPr>
          <p:cNvSpPr txBox="1"/>
          <p:nvPr/>
        </p:nvSpPr>
        <p:spPr>
          <a:xfrm>
            <a:off x="1155481" y="6487708"/>
            <a:ext cx="9266173" cy="276999"/>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rPr>
              <a:t>https://</a:t>
            </a:r>
            <a:r>
              <a:rPr lang="en-US" sz="1200" dirty="0" err="1">
                <a:latin typeface="Times New Roman" panose="02020603050405020304" pitchFamily="18" charset="0"/>
                <a:cs typeface="Times New Roman" panose="02020603050405020304" pitchFamily="18" charset="0"/>
              </a:rPr>
              <a:t>eng.libretexts.org</a:t>
            </a:r>
            <a:r>
              <a:rPr lang="en-US" sz="1200" dirty="0">
                <a:latin typeface="Times New Roman" panose="02020603050405020304" pitchFamily="18" charset="0"/>
                <a:cs typeface="Times New Roman" panose="02020603050405020304" pitchFamily="18" charset="0"/>
              </a:rPr>
              <a:t>/Bookshelves/</a:t>
            </a:r>
            <a:r>
              <a:rPr lang="en-US" sz="1200" dirty="0" err="1">
                <a:latin typeface="Times New Roman" panose="02020603050405020304" pitchFamily="18" charset="0"/>
                <a:cs typeface="Times New Roman" panose="02020603050405020304" pitchFamily="18" charset="0"/>
              </a:rPr>
              <a:t>Materials_Science</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Supplemental_Modules</a:t>
            </a:r>
            <a:r>
              <a:rPr lang="en-US" sz="1200" dirty="0">
                <a:latin typeface="Times New Roman" panose="02020603050405020304" pitchFamily="18" charset="0"/>
                <a:cs typeface="Times New Roman" panose="02020603050405020304" pitchFamily="18" charset="0"/>
              </a:rPr>
              <a:t>_(</a:t>
            </a:r>
            <a:r>
              <a:rPr lang="en-US" sz="1200" dirty="0" err="1">
                <a:latin typeface="Times New Roman" panose="02020603050405020304" pitchFamily="18" charset="0"/>
                <a:cs typeface="Times New Roman" panose="02020603050405020304" pitchFamily="18" charset="0"/>
              </a:rPr>
              <a:t>Materials_Science</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Electronic_Properties</a:t>
            </a:r>
            <a:r>
              <a:rPr lang="en-US" sz="1200" dirty="0">
                <a:latin typeface="Times New Roman" panose="02020603050405020304" pitchFamily="18" charset="0"/>
                <a:cs typeface="Times New Roman" panose="02020603050405020304" pitchFamily="18" charset="0"/>
              </a:rPr>
              <a:t>/</a:t>
            </a:r>
            <a:r>
              <a:rPr lang="en-US" sz="1200" dirty="0" err="1">
                <a:latin typeface="Times New Roman" panose="02020603050405020304" pitchFamily="18" charset="0"/>
                <a:cs typeface="Times New Roman" panose="02020603050405020304" pitchFamily="18" charset="0"/>
              </a:rPr>
              <a:t>Density_of_States</a:t>
            </a:r>
            <a:endParaRPr lang="en-US" sz="1200" dirty="0">
              <a:latin typeface="Times New Roman" panose="02020603050405020304" pitchFamily="18" charset="0"/>
              <a:cs typeface="Times New Roman" panose="02020603050405020304" pitchFamily="18" charset="0"/>
            </a:endParaRPr>
          </a:p>
        </p:txBody>
      </p:sp>
      <p:grpSp>
        <p:nvGrpSpPr>
          <p:cNvPr id="30" name="Group 29">
            <a:extLst>
              <a:ext uri="{FF2B5EF4-FFF2-40B4-BE49-F238E27FC236}">
                <a16:creationId xmlns:a16="http://schemas.microsoft.com/office/drawing/2014/main" id="{916FCBAF-1EBC-F600-89D8-7028D2E7866E}"/>
              </a:ext>
            </a:extLst>
          </p:cNvPr>
          <p:cNvGrpSpPr/>
          <p:nvPr/>
        </p:nvGrpSpPr>
        <p:grpSpPr>
          <a:xfrm>
            <a:off x="2435268" y="1002281"/>
            <a:ext cx="7772400" cy="1822138"/>
            <a:chOff x="2435268" y="1002281"/>
            <a:chExt cx="7772400" cy="1822138"/>
          </a:xfrm>
        </p:grpSpPr>
        <p:grpSp>
          <p:nvGrpSpPr>
            <p:cNvPr id="12" name="Group 11">
              <a:extLst>
                <a:ext uri="{FF2B5EF4-FFF2-40B4-BE49-F238E27FC236}">
                  <a16:creationId xmlns:a16="http://schemas.microsoft.com/office/drawing/2014/main" id="{9F358A00-2C9B-C807-1469-7D6E3A5BBB6B}"/>
                </a:ext>
              </a:extLst>
            </p:cNvPr>
            <p:cNvGrpSpPr/>
            <p:nvPr/>
          </p:nvGrpSpPr>
          <p:grpSpPr>
            <a:xfrm>
              <a:off x="2435268" y="1002281"/>
              <a:ext cx="7772400" cy="1822138"/>
              <a:chOff x="1758863" y="1039859"/>
              <a:chExt cx="7772400" cy="1822138"/>
            </a:xfrm>
          </p:grpSpPr>
          <p:pic>
            <p:nvPicPr>
              <p:cNvPr id="16" name="Picture 15">
                <a:extLst>
                  <a:ext uri="{FF2B5EF4-FFF2-40B4-BE49-F238E27FC236}">
                    <a16:creationId xmlns:a16="http://schemas.microsoft.com/office/drawing/2014/main" id="{035E0548-1932-6634-4142-03FFDB156720}"/>
                  </a:ext>
                </a:extLst>
              </p:cNvPr>
              <p:cNvPicPr>
                <a:picLocks noChangeAspect="1"/>
              </p:cNvPicPr>
              <p:nvPr/>
            </p:nvPicPr>
            <p:blipFill>
              <a:blip r:embed="rId2"/>
              <a:stretch>
                <a:fillRect/>
              </a:stretch>
            </p:blipFill>
            <p:spPr>
              <a:xfrm>
                <a:off x="1758863" y="1039859"/>
                <a:ext cx="7772400" cy="1822138"/>
              </a:xfrm>
              <a:prstGeom prst="rect">
                <a:avLst/>
              </a:prstGeom>
            </p:spPr>
          </p:pic>
          <p:sp>
            <p:nvSpPr>
              <p:cNvPr id="25" name="TextBox 24">
                <a:extLst>
                  <a:ext uri="{FF2B5EF4-FFF2-40B4-BE49-F238E27FC236}">
                    <a16:creationId xmlns:a16="http://schemas.microsoft.com/office/drawing/2014/main" id="{72284827-E2DE-D8A3-0708-B79546723788}"/>
                  </a:ext>
                </a:extLst>
              </p:cNvPr>
              <p:cNvSpPr txBox="1"/>
              <p:nvPr/>
            </p:nvSpPr>
            <p:spPr>
              <a:xfrm>
                <a:off x="6927636" y="1791807"/>
                <a:ext cx="965329"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d</a:t>
                </a:r>
                <a:r>
                  <a:rPr lang="en-US" sz="2800" i="1" dirty="0" err="1">
                    <a:latin typeface="Times New Roman" panose="02020603050405020304" pitchFamily="18" charset="0"/>
                    <a:cs typeface="Times New Roman" panose="02020603050405020304" pitchFamily="18" charset="0"/>
                  </a:rPr>
                  <a:t>n</a:t>
                </a:r>
                <a:r>
                  <a:rPr lang="en-US" sz="2800" i="1" dirty="0">
                    <a:latin typeface="Times New Roman" panose="02020603050405020304" pitchFamily="18" charset="0"/>
                    <a:cs typeface="Times New Roman" panose="02020603050405020304" pitchFamily="18" charset="0"/>
                  </a:rPr>
                  <a:t> = </a:t>
                </a:r>
              </a:p>
            </p:txBody>
          </p:sp>
        </p:grpSp>
        <p:pic>
          <p:nvPicPr>
            <p:cNvPr id="29" name="Picture 28">
              <a:extLst>
                <a:ext uri="{FF2B5EF4-FFF2-40B4-BE49-F238E27FC236}">
                  <a16:creationId xmlns:a16="http://schemas.microsoft.com/office/drawing/2014/main" id="{8BF51217-436B-D607-97F1-7049736476D2}"/>
                </a:ext>
              </a:extLst>
            </p:cNvPr>
            <p:cNvPicPr>
              <a:picLocks noChangeAspect="1"/>
            </p:cNvPicPr>
            <p:nvPr/>
          </p:nvPicPr>
          <p:blipFill>
            <a:blip r:embed="rId3"/>
            <a:stretch>
              <a:fillRect/>
            </a:stretch>
          </p:blipFill>
          <p:spPr>
            <a:xfrm>
              <a:off x="2660737" y="1784380"/>
              <a:ext cx="1638300" cy="939800"/>
            </a:xfrm>
            <a:prstGeom prst="rect">
              <a:avLst/>
            </a:prstGeom>
          </p:spPr>
        </p:pic>
      </p:grpSp>
      <p:sp>
        <p:nvSpPr>
          <p:cNvPr id="32" name="TextBox 31">
            <a:extLst>
              <a:ext uri="{FF2B5EF4-FFF2-40B4-BE49-F238E27FC236}">
                <a16:creationId xmlns:a16="http://schemas.microsoft.com/office/drawing/2014/main" id="{A7B50811-FD84-6F7F-CC45-E97CF330F0F8}"/>
              </a:ext>
            </a:extLst>
          </p:cNvPr>
          <p:cNvSpPr txBox="1"/>
          <p:nvPr/>
        </p:nvSpPr>
        <p:spPr>
          <a:xfrm>
            <a:off x="2929451" y="3136947"/>
            <a:ext cx="571823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This number is the density of states (DOS) at a frequency </a:t>
            </a:r>
            <a:r>
              <a:rPr lang="en-US" dirty="0">
                <a:latin typeface="Symbol" pitchFamily="2" charset="2"/>
                <a:cs typeface="Times New Roman" panose="02020603050405020304" pitchFamily="18" charset="0"/>
              </a:rPr>
              <a:t>w</a:t>
            </a:r>
          </a:p>
        </p:txBody>
      </p:sp>
      <p:pic>
        <p:nvPicPr>
          <p:cNvPr id="33" name="Picture 32">
            <a:extLst>
              <a:ext uri="{FF2B5EF4-FFF2-40B4-BE49-F238E27FC236}">
                <a16:creationId xmlns:a16="http://schemas.microsoft.com/office/drawing/2014/main" id="{8F78E39C-702F-2251-474F-8E5E29509214}"/>
              </a:ext>
            </a:extLst>
          </p:cNvPr>
          <p:cNvPicPr>
            <a:picLocks noChangeAspect="1"/>
          </p:cNvPicPr>
          <p:nvPr/>
        </p:nvPicPr>
        <p:blipFill>
          <a:blip r:embed="rId4"/>
          <a:stretch>
            <a:fillRect/>
          </a:stretch>
        </p:blipFill>
        <p:spPr>
          <a:xfrm>
            <a:off x="2021909" y="3624212"/>
            <a:ext cx="7772400" cy="827616"/>
          </a:xfrm>
          <a:prstGeom prst="rect">
            <a:avLst/>
          </a:prstGeom>
        </p:spPr>
      </p:pic>
      <p:pic>
        <p:nvPicPr>
          <p:cNvPr id="34" name="Picture 33">
            <a:extLst>
              <a:ext uri="{FF2B5EF4-FFF2-40B4-BE49-F238E27FC236}">
                <a16:creationId xmlns:a16="http://schemas.microsoft.com/office/drawing/2014/main" id="{AE161CB6-87B2-B774-BA32-71BF4F1A2C36}"/>
              </a:ext>
            </a:extLst>
          </p:cNvPr>
          <p:cNvPicPr>
            <a:picLocks noChangeAspect="1"/>
          </p:cNvPicPr>
          <p:nvPr/>
        </p:nvPicPr>
        <p:blipFill>
          <a:blip r:embed="rId5"/>
          <a:stretch>
            <a:fillRect/>
          </a:stretch>
        </p:blipFill>
        <p:spPr>
          <a:xfrm>
            <a:off x="1124037" y="4729961"/>
            <a:ext cx="1536700" cy="1155700"/>
          </a:xfrm>
          <a:prstGeom prst="rect">
            <a:avLst/>
          </a:prstGeom>
        </p:spPr>
      </p:pic>
      <p:pic>
        <p:nvPicPr>
          <p:cNvPr id="35" name="Picture 34">
            <a:extLst>
              <a:ext uri="{FF2B5EF4-FFF2-40B4-BE49-F238E27FC236}">
                <a16:creationId xmlns:a16="http://schemas.microsoft.com/office/drawing/2014/main" id="{4635B44D-8669-80D0-DCB8-C0E653B9F914}"/>
              </a:ext>
            </a:extLst>
          </p:cNvPr>
          <p:cNvPicPr>
            <a:picLocks noChangeAspect="1"/>
          </p:cNvPicPr>
          <p:nvPr/>
        </p:nvPicPr>
        <p:blipFill>
          <a:blip r:embed="rId6"/>
          <a:stretch>
            <a:fillRect/>
          </a:stretch>
        </p:blipFill>
        <p:spPr>
          <a:xfrm>
            <a:off x="2931067" y="4729961"/>
            <a:ext cx="2857500" cy="1244600"/>
          </a:xfrm>
          <a:prstGeom prst="rect">
            <a:avLst/>
          </a:prstGeom>
        </p:spPr>
      </p:pic>
      <p:sp>
        <p:nvSpPr>
          <p:cNvPr id="36" name="TextBox 35">
            <a:extLst>
              <a:ext uri="{FF2B5EF4-FFF2-40B4-BE49-F238E27FC236}">
                <a16:creationId xmlns:a16="http://schemas.microsoft.com/office/drawing/2014/main" id="{AEA2D0B9-FEC4-8210-4E8E-CBEA93A2DE73}"/>
              </a:ext>
            </a:extLst>
          </p:cNvPr>
          <p:cNvSpPr txBox="1"/>
          <p:nvPr/>
        </p:nvSpPr>
        <p:spPr>
          <a:xfrm>
            <a:off x="6206379" y="4583186"/>
            <a:ext cx="444384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modes in positive and negative “q=space”</a:t>
            </a:r>
            <a:endParaRPr lang="en-US" dirty="0">
              <a:latin typeface="Symbol" pitchFamily="2" charset="2"/>
              <a:cs typeface="Times New Roman" panose="02020603050405020304" pitchFamily="18" charset="0"/>
            </a:endParaRPr>
          </a:p>
        </p:txBody>
      </p:sp>
      <p:pic>
        <p:nvPicPr>
          <p:cNvPr id="37" name="Picture 36">
            <a:extLst>
              <a:ext uri="{FF2B5EF4-FFF2-40B4-BE49-F238E27FC236}">
                <a16:creationId xmlns:a16="http://schemas.microsoft.com/office/drawing/2014/main" id="{E59B3844-6E68-BF86-EA75-8CBF4ADCFE4D}"/>
              </a:ext>
            </a:extLst>
          </p:cNvPr>
          <p:cNvPicPr>
            <a:picLocks noChangeAspect="1"/>
          </p:cNvPicPr>
          <p:nvPr/>
        </p:nvPicPr>
        <p:blipFill>
          <a:blip r:embed="rId7"/>
          <a:stretch>
            <a:fillRect/>
          </a:stretch>
        </p:blipFill>
        <p:spPr>
          <a:xfrm>
            <a:off x="6257714" y="5178981"/>
            <a:ext cx="1662497" cy="587607"/>
          </a:xfrm>
          <a:prstGeom prst="rect">
            <a:avLst/>
          </a:prstGeom>
        </p:spPr>
      </p:pic>
      <p:pic>
        <p:nvPicPr>
          <p:cNvPr id="38" name="Picture 37">
            <a:extLst>
              <a:ext uri="{FF2B5EF4-FFF2-40B4-BE49-F238E27FC236}">
                <a16:creationId xmlns:a16="http://schemas.microsoft.com/office/drawing/2014/main" id="{AD6BD25F-BEE1-5896-786D-0662B6EDD897}"/>
              </a:ext>
            </a:extLst>
          </p:cNvPr>
          <p:cNvPicPr>
            <a:picLocks noChangeAspect="1"/>
          </p:cNvPicPr>
          <p:nvPr/>
        </p:nvPicPr>
        <p:blipFill>
          <a:blip r:embed="rId8"/>
          <a:stretch>
            <a:fillRect/>
          </a:stretch>
        </p:blipFill>
        <p:spPr>
          <a:xfrm>
            <a:off x="8742447" y="4893857"/>
            <a:ext cx="1679207" cy="916808"/>
          </a:xfrm>
          <a:prstGeom prst="rect">
            <a:avLst/>
          </a:prstGeom>
        </p:spPr>
      </p:pic>
      <p:sp>
        <p:nvSpPr>
          <p:cNvPr id="39" name="TextBox 38">
            <a:extLst>
              <a:ext uri="{FF2B5EF4-FFF2-40B4-BE49-F238E27FC236}">
                <a16:creationId xmlns:a16="http://schemas.microsoft.com/office/drawing/2014/main" id="{DCF92F41-C6DB-16C0-5EF6-0293AAF36FE2}"/>
              </a:ext>
            </a:extLst>
          </p:cNvPr>
          <p:cNvSpPr txBox="1"/>
          <p:nvPr/>
        </p:nvSpPr>
        <p:spPr>
          <a:xfrm>
            <a:off x="6201522" y="5828062"/>
            <a:ext cx="492961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 constant density of states like the Einstein Model</a:t>
            </a:r>
            <a:endParaRPr lang="en-US" dirty="0">
              <a:latin typeface="Symbol" pitchFamily="2" charset="2"/>
              <a:cs typeface="Times New Roman" panose="02020603050405020304" pitchFamily="18" charset="0"/>
            </a:endParaRPr>
          </a:p>
        </p:txBody>
      </p:sp>
    </p:spTree>
    <p:extLst>
      <p:ext uri="{BB962C8B-B14F-4D97-AF65-F5344CB8AC3E}">
        <p14:creationId xmlns:p14="http://schemas.microsoft.com/office/powerpoint/2010/main" val="40698593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50EF11-776A-F143-9C33-76340219E884}"/>
              </a:ext>
            </a:extLst>
          </p:cNvPr>
          <p:cNvPicPr>
            <a:picLocks noChangeAspect="1"/>
          </p:cNvPicPr>
          <p:nvPr/>
        </p:nvPicPr>
        <p:blipFill>
          <a:blip r:embed="rId2"/>
          <a:stretch>
            <a:fillRect/>
          </a:stretch>
        </p:blipFill>
        <p:spPr>
          <a:xfrm>
            <a:off x="262119" y="1503195"/>
            <a:ext cx="7726906" cy="5115320"/>
          </a:xfrm>
          <a:prstGeom prst="rect">
            <a:avLst/>
          </a:prstGeom>
        </p:spPr>
      </p:pic>
      <p:sp>
        <p:nvSpPr>
          <p:cNvPr id="8" name="TextBox 7">
            <a:extLst>
              <a:ext uri="{FF2B5EF4-FFF2-40B4-BE49-F238E27FC236}">
                <a16:creationId xmlns:a16="http://schemas.microsoft.com/office/drawing/2014/main" id="{A2181376-8D66-8A4C-9A6A-2FAAB4328E83}"/>
              </a:ext>
            </a:extLst>
          </p:cNvPr>
          <p:cNvSpPr txBox="1"/>
          <p:nvPr/>
        </p:nvSpPr>
        <p:spPr>
          <a:xfrm>
            <a:off x="8327571" y="4582886"/>
            <a:ext cx="29413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Number of vibrational modes</a:t>
            </a:r>
          </a:p>
        </p:txBody>
      </p:sp>
      <p:pic>
        <p:nvPicPr>
          <p:cNvPr id="9" name="Picture 8">
            <a:extLst>
              <a:ext uri="{FF2B5EF4-FFF2-40B4-BE49-F238E27FC236}">
                <a16:creationId xmlns:a16="http://schemas.microsoft.com/office/drawing/2014/main" id="{0E9300CE-332A-D14E-8374-996898AA1733}"/>
              </a:ext>
            </a:extLst>
          </p:cNvPr>
          <p:cNvPicPr>
            <a:picLocks noChangeAspect="1"/>
          </p:cNvPicPr>
          <p:nvPr/>
        </p:nvPicPr>
        <p:blipFill>
          <a:blip r:embed="rId3"/>
          <a:stretch>
            <a:fillRect/>
          </a:stretch>
        </p:blipFill>
        <p:spPr>
          <a:xfrm>
            <a:off x="8178324" y="4952218"/>
            <a:ext cx="3380921" cy="762916"/>
          </a:xfrm>
          <a:prstGeom prst="rect">
            <a:avLst/>
          </a:prstGeom>
        </p:spPr>
      </p:pic>
      <p:sp>
        <p:nvSpPr>
          <p:cNvPr id="10" name="Slide Number Placeholder 9">
            <a:extLst>
              <a:ext uri="{FF2B5EF4-FFF2-40B4-BE49-F238E27FC236}">
                <a16:creationId xmlns:a16="http://schemas.microsoft.com/office/drawing/2014/main" id="{C12B3468-E8C1-AD40-9DE1-BD561F14A3D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66</a:t>
            </a:fld>
            <a:endParaRPr lang="en-US"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F3FF678-956D-A772-B0B8-B26D95D0F716}"/>
              </a:ext>
            </a:extLst>
          </p:cNvPr>
          <p:cNvSpPr txBox="1"/>
          <p:nvPr/>
        </p:nvSpPr>
        <p:spPr>
          <a:xfrm>
            <a:off x="1551676" y="1215030"/>
            <a:ext cx="240963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Dispersion Relationship</a:t>
            </a:r>
          </a:p>
        </p:txBody>
      </p:sp>
      <p:sp>
        <p:nvSpPr>
          <p:cNvPr id="6" name="TextBox 5">
            <a:extLst>
              <a:ext uri="{FF2B5EF4-FFF2-40B4-BE49-F238E27FC236}">
                <a16:creationId xmlns:a16="http://schemas.microsoft.com/office/drawing/2014/main" id="{FB43E091-6171-CA9C-F78D-8E92BD0E1506}"/>
              </a:ext>
            </a:extLst>
          </p:cNvPr>
          <p:cNvSpPr txBox="1"/>
          <p:nvPr/>
        </p:nvSpPr>
        <p:spPr>
          <a:xfrm>
            <a:off x="4961708" y="1215030"/>
            <a:ext cx="176202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Density of States</a:t>
            </a:r>
          </a:p>
        </p:txBody>
      </p:sp>
      <p:pic>
        <p:nvPicPr>
          <p:cNvPr id="12" name="Picture 11">
            <a:extLst>
              <a:ext uri="{FF2B5EF4-FFF2-40B4-BE49-F238E27FC236}">
                <a16:creationId xmlns:a16="http://schemas.microsoft.com/office/drawing/2014/main" id="{1A363CE6-87C4-35A5-1DCC-C761289A047A}"/>
              </a:ext>
            </a:extLst>
          </p:cNvPr>
          <p:cNvPicPr>
            <a:picLocks noChangeAspect="1"/>
          </p:cNvPicPr>
          <p:nvPr/>
        </p:nvPicPr>
        <p:blipFill>
          <a:blip r:embed="rId4"/>
          <a:stretch>
            <a:fillRect/>
          </a:stretch>
        </p:blipFill>
        <p:spPr>
          <a:xfrm>
            <a:off x="4629868" y="168014"/>
            <a:ext cx="2425700" cy="812800"/>
          </a:xfrm>
          <a:prstGeom prst="rect">
            <a:avLst/>
          </a:prstGeom>
        </p:spPr>
      </p:pic>
      <p:pic>
        <p:nvPicPr>
          <p:cNvPr id="13" name="Picture 12">
            <a:extLst>
              <a:ext uri="{FF2B5EF4-FFF2-40B4-BE49-F238E27FC236}">
                <a16:creationId xmlns:a16="http://schemas.microsoft.com/office/drawing/2014/main" id="{21C9144D-1B27-B443-C967-56746921B57F}"/>
              </a:ext>
            </a:extLst>
          </p:cNvPr>
          <p:cNvPicPr>
            <a:picLocks noChangeAspect="1"/>
          </p:cNvPicPr>
          <p:nvPr/>
        </p:nvPicPr>
        <p:blipFill rotWithShape="1">
          <a:blip r:embed="rId5"/>
          <a:srcRect l="4852" t="2853" r="57277" b="46593"/>
          <a:stretch/>
        </p:blipFill>
        <p:spPr>
          <a:xfrm>
            <a:off x="1501602" y="146163"/>
            <a:ext cx="2409634" cy="834651"/>
          </a:xfrm>
          <a:prstGeom prst="rect">
            <a:avLst/>
          </a:prstGeom>
        </p:spPr>
      </p:pic>
      <p:pic>
        <p:nvPicPr>
          <p:cNvPr id="15" name="Picture 14">
            <a:extLst>
              <a:ext uri="{FF2B5EF4-FFF2-40B4-BE49-F238E27FC236}">
                <a16:creationId xmlns:a16="http://schemas.microsoft.com/office/drawing/2014/main" id="{EEBF0EFC-B3E7-7BBB-33EB-636641C47D24}"/>
              </a:ext>
            </a:extLst>
          </p:cNvPr>
          <p:cNvPicPr>
            <a:picLocks noChangeAspect="1"/>
          </p:cNvPicPr>
          <p:nvPr/>
        </p:nvPicPr>
        <p:blipFill rotWithShape="1">
          <a:blip r:embed="rId6"/>
          <a:srcRect r="48187" b="50519"/>
          <a:stretch/>
        </p:blipFill>
        <p:spPr>
          <a:xfrm>
            <a:off x="8769350" y="277983"/>
            <a:ext cx="2425700" cy="592861"/>
          </a:xfrm>
          <a:prstGeom prst="rect">
            <a:avLst/>
          </a:prstGeom>
        </p:spPr>
      </p:pic>
    </p:spTree>
    <p:extLst>
      <p:ext uri="{BB962C8B-B14F-4D97-AF65-F5344CB8AC3E}">
        <p14:creationId xmlns:p14="http://schemas.microsoft.com/office/powerpoint/2010/main" val="33044198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50EF11-776A-F143-9C33-76340219E884}"/>
              </a:ext>
            </a:extLst>
          </p:cNvPr>
          <p:cNvPicPr>
            <a:picLocks noChangeAspect="1"/>
          </p:cNvPicPr>
          <p:nvPr/>
        </p:nvPicPr>
        <p:blipFill>
          <a:blip r:embed="rId2"/>
          <a:stretch>
            <a:fillRect/>
          </a:stretch>
        </p:blipFill>
        <p:spPr>
          <a:xfrm>
            <a:off x="262119" y="1503195"/>
            <a:ext cx="7726906" cy="5115320"/>
          </a:xfrm>
          <a:prstGeom prst="rect">
            <a:avLst/>
          </a:prstGeom>
        </p:spPr>
      </p:pic>
      <p:sp>
        <p:nvSpPr>
          <p:cNvPr id="3" name="TextBox 2">
            <a:extLst>
              <a:ext uri="{FF2B5EF4-FFF2-40B4-BE49-F238E27FC236}">
                <a16:creationId xmlns:a16="http://schemas.microsoft.com/office/drawing/2014/main" id="{581EA812-E3AB-D44D-AA07-684165B284DE}"/>
              </a:ext>
            </a:extLst>
          </p:cNvPr>
          <p:cNvSpPr txBox="1"/>
          <p:nvPr/>
        </p:nvSpPr>
        <p:spPr>
          <a:xfrm>
            <a:off x="2928257" y="609600"/>
            <a:ext cx="129394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3-d Crystal</a:t>
            </a:r>
          </a:p>
        </p:txBody>
      </p:sp>
      <p:sp>
        <p:nvSpPr>
          <p:cNvPr id="4" name="TextBox 3">
            <a:extLst>
              <a:ext uri="{FF2B5EF4-FFF2-40B4-BE49-F238E27FC236}">
                <a16:creationId xmlns:a16="http://schemas.microsoft.com/office/drawing/2014/main" id="{D847D075-F86F-BB4C-B73A-4A139E23EEB4}"/>
              </a:ext>
            </a:extLst>
          </p:cNvPr>
          <p:cNvSpPr txBox="1"/>
          <p:nvPr/>
        </p:nvSpPr>
        <p:spPr>
          <a:xfrm>
            <a:off x="4582885" y="978932"/>
            <a:ext cx="7190879"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Transverse and longitudinal optical and acoustic modes exist for 3d crystals.</a:t>
            </a:r>
          </a:p>
        </p:txBody>
      </p:sp>
      <p:sp>
        <p:nvSpPr>
          <p:cNvPr id="7" name="TextBox 6">
            <a:extLst>
              <a:ext uri="{FF2B5EF4-FFF2-40B4-BE49-F238E27FC236}">
                <a16:creationId xmlns:a16="http://schemas.microsoft.com/office/drawing/2014/main" id="{A653CA65-4A29-494C-AE7C-912F4919D02E}"/>
              </a:ext>
            </a:extLst>
          </p:cNvPr>
          <p:cNvSpPr txBox="1"/>
          <p:nvPr/>
        </p:nvSpPr>
        <p:spPr>
          <a:xfrm>
            <a:off x="7249557" y="2089896"/>
            <a:ext cx="4942443"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n atoms in unit cell</a:t>
            </a:r>
          </a:p>
          <a:p>
            <a:r>
              <a:rPr lang="en-US" dirty="0">
                <a:latin typeface="Times New Roman" panose="02020603050405020304" pitchFamily="18" charset="0"/>
                <a:cs typeface="Times New Roman" panose="02020603050405020304" pitchFamily="18" charset="0"/>
              </a:rPr>
              <a:t>3N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n vibrational modes</a:t>
            </a:r>
          </a:p>
          <a:p>
            <a:r>
              <a:rPr lang="en-US" dirty="0">
                <a:latin typeface="Times New Roman" panose="02020603050405020304" pitchFamily="18" charset="0"/>
                <a:cs typeface="Times New Roman" panose="02020603050405020304" pitchFamily="18" charset="0"/>
              </a:rPr>
              <a:t>3N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 acoustic modes (Unit cell vibrates as an entity)</a:t>
            </a:r>
          </a:p>
          <a:p>
            <a:r>
              <a:rPr lang="en-US" dirty="0">
                <a:latin typeface="Times New Roman" panose="02020603050405020304" pitchFamily="18" charset="0"/>
                <a:cs typeface="Times New Roman" panose="02020603050405020304" pitchFamily="18" charset="0"/>
              </a:rPr>
              <a:t>3N</a:t>
            </a:r>
            <a:r>
              <a:rPr lang="en-US" baseline="-25000" dirty="0">
                <a:latin typeface="Times New Roman" panose="02020603050405020304" pitchFamily="18" charset="0"/>
                <a:cs typeface="Times New Roman" panose="02020603050405020304" pitchFamily="18" charset="0"/>
              </a:rPr>
              <a:t>A</a:t>
            </a:r>
            <a:r>
              <a:rPr lang="en-US" dirty="0">
                <a:latin typeface="Times New Roman" panose="02020603050405020304" pitchFamily="18" charset="0"/>
                <a:cs typeface="Times New Roman" panose="02020603050405020304" pitchFamily="18" charset="0"/>
              </a:rPr>
              <a:t>(n-1) optical modes (deformation of unit cell)</a:t>
            </a:r>
          </a:p>
          <a:p>
            <a:r>
              <a:rPr lang="en-US" dirty="0">
                <a:latin typeface="Times New Roman" panose="02020603050405020304" pitchFamily="18" charset="0"/>
                <a:cs typeface="Times New Roman" panose="02020603050405020304" pitchFamily="18" charset="0"/>
              </a:rPr>
              <a:t>At high T each mode has </a:t>
            </a:r>
            <a:r>
              <a:rPr lang="en-US" dirty="0" err="1">
                <a:latin typeface="Times New Roman" panose="02020603050405020304" pitchFamily="18" charset="0"/>
                <a:cs typeface="Times New Roman" panose="02020603050405020304" pitchFamily="18" charset="0"/>
              </a:rPr>
              <a:t>k</a:t>
            </a:r>
            <a:r>
              <a:rPr lang="en-US" baseline="-25000" dirty="0" err="1">
                <a:latin typeface="Times New Roman" panose="02020603050405020304" pitchFamily="18" charset="0"/>
                <a:cs typeface="Times New Roman" panose="02020603050405020304" pitchFamily="18" charset="0"/>
              </a:rPr>
              <a:t>B</a:t>
            </a:r>
            <a:r>
              <a:rPr lang="en-US"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(2 springs for each Cartesian coordinate in two directions)</a:t>
            </a:r>
          </a:p>
          <a:p>
            <a:r>
              <a:rPr lang="en-US" dirty="0">
                <a:latin typeface="Times New Roman" panose="02020603050405020304" pitchFamily="18" charset="0"/>
                <a:cs typeface="Times New Roman" panose="02020603050405020304" pitchFamily="18" charset="0"/>
              </a:rPr>
              <a:t>So, heat capacity is 3R</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2181376-8D66-8A4C-9A6A-2FAAB4328E83}"/>
              </a:ext>
            </a:extLst>
          </p:cNvPr>
          <p:cNvSpPr txBox="1"/>
          <p:nvPr/>
        </p:nvSpPr>
        <p:spPr>
          <a:xfrm>
            <a:off x="8327571" y="4582886"/>
            <a:ext cx="29413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Number of vibrational modes</a:t>
            </a:r>
          </a:p>
        </p:txBody>
      </p:sp>
      <p:pic>
        <p:nvPicPr>
          <p:cNvPr id="9" name="Picture 8">
            <a:extLst>
              <a:ext uri="{FF2B5EF4-FFF2-40B4-BE49-F238E27FC236}">
                <a16:creationId xmlns:a16="http://schemas.microsoft.com/office/drawing/2014/main" id="{0E9300CE-332A-D14E-8374-996898AA1733}"/>
              </a:ext>
            </a:extLst>
          </p:cNvPr>
          <p:cNvPicPr>
            <a:picLocks noChangeAspect="1"/>
          </p:cNvPicPr>
          <p:nvPr/>
        </p:nvPicPr>
        <p:blipFill>
          <a:blip r:embed="rId3"/>
          <a:stretch>
            <a:fillRect/>
          </a:stretch>
        </p:blipFill>
        <p:spPr>
          <a:xfrm>
            <a:off x="8178324" y="4952218"/>
            <a:ext cx="3380921" cy="762916"/>
          </a:xfrm>
          <a:prstGeom prst="rect">
            <a:avLst/>
          </a:prstGeom>
        </p:spPr>
      </p:pic>
      <p:sp>
        <p:nvSpPr>
          <p:cNvPr id="10" name="Slide Number Placeholder 9">
            <a:extLst>
              <a:ext uri="{FF2B5EF4-FFF2-40B4-BE49-F238E27FC236}">
                <a16:creationId xmlns:a16="http://schemas.microsoft.com/office/drawing/2014/main" id="{C12B3468-E8C1-AD40-9DE1-BD561F14A3D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67</a:t>
            </a:fld>
            <a:endParaRPr lang="en-US"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A9AFABB1-D3A6-6243-BB0E-111AE7EA8D4C}"/>
              </a:ext>
            </a:extLst>
          </p:cNvPr>
          <p:cNvPicPr>
            <a:picLocks noChangeAspect="1"/>
          </p:cNvPicPr>
          <p:nvPr/>
        </p:nvPicPr>
        <p:blipFill>
          <a:blip r:embed="rId4"/>
          <a:stretch>
            <a:fillRect/>
          </a:stretch>
        </p:blipFill>
        <p:spPr>
          <a:xfrm>
            <a:off x="398159" y="135450"/>
            <a:ext cx="2004573" cy="948299"/>
          </a:xfrm>
          <a:prstGeom prst="rect">
            <a:avLst/>
          </a:prstGeom>
        </p:spPr>
      </p:pic>
      <p:sp>
        <p:nvSpPr>
          <p:cNvPr id="5" name="TextBox 4">
            <a:extLst>
              <a:ext uri="{FF2B5EF4-FFF2-40B4-BE49-F238E27FC236}">
                <a16:creationId xmlns:a16="http://schemas.microsoft.com/office/drawing/2014/main" id="{6F3FF678-956D-A772-B0B8-B26D95D0F716}"/>
              </a:ext>
            </a:extLst>
          </p:cNvPr>
          <p:cNvSpPr txBox="1"/>
          <p:nvPr/>
        </p:nvSpPr>
        <p:spPr>
          <a:xfrm>
            <a:off x="1551676" y="1215030"/>
            <a:ext cx="240963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Dispersion Relationship</a:t>
            </a:r>
          </a:p>
        </p:txBody>
      </p:sp>
      <p:sp>
        <p:nvSpPr>
          <p:cNvPr id="6" name="TextBox 5">
            <a:extLst>
              <a:ext uri="{FF2B5EF4-FFF2-40B4-BE49-F238E27FC236}">
                <a16:creationId xmlns:a16="http://schemas.microsoft.com/office/drawing/2014/main" id="{FB43E091-6171-CA9C-F78D-8E92BD0E1506}"/>
              </a:ext>
            </a:extLst>
          </p:cNvPr>
          <p:cNvSpPr txBox="1"/>
          <p:nvPr/>
        </p:nvSpPr>
        <p:spPr>
          <a:xfrm>
            <a:off x="4961708" y="1215030"/>
            <a:ext cx="176202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Density of States</a:t>
            </a:r>
          </a:p>
        </p:txBody>
      </p:sp>
    </p:spTree>
    <p:extLst>
      <p:ext uri="{BB962C8B-B14F-4D97-AF65-F5344CB8AC3E}">
        <p14:creationId xmlns:p14="http://schemas.microsoft.com/office/powerpoint/2010/main" val="36650484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pic>
        <p:nvPicPr>
          <p:cNvPr id="3" name="Picture 2">
            <a:extLst>
              <a:ext uri="{FF2B5EF4-FFF2-40B4-BE49-F238E27FC236}">
                <a16:creationId xmlns:a16="http://schemas.microsoft.com/office/drawing/2014/main" id="{90A978A9-A2F1-E540-8C5A-0B1BE89B18FB}"/>
              </a:ext>
            </a:extLst>
          </p:cNvPr>
          <p:cNvPicPr>
            <a:picLocks noChangeAspect="1"/>
          </p:cNvPicPr>
          <p:nvPr/>
        </p:nvPicPr>
        <p:blipFill>
          <a:blip r:embed="rId2"/>
          <a:stretch>
            <a:fillRect/>
          </a:stretch>
        </p:blipFill>
        <p:spPr>
          <a:xfrm>
            <a:off x="381778" y="1741714"/>
            <a:ext cx="6052866" cy="3537858"/>
          </a:xfrm>
          <a:prstGeom prst="rect">
            <a:avLst/>
          </a:prstGeom>
        </p:spPr>
      </p:pic>
      <p:sp>
        <p:nvSpPr>
          <p:cNvPr id="4" name="TextBox 3">
            <a:extLst>
              <a:ext uri="{FF2B5EF4-FFF2-40B4-BE49-F238E27FC236}">
                <a16:creationId xmlns:a16="http://schemas.microsoft.com/office/drawing/2014/main" id="{2DB854C3-6EDC-A548-A34C-8F638B732337}"/>
              </a:ext>
            </a:extLst>
          </p:cNvPr>
          <p:cNvSpPr txBox="1"/>
          <p:nvPr/>
        </p:nvSpPr>
        <p:spPr>
          <a:xfrm>
            <a:off x="7413172" y="1262743"/>
            <a:ext cx="3772443" cy="1754326"/>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temperature</a:t>
            </a:r>
          </a:p>
          <a:p>
            <a:r>
              <a:rPr lang="en-US" dirty="0">
                <a:latin typeface="Times New Roman" panose="02020603050405020304" pitchFamily="18" charset="0"/>
                <a:cs typeface="Times New Roman" panose="02020603050405020304" pitchFamily="18" charset="0"/>
              </a:rPr>
              <a:t>Low energy, low frequency vibrations</a:t>
            </a:r>
          </a:p>
          <a:p>
            <a:r>
              <a:rPr lang="en-US" dirty="0">
                <a:latin typeface="Times New Roman" panose="02020603050405020304" pitchFamily="18" charset="0"/>
                <a:cs typeface="Times New Roman" panose="02020603050405020304" pitchFamily="18" charset="0"/>
              </a:rPr>
              <a:t>are excited</a:t>
            </a:r>
          </a:p>
          <a:p>
            <a:r>
              <a:rPr lang="en-US" dirty="0">
                <a:latin typeface="Times New Roman" panose="02020603050405020304" pitchFamily="18" charset="0"/>
                <a:cs typeface="Times New Roman" panose="02020603050405020304" pitchFamily="18" charset="0"/>
              </a:rPr>
              <a:t>These are acoustic mode vibrations</a:t>
            </a:r>
          </a:p>
          <a:p>
            <a:r>
              <a:rPr lang="en-US" dirty="0">
                <a:latin typeface="Times New Roman" panose="02020603050405020304" pitchFamily="18" charset="0"/>
                <a:cs typeface="Times New Roman" panose="02020603050405020304" pitchFamily="18" charset="0"/>
              </a:rPr>
              <a:t>Unit cell vibrates as an entity</a:t>
            </a:r>
          </a:p>
          <a:p>
            <a:r>
              <a:rPr lang="en-US" dirty="0">
                <a:latin typeface="Times New Roman" panose="02020603050405020304" pitchFamily="18" charset="0"/>
                <a:cs typeface="Times New Roman" panose="02020603050405020304" pitchFamily="18" charset="0"/>
              </a:rPr>
              <a:t>Long distances compared to a unit cell</a:t>
            </a:r>
          </a:p>
        </p:txBody>
      </p:sp>
      <p:pic>
        <p:nvPicPr>
          <p:cNvPr id="5" name="Picture 4">
            <a:extLst>
              <a:ext uri="{FF2B5EF4-FFF2-40B4-BE49-F238E27FC236}">
                <a16:creationId xmlns:a16="http://schemas.microsoft.com/office/drawing/2014/main" id="{288189A6-6A71-8F48-BC59-4DDE769E5027}"/>
              </a:ext>
            </a:extLst>
          </p:cNvPr>
          <p:cNvPicPr>
            <a:picLocks noChangeAspect="1"/>
          </p:cNvPicPr>
          <p:nvPr/>
        </p:nvPicPr>
        <p:blipFill>
          <a:blip r:embed="rId3"/>
          <a:stretch>
            <a:fillRect/>
          </a:stretch>
        </p:blipFill>
        <p:spPr>
          <a:xfrm>
            <a:off x="6976074" y="3223138"/>
            <a:ext cx="4745310" cy="3141462"/>
          </a:xfrm>
          <a:prstGeom prst="rect">
            <a:avLst/>
          </a:prstGeom>
        </p:spPr>
      </p:pic>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68</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06890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1217854" y="545633"/>
            <a:ext cx="10592708" cy="1015663"/>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hlinkClick r:id="rId2"/>
              </a:rPr>
              <a:t>Debye Model</a:t>
            </a:r>
          </a:p>
          <a:p>
            <a:r>
              <a:rPr lang="en-US" sz="2400" b="1" dirty="0">
                <a:latin typeface="Times New Roman" panose="02020603050405020304" pitchFamily="18" charset="0"/>
                <a:cs typeface="Times New Roman" panose="02020603050405020304" pitchFamily="18" charset="0"/>
                <a:hlinkClick r:id="rId2"/>
              </a:rPr>
              <a:t>Derivation</a:t>
            </a:r>
          </a:p>
          <a:p>
            <a:r>
              <a:rPr lang="en-US" sz="1200" b="1" dirty="0">
                <a:latin typeface="Times New Roman" panose="02020603050405020304" pitchFamily="18" charset="0"/>
                <a:cs typeface="Times New Roman" panose="02020603050405020304" pitchFamily="18" charset="0"/>
                <a:hlinkClick r:id="rId2"/>
              </a:rPr>
              <a:t>https://</a:t>
            </a:r>
            <a:r>
              <a:rPr lang="en-US" sz="1200" b="1" dirty="0" err="1">
                <a:latin typeface="Times New Roman" panose="02020603050405020304" pitchFamily="18" charset="0"/>
                <a:cs typeface="Times New Roman" panose="02020603050405020304" pitchFamily="18" charset="0"/>
                <a:hlinkClick r:id="rId2"/>
              </a:rPr>
              <a:t>eng.libretexts.org</a:t>
            </a:r>
            <a:r>
              <a:rPr lang="en-US" sz="1200" b="1" dirty="0">
                <a:latin typeface="Times New Roman" panose="02020603050405020304" pitchFamily="18" charset="0"/>
                <a:cs typeface="Times New Roman" panose="02020603050405020304" pitchFamily="18" charset="0"/>
                <a:hlinkClick r:id="rId2"/>
              </a:rPr>
              <a:t>/Bookshelves/</a:t>
            </a:r>
            <a:r>
              <a:rPr lang="en-US" sz="1200" b="1" dirty="0" err="1">
                <a:latin typeface="Times New Roman" panose="02020603050405020304" pitchFamily="18" charset="0"/>
                <a:cs typeface="Times New Roman" panose="02020603050405020304" pitchFamily="18" charset="0"/>
                <a:hlinkClick r:id="rId2"/>
              </a:rPr>
              <a:t>Materials_Science</a:t>
            </a:r>
            <a:r>
              <a:rPr lang="en-US" sz="1200" b="1" dirty="0">
                <a:latin typeface="Times New Roman" panose="02020603050405020304" pitchFamily="18" charset="0"/>
                <a:cs typeface="Times New Roman" panose="02020603050405020304" pitchFamily="18" charset="0"/>
                <a:hlinkClick r:id="rId2"/>
              </a:rPr>
              <a:t>/</a:t>
            </a:r>
            <a:r>
              <a:rPr lang="en-US" sz="1200" b="1" dirty="0" err="1">
                <a:latin typeface="Times New Roman" panose="02020603050405020304" pitchFamily="18" charset="0"/>
                <a:cs typeface="Times New Roman" panose="02020603050405020304" pitchFamily="18" charset="0"/>
                <a:hlinkClick r:id="rId2"/>
              </a:rPr>
              <a:t>Supplemental_Modules</a:t>
            </a:r>
            <a:r>
              <a:rPr lang="en-US" sz="1200" b="1" dirty="0">
                <a:latin typeface="Times New Roman" panose="02020603050405020304" pitchFamily="18" charset="0"/>
                <a:cs typeface="Times New Roman" panose="02020603050405020304" pitchFamily="18" charset="0"/>
                <a:hlinkClick r:id="rId2"/>
              </a:rPr>
              <a:t>_(</a:t>
            </a:r>
            <a:r>
              <a:rPr lang="en-US" sz="1200" b="1" dirty="0" err="1">
                <a:latin typeface="Times New Roman" panose="02020603050405020304" pitchFamily="18" charset="0"/>
                <a:cs typeface="Times New Roman" panose="02020603050405020304" pitchFamily="18" charset="0"/>
                <a:hlinkClick r:id="rId2"/>
              </a:rPr>
              <a:t>Materials_Science</a:t>
            </a:r>
            <a:r>
              <a:rPr lang="en-US" sz="1200" b="1" dirty="0">
                <a:latin typeface="Times New Roman" panose="02020603050405020304" pitchFamily="18" charset="0"/>
                <a:cs typeface="Times New Roman" panose="02020603050405020304" pitchFamily="18" charset="0"/>
                <a:hlinkClick r:id="rId2"/>
              </a:rPr>
              <a:t>)/</a:t>
            </a:r>
            <a:r>
              <a:rPr lang="en-US" sz="1200" b="1" dirty="0" err="1">
                <a:latin typeface="Times New Roman" panose="02020603050405020304" pitchFamily="18" charset="0"/>
                <a:cs typeface="Times New Roman" panose="02020603050405020304" pitchFamily="18" charset="0"/>
                <a:hlinkClick r:id="rId2"/>
              </a:rPr>
              <a:t>Electronic_Properties</a:t>
            </a:r>
            <a:r>
              <a:rPr lang="en-US" sz="1200" b="1" dirty="0">
                <a:latin typeface="Times New Roman" panose="02020603050405020304" pitchFamily="18" charset="0"/>
                <a:cs typeface="Times New Roman" panose="02020603050405020304" pitchFamily="18" charset="0"/>
                <a:hlinkClick r:id="rId2"/>
              </a:rPr>
              <a:t>/</a:t>
            </a:r>
            <a:r>
              <a:rPr lang="en-US" sz="1200" b="1" dirty="0" err="1">
                <a:latin typeface="Times New Roman" panose="02020603050405020304" pitchFamily="18" charset="0"/>
                <a:cs typeface="Times New Roman" panose="02020603050405020304" pitchFamily="18" charset="0"/>
                <a:hlinkClick r:id="rId2"/>
              </a:rPr>
              <a:t>Debye_Model_For_Specific_Heat</a:t>
            </a:r>
            <a:endParaRPr lang="en-US" sz="1200" b="1" dirty="0">
              <a:latin typeface="Times New Roman" panose="02020603050405020304" pitchFamily="18" charset="0"/>
              <a:cs typeface="Times New Roman" panose="02020603050405020304" pitchFamily="18" charset="0"/>
            </a:endParaRP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69</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22488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1FEE64D-9AE5-3E44-A71D-51030336203B}"/>
              </a:ext>
            </a:extLst>
          </p:cNvPr>
          <p:cNvSpPr txBox="1"/>
          <p:nvPr/>
        </p:nvSpPr>
        <p:spPr>
          <a:xfrm>
            <a:off x="3301550" y="1278542"/>
            <a:ext cx="16391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an ideal gas</a:t>
            </a:r>
          </a:p>
        </p:txBody>
      </p:sp>
      <p:pic>
        <p:nvPicPr>
          <p:cNvPr id="3" name="Picture 2">
            <a:extLst>
              <a:ext uri="{FF2B5EF4-FFF2-40B4-BE49-F238E27FC236}">
                <a16:creationId xmlns:a16="http://schemas.microsoft.com/office/drawing/2014/main" id="{D0605033-DF28-A747-AFD9-F5C8B77E5734}"/>
              </a:ext>
            </a:extLst>
          </p:cNvPr>
          <p:cNvPicPr>
            <a:picLocks noChangeAspect="1"/>
          </p:cNvPicPr>
          <p:nvPr/>
        </p:nvPicPr>
        <p:blipFill>
          <a:blip r:embed="rId2"/>
          <a:stretch>
            <a:fillRect/>
          </a:stretch>
        </p:blipFill>
        <p:spPr>
          <a:xfrm>
            <a:off x="3413266" y="1854200"/>
            <a:ext cx="2817602" cy="882622"/>
          </a:xfrm>
          <a:prstGeom prst="rect">
            <a:avLst/>
          </a:prstGeom>
        </p:spPr>
      </p:pic>
      <p:sp>
        <p:nvSpPr>
          <p:cNvPr id="4" name="TextBox 3">
            <a:extLst>
              <a:ext uri="{FF2B5EF4-FFF2-40B4-BE49-F238E27FC236}">
                <a16:creationId xmlns:a16="http://schemas.microsoft.com/office/drawing/2014/main" id="{A5EC16E5-752F-7D4D-8643-A43F14EDA808}"/>
              </a:ext>
            </a:extLst>
          </p:cNvPr>
          <p:cNvSpPr txBox="1"/>
          <p:nvPr/>
        </p:nvSpPr>
        <p:spPr>
          <a:xfrm>
            <a:off x="7056255" y="2063469"/>
            <a:ext cx="3396699" cy="923330"/>
          </a:xfrm>
          <a:prstGeom prst="rect">
            <a:avLst/>
          </a:prstGeom>
          <a:noFill/>
        </p:spPr>
        <p:txBody>
          <a:bodyPr wrap="none" rtlCol="0">
            <a:spAutoFit/>
          </a:bodyPr>
          <a:lstStyle/>
          <a:p>
            <a:pPr marL="285750" indent="-285750">
              <a:buFont typeface="Symbol" pitchFamily="2" charset="2"/>
              <a:buChar char="a"/>
            </a:pPr>
            <a:r>
              <a:rPr lang="en-US" dirty="0">
                <a:latin typeface="Times New Roman" panose="02020603050405020304" pitchFamily="18" charset="0"/>
                <a:cs typeface="Times New Roman" panose="02020603050405020304" pitchFamily="18" charset="0"/>
              </a:rPr>
              <a:t>= 1/V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 = R/PV = 1/T</a:t>
            </a:r>
          </a:p>
          <a:p>
            <a:pPr marL="285750" indent="-285750">
              <a:buFont typeface="Symbol" pitchFamily="2" charset="2"/>
              <a:buChar char="k"/>
            </a:pPr>
            <a:r>
              <a:rPr lang="en-US" dirty="0">
                <a:latin typeface="Times New Roman" panose="02020603050405020304" pitchFamily="18" charset="0"/>
                <a:cs typeface="Times New Roman" panose="02020603050405020304" pitchFamily="18" charset="0"/>
              </a:rPr>
              <a:t>= -1/V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 = RT/VP</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 = 1/P</a:t>
            </a:r>
          </a:p>
          <a:p>
            <a:r>
              <a:rPr lang="en-US" dirty="0">
                <a:latin typeface="Symbol" pitchFamily="2" charset="2"/>
              </a:rPr>
              <a:t>a</a:t>
            </a:r>
            <a:r>
              <a:rPr lang="en-US" baseline="30000" dirty="0">
                <a:latin typeface="Times New Roman" panose="02020603050405020304" pitchFamily="18" charset="0"/>
                <a:cs typeface="Times New Roman" panose="02020603050405020304" pitchFamily="18" charset="0"/>
              </a:rPr>
              <a:t>2</a:t>
            </a:r>
            <a:r>
              <a:rPr lang="en-US" dirty="0">
                <a:latin typeface="Times New Roman" panose="02020603050405020304" pitchFamily="18" charset="0"/>
                <a:cs typeface="Times New Roman" panose="02020603050405020304" pitchFamily="18" charset="0"/>
              </a:rPr>
              <a:t>TV/</a:t>
            </a:r>
            <a:r>
              <a:rPr lang="en-US" dirty="0" err="1">
                <a:latin typeface="Symbol" pitchFamily="2" charset="2"/>
              </a:rPr>
              <a:t>k</a:t>
            </a:r>
            <a:r>
              <a:rPr lang="en-US" baseline="-25000" dirty="0" err="1">
                <a:latin typeface="Times New Roman" panose="02020603050405020304" pitchFamily="18" charset="0"/>
                <a:cs typeface="Times New Roman" panose="02020603050405020304" pitchFamily="18" charset="0"/>
              </a:rPr>
              <a:t>T</a:t>
            </a:r>
            <a:r>
              <a:rPr lang="en-US" dirty="0">
                <a:latin typeface="Times New Roman" panose="02020603050405020304" pitchFamily="18" charset="0"/>
                <a:cs typeface="Times New Roman" panose="02020603050405020304" pitchFamily="18" charset="0"/>
              </a:rPr>
              <a:t> = VP/T = R</a:t>
            </a:r>
            <a:endParaRPr lang="en-US" baseline="-25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284F002B-A005-2041-9375-01CD1DEDCE0F}"/>
              </a:ext>
            </a:extLst>
          </p:cNvPr>
          <p:cNvSpPr txBox="1"/>
          <p:nvPr/>
        </p:nvSpPr>
        <p:spPr>
          <a:xfrm>
            <a:off x="7153359" y="1027688"/>
            <a:ext cx="1666960"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PV = RT</a:t>
            </a:r>
          </a:p>
          <a:p>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 = R/P</a:t>
            </a:r>
          </a:p>
          <a:p>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 = -RT/P</a:t>
            </a:r>
            <a:r>
              <a:rPr lang="en-US" baseline="30000" dirty="0">
                <a:latin typeface="Times New Roman" panose="02020603050405020304" pitchFamily="18" charset="0"/>
                <a:cs typeface="Times New Roman" panose="02020603050405020304" pitchFamily="18" charset="0"/>
              </a:rPr>
              <a:t>2</a:t>
            </a:r>
          </a:p>
        </p:txBody>
      </p:sp>
      <p:sp>
        <p:nvSpPr>
          <p:cNvPr id="6" name="Slide Number Placeholder 5">
            <a:extLst>
              <a:ext uri="{FF2B5EF4-FFF2-40B4-BE49-F238E27FC236}">
                <a16:creationId xmlns:a16="http://schemas.microsoft.com/office/drawing/2014/main" id="{D635D234-1EE3-D147-888E-F75841824F26}"/>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7</a:t>
            </a:fld>
            <a:endParaRPr lang="en-US"/>
          </a:p>
        </p:txBody>
      </p:sp>
    </p:spTree>
    <p:extLst>
      <p:ext uri="{BB962C8B-B14F-4D97-AF65-F5344CB8AC3E}">
        <p14:creationId xmlns:p14="http://schemas.microsoft.com/office/powerpoint/2010/main" val="3119720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70</a:t>
            </a:fld>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06E2E119-3C6D-D85A-C54E-AD57ABD0E1DD}"/>
              </a:ext>
            </a:extLst>
          </p:cNvPr>
          <p:cNvPicPr>
            <a:picLocks noChangeAspect="1"/>
          </p:cNvPicPr>
          <p:nvPr/>
        </p:nvPicPr>
        <p:blipFill>
          <a:blip r:embed="rId2"/>
          <a:stretch>
            <a:fillRect/>
          </a:stretch>
        </p:blipFill>
        <p:spPr>
          <a:xfrm>
            <a:off x="2083061" y="1022002"/>
            <a:ext cx="7073900" cy="1206500"/>
          </a:xfrm>
          <a:prstGeom prst="rect">
            <a:avLst/>
          </a:prstGeom>
        </p:spPr>
      </p:pic>
      <p:sp>
        <p:nvSpPr>
          <p:cNvPr id="9" name="TextBox 8">
            <a:extLst>
              <a:ext uri="{FF2B5EF4-FFF2-40B4-BE49-F238E27FC236}">
                <a16:creationId xmlns:a16="http://schemas.microsoft.com/office/drawing/2014/main" id="{59BFC85C-6B49-8BA9-7CAA-DEC29604CC5A}"/>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pic>
        <p:nvPicPr>
          <p:cNvPr id="10" name="Picture 9">
            <a:extLst>
              <a:ext uri="{FF2B5EF4-FFF2-40B4-BE49-F238E27FC236}">
                <a16:creationId xmlns:a16="http://schemas.microsoft.com/office/drawing/2014/main" id="{50B2C9EE-EAAE-3F71-5862-D911BB392FCF}"/>
              </a:ext>
            </a:extLst>
          </p:cNvPr>
          <p:cNvPicPr>
            <a:picLocks noChangeAspect="1"/>
          </p:cNvPicPr>
          <p:nvPr/>
        </p:nvPicPr>
        <p:blipFill>
          <a:blip r:embed="rId3"/>
          <a:stretch>
            <a:fillRect/>
          </a:stretch>
        </p:blipFill>
        <p:spPr>
          <a:xfrm>
            <a:off x="1673593" y="2709043"/>
            <a:ext cx="2819400" cy="977900"/>
          </a:xfrm>
          <a:prstGeom prst="rect">
            <a:avLst/>
          </a:prstGeom>
        </p:spPr>
      </p:pic>
      <p:pic>
        <p:nvPicPr>
          <p:cNvPr id="11" name="Picture 10">
            <a:extLst>
              <a:ext uri="{FF2B5EF4-FFF2-40B4-BE49-F238E27FC236}">
                <a16:creationId xmlns:a16="http://schemas.microsoft.com/office/drawing/2014/main" id="{CCF33983-6A2A-5230-1626-19C14BB3FF3C}"/>
              </a:ext>
            </a:extLst>
          </p:cNvPr>
          <p:cNvPicPr>
            <a:picLocks noChangeAspect="1"/>
          </p:cNvPicPr>
          <p:nvPr/>
        </p:nvPicPr>
        <p:blipFill>
          <a:blip r:embed="rId4"/>
          <a:stretch>
            <a:fillRect/>
          </a:stretch>
        </p:blipFill>
        <p:spPr>
          <a:xfrm>
            <a:off x="5385268" y="2670943"/>
            <a:ext cx="2730500" cy="1016000"/>
          </a:xfrm>
          <a:prstGeom prst="rect">
            <a:avLst/>
          </a:prstGeom>
        </p:spPr>
      </p:pic>
      <p:sp>
        <p:nvSpPr>
          <p:cNvPr id="12" name="TextBox 11">
            <a:extLst>
              <a:ext uri="{FF2B5EF4-FFF2-40B4-BE49-F238E27FC236}">
                <a16:creationId xmlns:a16="http://schemas.microsoft.com/office/drawing/2014/main" id="{82E38F46-D93A-5B17-D8D0-A12BED64F7EB}"/>
              </a:ext>
            </a:extLst>
          </p:cNvPr>
          <p:cNvSpPr txBox="1"/>
          <p:nvPr/>
        </p:nvSpPr>
        <p:spPr>
          <a:xfrm>
            <a:off x="8710863" y="2855777"/>
            <a:ext cx="309933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One Longitudinal Two Transverse</a:t>
            </a:r>
          </a:p>
        </p:txBody>
      </p:sp>
      <p:pic>
        <p:nvPicPr>
          <p:cNvPr id="13" name="Picture 12">
            <a:extLst>
              <a:ext uri="{FF2B5EF4-FFF2-40B4-BE49-F238E27FC236}">
                <a16:creationId xmlns:a16="http://schemas.microsoft.com/office/drawing/2014/main" id="{55505B02-17F5-5BAB-FD63-0B44296A8D16}"/>
              </a:ext>
            </a:extLst>
          </p:cNvPr>
          <p:cNvPicPr>
            <a:picLocks noChangeAspect="1"/>
          </p:cNvPicPr>
          <p:nvPr/>
        </p:nvPicPr>
        <p:blipFill>
          <a:blip r:embed="rId5"/>
          <a:stretch>
            <a:fillRect/>
          </a:stretch>
        </p:blipFill>
        <p:spPr>
          <a:xfrm>
            <a:off x="2083061" y="3988149"/>
            <a:ext cx="7429500" cy="1282700"/>
          </a:xfrm>
          <a:prstGeom prst="rect">
            <a:avLst/>
          </a:prstGeom>
        </p:spPr>
      </p:pic>
      <p:pic>
        <p:nvPicPr>
          <p:cNvPr id="14" name="Picture 13">
            <a:extLst>
              <a:ext uri="{FF2B5EF4-FFF2-40B4-BE49-F238E27FC236}">
                <a16:creationId xmlns:a16="http://schemas.microsoft.com/office/drawing/2014/main" id="{A26825A7-B64D-0626-8594-BB692EE68240}"/>
              </a:ext>
            </a:extLst>
          </p:cNvPr>
          <p:cNvPicPr>
            <a:picLocks noChangeAspect="1"/>
          </p:cNvPicPr>
          <p:nvPr/>
        </p:nvPicPr>
        <p:blipFill>
          <a:blip r:embed="rId6"/>
          <a:stretch>
            <a:fillRect/>
          </a:stretch>
        </p:blipFill>
        <p:spPr>
          <a:xfrm>
            <a:off x="420637" y="5571912"/>
            <a:ext cx="6769100" cy="571500"/>
          </a:xfrm>
          <a:prstGeom prst="rect">
            <a:avLst/>
          </a:prstGeom>
        </p:spPr>
      </p:pic>
      <p:sp>
        <p:nvSpPr>
          <p:cNvPr id="15" name="TextBox 14">
            <a:extLst>
              <a:ext uri="{FF2B5EF4-FFF2-40B4-BE49-F238E27FC236}">
                <a16:creationId xmlns:a16="http://schemas.microsoft.com/office/drawing/2014/main" id="{338819D5-054D-979F-38D9-0ABAB37DB5DE}"/>
              </a:ext>
            </a:extLst>
          </p:cNvPr>
          <p:cNvSpPr txBox="1"/>
          <p:nvPr/>
        </p:nvSpPr>
        <p:spPr>
          <a:xfrm>
            <a:off x="7962893" y="5419317"/>
            <a:ext cx="3099335"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Convert to Spherical Coordinates</a:t>
            </a:r>
          </a:p>
        </p:txBody>
      </p:sp>
    </p:spTree>
    <p:extLst>
      <p:ext uri="{BB962C8B-B14F-4D97-AF65-F5344CB8AC3E}">
        <p14:creationId xmlns:p14="http://schemas.microsoft.com/office/powerpoint/2010/main" val="32928715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71</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6CA2DE80-5203-95AB-B42C-974913F09F0C}"/>
              </a:ext>
            </a:extLst>
          </p:cNvPr>
          <p:cNvPicPr>
            <a:picLocks noChangeAspect="1"/>
          </p:cNvPicPr>
          <p:nvPr/>
        </p:nvPicPr>
        <p:blipFill>
          <a:blip r:embed="rId2"/>
          <a:stretch>
            <a:fillRect/>
          </a:stretch>
        </p:blipFill>
        <p:spPr>
          <a:xfrm>
            <a:off x="1936416" y="1038726"/>
            <a:ext cx="7645400" cy="1219200"/>
          </a:xfrm>
          <a:prstGeom prst="rect">
            <a:avLst/>
          </a:prstGeom>
        </p:spPr>
      </p:pic>
      <p:pic>
        <p:nvPicPr>
          <p:cNvPr id="4" name="Picture 3">
            <a:extLst>
              <a:ext uri="{FF2B5EF4-FFF2-40B4-BE49-F238E27FC236}">
                <a16:creationId xmlns:a16="http://schemas.microsoft.com/office/drawing/2014/main" id="{0A73D69F-B582-DA04-7267-8EF299352C84}"/>
              </a:ext>
            </a:extLst>
          </p:cNvPr>
          <p:cNvPicPr>
            <a:picLocks noChangeAspect="1"/>
          </p:cNvPicPr>
          <p:nvPr/>
        </p:nvPicPr>
        <p:blipFill>
          <a:blip r:embed="rId3"/>
          <a:stretch>
            <a:fillRect/>
          </a:stretch>
        </p:blipFill>
        <p:spPr>
          <a:xfrm>
            <a:off x="2082666" y="2602966"/>
            <a:ext cx="1905000" cy="939800"/>
          </a:xfrm>
          <a:prstGeom prst="rect">
            <a:avLst/>
          </a:prstGeom>
        </p:spPr>
      </p:pic>
      <p:pic>
        <p:nvPicPr>
          <p:cNvPr id="5" name="Picture 4">
            <a:extLst>
              <a:ext uri="{FF2B5EF4-FFF2-40B4-BE49-F238E27FC236}">
                <a16:creationId xmlns:a16="http://schemas.microsoft.com/office/drawing/2014/main" id="{CDF1B9E1-2B6C-CB7E-D006-4025896AA2F1}"/>
              </a:ext>
            </a:extLst>
          </p:cNvPr>
          <p:cNvPicPr>
            <a:picLocks noChangeAspect="1"/>
          </p:cNvPicPr>
          <p:nvPr/>
        </p:nvPicPr>
        <p:blipFill>
          <a:blip r:embed="rId4"/>
          <a:stretch>
            <a:fillRect/>
          </a:stretch>
        </p:blipFill>
        <p:spPr>
          <a:xfrm>
            <a:off x="5257800" y="2463266"/>
            <a:ext cx="1676400" cy="1079500"/>
          </a:xfrm>
          <a:prstGeom prst="rect">
            <a:avLst/>
          </a:prstGeom>
        </p:spPr>
      </p:pic>
      <p:pic>
        <p:nvPicPr>
          <p:cNvPr id="7" name="Picture 6">
            <a:extLst>
              <a:ext uri="{FF2B5EF4-FFF2-40B4-BE49-F238E27FC236}">
                <a16:creationId xmlns:a16="http://schemas.microsoft.com/office/drawing/2014/main" id="{F94A1EF1-DBD2-0C75-175C-766D0E953752}"/>
              </a:ext>
            </a:extLst>
          </p:cNvPr>
          <p:cNvPicPr>
            <a:picLocks noChangeAspect="1"/>
          </p:cNvPicPr>
          <p:nvPr/>
        </p:nvPicPr>
        <p:blipFill>
          <a:blip r:embed="rId5"/>
          <a:stretch>
            <a:fillRect/>
          </a:stretch>
        </p:blipFill>
        <p:spPr>
          <a:xfrm>
            <a:off x="810786" y="3990475"/>
            <a:ext cx="5156200" cy="1219200"/>
          </a:xfrm>
          <a:prstGeom prst="rect">
            <a:avLst/>
          </a:prstGeom>
        </p:spPr>
      </p:pic>
      <p:pic>
        <p:nvPicPr>
          <p:cNvPr id="8" name="Picture 7">
            <a:extLst>
              <a:ext uri="{FF2B5EF4-FFF2-40B4-BE49-F238E27FC236}">
                <a16:creationId xmlns:a16="http://schemas.microsoft.com/office/drawing/2014/main" id="{F261FD7E-5472-9FB4-553E-A10972D0A90C}"/>
              </a:ext>
            </a:extLst>
          </p:cNvPr>
          <p:cNvPicPr>
            <a:picLocks noChangeAspect="1"/>
          </p:cNvPicPr>
          <p:nvPr/>
        </p:nvPicPr>
        <p:blipFill>
          <a:blip r:embed="rId6"/>
          <a:stretch>
            <a:fillRect/>
          </a:stretch>
        </p:blipFill>
        <p:spPr>
          <a:xfrm>
            <a:off x="6429008" y="3945047"/>
            <a:ext cx="5359400" cy="1028700"/>
          </a:xfrm>
          <a:prstGeom prst="rect">
            <a:avLst/>
          </a:prstGeom>
        </p:spPr>
      </p:pic>
      <p:pic>
        <p:nvPicPr>
          <p:cNvPr id="9" name="Picture 8">
            <a:extLst>
              <a:ext uri="{FF2B5EF4-FFF2-40B4-BE49-F238E27FC236}">
                <a16:creationId xmlns:a16="http://schemas.microsoft.com/office/drawing/2014/main" id="{6CD67236-F0E7-17C9-20DF-9FD708F16BC5}"/>
              </a:ext>
            </a:extLst>
          </p:cNvPr>
          <p:cNvPicPr>
            <a:picLocks noChangeAspect="1"/>
          </p:cNvPicPr>
          <p:nvPr/>
        </p:nvPicPr>
        <p:blipFill>
          <a:blip r:embed="rId7"/>
          <a:stretch>
            <a:fillRect/>
          </a:stretch>
        </p:blipFill>
        <p:spPr>
          <a:xfrm>
            <a:off x="6498858" y="5068148"/>
            <a:ext cx="5219700" cy="596900"/>
          </a:xfrm>
          <a:prstGeom prst="rect">
            <a:avLst/>
          </a:prstGeom>
        </p:spPr>
      </p:pic>
      <p:sp>
        <p:nvSpPr>
          <p:cNvPr id="10" name="TextBox 9">
            <a:extLst>
              <a:ext uri="{FF2B5EF4-FFF2-40B4-BE49-F238E27FC236}">
                <a16:creationId xmlns:a16="http://schemas.microsoft.com/office/drawing/2014/main" id="{83EC6CA7-6478-1A29-08D5-861B013FA116}"/>
              </a:ext>
            </a:extLst>
          </p:cNvPr>
          <p:cNvSpPr txBox="1"/>
          <p:nvPr/>
        </p:nvSpPr>
        <p:spPr>
          <a:xfrm>
            <a:off x="2918184" y="6454101"/>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12391527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72</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31988B8-11C2-880B-096C-93749458C935}"/>
              </a:ext>
            </a:extLst>
          </p:cNvPr>
          <p:cNvPicPr>
            <a:picLocks noChangeAspect="1"/>
          </p:cNvPicPr>
          <p:nvPr/>
        </p:nvPicPr>
        <p:blipFill>
          <a:blip r:embed="rId2"/>
          <a:stretch>
            <a:fillRect/>
          </a:stretch>
        </p:blipFill>
        <p:spPr>
          <a:xfrm>
            <a:off x="1049421" y="1499536"/>
            <a:ext cx="6146800" cy="990600"/>
          </a:xfrm>
          <a:prstGeom prst="rect">
            <a:avLst/>
          </a:prstGeom>
        </p:spPr>
      </p:pic>
      <p:pic>
        <p:nvPicPr>
          <p:cNvPr id="4" name="Picture 3">
            <a:extLst>
              <a:ext uri="{FF2B5EF4-FFF2-40B4-BE49-F238E27FC236}">
                <a16:creationId xmlns:a16="http://schemas.microsoft.com/office/drawing/2014/main" id="{D6B5F4E5-6271-E93F-5A4E-F740336B0B17}"/>
              </a:ext>
            </a:extLst>
          </p:cNvPr>
          <p:cNvPicPr>
            <a:picLocks noChangeAspect="1"/>
          </p:cNvPicPr>
          <p:nvPr/>
        </p:nvPicPr>
        <p:blipFill>
          <a:blip r:embed="rId3"/>
          <a:stretch>
            <a:fillRect/>
          </a:stretch>
        </p:blipFill>
        <p:spPr>
          <a:xfrm>
            <a:off x="8407400" y="1499536"/>
            <a:ext cx="1574800" cy="914400"/>
          </a:xfrm>
          <a:prstGeom prst="rect">
            <a:avLst/>
          </a:prstGeom>
        </p:spPr>
      </p:pic>
      <p:pic>
        <p:nvPicPr>
          <p:cNvPr id="5" name="Picture 4">
            <a:extLst>
              <a:ext uri="{FF2B5EF4-FFF2-40B4-BE49-F238E27FC236}">
                <a16:creationId xmlns:a16="http://schemas.microsoft.com/office/drawing/2014/main" id="{502B16EC-DB27-7B83-6691-45F08B256789}"/>
              </a:ext>
            </a:extLst>
          </p:cNvPr>
          <p:cNvPicPr>
            <a:picLocks noChangeAspect="1"/>
          </p:cNvPicPr>
          <p:nvPr/>
        </p:nvPicPr>
        <p:blipFill>
          <a:blip r:embed="rId4"/>
          <a:stretch>
            <a:fillRect/>
          </a:stretch>
        </p:blipFill>
        <p:spPr>
          <a:xfrm>
            <a:off x="3086100" y="2851150"/>
            <a:ext cx="6019800" cy="1155700"/>
          </a:xfrm>
          <a:prstGeom prst="rect">
            <a:avLst/>
          </a:prstGeom>
        </p:spPr>
      </p:pic>
      <p:pic>
        <p:nvPicPr>
          <p:cNvPr id="7" name="Picture 6">
            <a:extLst>
              <a:ext uri="{FF2B5EF4-FFF2-40B4-BE49-F238E27FC236}">
                <a16:creationId xmlns:a16="http://schemas.microsoft.com/office/drawing/2014/main" id="{C5E82965-3C1D-062D-C714-283FC197460B}"/>
              </a:ext>
            </a:extLst>
          </p:cNvPr>
          <p:cNvPicPr>
            <a:picLocks noChangeAspect="1"/>
          </p:cNvPicPr>
          <p:nvPr/>
        </p:nvPicPr>
        <p:blipFill>
          <a:blip r:embed="rId5"/>
          <a:stretch>
            <a:fillRect/>
          </a:stretch>
        </p:blipFill>
        <p:spPr>
          <a:xfrm>
            <a:off x="2489200" y="4182912"/>
            <a:ext cx="7213600" cy="1206500"/>
          </a:xfrm>
          <a:prstGeom prst="rect">
            <a:avLst/>
          </a:prstGeom>
        </p:spPr>
      </p:pic>
      <p:pic>
        <p:nvPicPr>
          <p:cNvPr id="8" name="Picture 7">
            <a:extLst>
              <a:ext uri="{FF2B5EF4-FFF2-40B4-BE49-F238E27FC236}">
                <a16:creationId xmlns:a16="http://schemas.microsoft.com/office/drawing/2014/main" id="{641192F2-2EC2-E572-AF98-965FC0C38396}"/>
              </a:ext>
            </a:extLst>
          </p:cNvPr>
          <p:cNvPicPr>
            <a:picLocks noChangeAspect="1"/>
          </p:cNvPicPr>
          <p:nvPr/>
        </p:nvPicPr>
        <p:blipFill>
          <a:blip r:embed="rId6"/>
          <a:stretch>
            <a:fillRect/>
          </a:stretch>
        </p:blipFill>
        <p:spPr>
          <a:xfrm>
            <a:off x="3479800" y="5471997"/>
            <a:ext cx="5130800" cy="1257300"/>
          </a:xfrm>
          <a:prstGeom prst="rect">
            <a:avLst/>
          </a:prstGeom>
        </p:spPr>
      </p:pic>
      <p:sp>
        <p:nvSpPr>
          <p:cNvPr id="9" name="TextBox 8">
            <a:extLst>
              <a:ext uri="{FF2B5EF4-FFF2-40B4-BE49-F238E27FC236}">
                <a16:creationId xmlns:a16="http://schemas.microsoft.com/office/drawing/2014/main" id="{BD5CC28D-2EF6-4AD7-AE45-D638B903597C}"/>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8713475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73</a:t>
            </a:fld>
            <a:endParaRPr lang="en-US">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C5E82965-3C1D-062D-C714-283FC197460B}"/>
              </a:ext>
            </a:extLst>
          </p:cNvPr>
          <p:cNvPicPr>
            <a:picLocks noChangeAspect="1"/>
          </p:cNvPicPr>
          <p:nvPr/>
        </p:nvPicPr>
        <p:blipFill>
          <a:blip r:embed="rId2"/>
          <a:stretch>
            <a:fillRect/>
          </a:stretch>
        </p:blipFill>
        <p:spPr>
          <a:xfrm>
            <a:off x="2293257" y="1156426"/>
            <a:ext cx="7213600" cy="1206500"/>
          </a:xfrm>
          <a:prstGeom prst="rect">
            <a:avLst/>
          </a:prstGeom>
        </p:spPr>
      </p:pic>
      <p:pic>
        <p:nvPicPr>
          <p:cNvPr id="8" name="Picture 7">
            <a:extLst>
              <a:ext uri="{FF2B5EF4-FFF2-40B4-BE49-F238E27FC236}">
                <a16:creationId xmlns:a16="http://schemas.microsoft.com/office/drawing/2014/main" id="{641192F2-2EC2-E572-AF98-965FC0C38396}"/>
              </a:ext>
            </a:extLst>
          </p:cNvPr>
          <p:cNvPicPr>
            <a:picLocks noChangeAspect="1"/>
          </p:cNvPicPr>
          <p:nvPr/>
        </p:nvPicPr>
        <p:blipFill>
          <a:blip r:embed="rId3"/>
          <a:stretch>
            <a:fillRect/>
          </a:stretch>
        </p:blipFill>
        <p:spPr>
          <a:xfrm>
            <a:off x="3479800" y="5471997"/>
            <a:ext cx="5130800" cy="1257300"/>
          </a:xfrm>
          <a:prstGeom prst="rect">
            <a:avLst/>
          </a:prstGeom>
        </p:spPr>
      </p:pic>
      <p:sp>
        <p:nvSpPr>
          <p:cNvPr id="9" name="TextBox 8">
            <a:extLst>
              <a:ext uri="{FF2B5EF4-FFF2-40B4-BE49-F238E27FC236}">
                <a16:creationId xmlns:a16="http://schemas.microsoft.com/office/drawing/2014/main" id="{BD5CC28D-2EF6-4AD7-AE45-D638B903597C}"/>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pic>
        <p:nvPicPr>
          <p:cNvPr id="10" name="Picture 9">
            <a:extLst>
              <a:ext uri="{FF2B5EF4-FFF2-40B4-BE49-F238E27FC236}">
                <a16:creationId xmlns:a16="http://schemas.microsoft.com/office/drawing/2014/main" id="{A7416287-1B07-7299-959B-BE090E5EC53F}"/>
              </a:ext>
            </a:extLst>
          </p:cNvPr>
          <p:cNvPicPr>
            <a:picLocks noChangeAspect="1"/>
          </p:cNvPicPr>
          <p:nvPr/>
        </p:nvPicPr>
        <p:blipFill>
          <a:blip r:embed="rId4"/>
          <a:stretch>
            <a:fillRect/>
          </a:stretch>
        </p:blipFill>
        <p:spPr>
          <a:xfrm>
            <a:off x="2209800" y="2480444"/>
            <a:ext cx="7772400" cy="1282171"/>
          </a:xfrm>
          <a:prstGeom prst="rect">
            <a:avLst/>
          </a:prstGeom>
        </p:spPr>
      </p:pic>
      <p:pic>
        <p:nvPicPr>
          <p:cNvPr id="11" name="Picture 10">
            <a:extLst>
              <a:ext uri="{FF2B5EF4-FFF2-40B4-BE49-F238E27FC236}">
                <a16:creationId xmlns:a16="http://schemas.microsoft.com/office/drawing/2014/main" id="{7969547E-D2B7-65EE-FC37-5D464A433DBF}"/>
              </a:ext>
            </a:extLst>
          </p:cNvPr>
          <p:cNvPicPr>
            <a:picLocks noChangeAspect="1"/>
          </p:cNvPicPr>
          <p:nvPr/>
        </p:nvPicPr>
        <p:blipFill>
          <a:blip r:embed="rId5"/>
          <a:stretch>
            <a:fillRect/>
          </a:stretch>
        </p:blipFill>
        <p:spPr>
          <a:xfrm>
            <a:off x="7511142" y="2531692"/>
            <a:ext cx="1768021" cy="595354"/>
          </a:xfrm>
          <a:prstGeom prst="rect">
            <a:avLst/>
          </a:prstGeom>
        </p:spPr>
      </p:pic>
      <p:sp>
        <p:nvSpPr>
          <p:cNvPr id="12" name="TextBox 11">
            <a:extLst>
              <a:ext uri="{FF2B5EF4-FFF2-40B4-BE49-F238E27FC236}">
                <a16:creationId xmlns:a16="http://schemas.microsoft.com/office/drawing/2014/main" id="{9FA82E11-9DEE-6978-C672-2546CCA693F9}"/>
              </a:ext>
            </a:extLst>
          </p:cNvPr>
          <p:cNvSpPr txBox="1"/>
          <p:nvPr/>
        </p:nvSpPr>
        <p:spPr>
          <a:xfrm>
            <a:off x="9279163" y="2644029"/>
            <a:ext cx="2587247" cy="369332"/>
          </a:xfrm>
          <a:prstGeom prst="rect">
            <a:avLst/>
          </a:prstGeom>
          <a:noFill/>
        </p:spPr>
        <p:txBody>
          <a:bodyPr wrap="none" rtlCol="0">
            <a:spAutoFit/>
          </a:bodyPr>
          <a:lstStyle/>
          <a:p>
            <a:r>
              <a:rPr lang="en-US" dirty="0"/>
              <a:t>At high T (Dulong-Petit)</a:t>
            </a:r>
          </a:p>
        </p:txBody>
      </p:sp>
      <p:pic>
        <p:nvPicPr>
          <p:cNvPr id="13" name="Picture 12">
            <a:extLst>
              <a:ext uri="{FF2B5EF4-FFF2-40B4-BE49-F238E27FC236}">
                <a16:creationId xmlns:a16="http://schemas.microsoft.com/office/drawing/2014/main" id="{B869EC1F-4929-8628-BF70-147A870501A8}"/>
              </a:ext>
            </a:extLst>
          </p:cNvPr>
          <p:cNvPicPr>
            <a:picLocks noChangeAspect="1"/>
          </p:cNvPicPr>
          <p:nvPr/>
        </p:nvPicPr>
        <p:blipFill>
          <a:blip r:embed="rId6"/>
          <a:stretch>
            <a:fillRect/>
          </a:stretch>
        </p:blipFill>
        <p:spPr>
          <a:xfrm>
            <a:off x="1097795" y="4007886"/>
            <a:ext cx="4202394" cy="1464111"/>
          </a:xfrm>
          <a:prstGeom prst="rect">
            <a:avLst/>
          </a:prstGeom>
        </p:spPr>
      </p:pic>
      <p:sp>
        <p:nvSpPr>
          <p:cNvPr id="14" name="TextBox 13">
            <a:extLst>
              <a:ext uri="{FF2B5EF4-FFF2-40B4-BE49-F238E27FC236}">
                <a16:creationId xmlns:a16="http://schemas.microsoft.com/office/drawing/2014/main" id="{7A68A043-A9AA-9F7D-1922-6D406EEE8273}"/>
              </a:ext>
            </a:extLst>
          </p:cNvPr>
          <p:cNvSpPr txBox="1"/>
          <p:nvPr/>
        </p:nvSpPr>
        <p:spPr>
          <a:xfrm>
            <a:off x="6284686" y="4535714"/>
            <a:ext cx="2072042"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So far I can’t do this</a:t>
            </a:r>
          </a:p>
        </p:txBody>
      </p:sp>
    </p:spTree>
    <p:extLst>
      <p:ext uri="{BB962C8B-B14F-4D97-AF65-F5344CB8AC3E}">
        <p14:creationId xmlns:p14="http://schemas.microsoft.com/office/powerpoint/2010/main" val="4002147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74</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31988B8-11C2-880B-096C-93749458C935}"/>
              </a:ext>
            </a:extLst>
          </p:cNvPr>
          <p:cNvPicPr>
            <a:picLocks noChangeAspect="1"/>
          </p:cNvPicPr>
          <p:nvPr/>
        </p:nvPicPr>
        <p:blipFill>
          <a:blip r:embed="rId2"/>
          <a:stretch>
            <a:fillRect/>
          </a:stretch>
        </p:blipFill>
        <p:spPr>
          <a:xfrm>
            <a:off x="1049421" y="1499536"/>
            <a:ext cx="6146800" cy="990600"/>
          </a:xfrm>
          <a:prstGeom prst="rect">
            <a:avLst/>
          </a:prstGeom>
        </p:spPr>
      </p:pic>
      <p:pic>
        <p:nvPicPr>
          <p:cNvPr id="4" name="Picture 3">
            <a:extLst>
              <a:ext uri="{FF2B5EF4-FFF2-40B4-BE49-F238E27FC236}">
                <a16:creationId xmlns:a16="http://schemas.microsoft.com/office/drawing/2014/main" id="{D6B5F4E5-6271-E93F-5A4E-F740336B0B17}"/>
              </a:ext>
            </a:extLst>
          </p:cNvPr>
          <p:cNvPicPr>
            <a:picLocks noChangeAspect="1"/>
          </p:cNvPicPr>
          <p:nvPr/>
        </p:nvPicPr>
        <p:blipFill>
          <a:blip r:embed="rId3"/>
          <a:stretch>
            <a:fillRect/>
          </a:stretch>
        </p:blipFill>
        <p:spPr>
          <a:xfrm>
            <a:off x="8407400" y="1499536"/>
            <a:ext cx="1574800" cy="914400"/>
          </a:xfrm>
          <a:prstGeom prst="rect">
            <a:avLst/>
          </a:prstGeom>
        </p:spPr>
      </p:pic>
      <p:pic>
        <p:nvPicPr>
          <p:cNvPr id="5" name="Picture 4">
            <a:extLst>
              <a:ext uri="{FF2B5EF4-FFF2-40B4-BE49-F238E27FC236}">
                <a16:creationId xmlns:a16="http://schemas.microsoft.com/office/drawing/2014/main" id="{502B16EC-DB27-7B83-6691-45F08B256789}"/>
              </a:ext>
            </a:extLst>
          </p:cNvPr>
          <p:cNvPicPr>
            <a:picLocks noChangeAspect="1"/>
          </p:cNvPicPr>
          <p:nvPr/>
        </p:nvPicPr>
        <p:blipFill>
          <a:blip r:embed="rId4"/>
          <a:stretch>
            <a:fillRect/>
          </a:stretch>
        </p:blipFill>
        <p:spPr>
          <a:xfrm>
            <a:off x="3086100" y="2851150"/>
            <a:ext cx="6019800" cy="1155700"/>
          </a:xfrm>
          <a:prstGeom prst="rect">
            <a:avLst/>
          </a:prstGeom>
        </p:spPr>
      </p:pic>
      <p:pic>
        <p:nvPicPr>
          <p:cNvPr id="7" name="Picture 6">
            <a:extLst>
              <a:ext uri="{FF2B5EF4-FFF2-40B4-BE49-F238E27FC236}">
                <a16:creationId xmlns:a16="http://schemas.microsoft.com/office/drawing/2014/main" id="{C5E82965-3C1D-062D-C714-283FC197460B}"/>
              </a:ext>
            </a:extLst>
          </p:cNvPr>
          <p:cNvPicPr>
            <a:picLocks noChangeAspect="1"/>
          </p:cNvPicPr>
          <p:nvPr/>
        </p:nvPicPr>
        <p:blipFill>
          <a:blip r:embed="rId5"/>
          <a:stretch>
            <a:fillRect/>
          </a:stretch>
        </p:blipFill>
        <p:spPr>
          <a:xfrm>
            <a:off x="2489200" y="4182912"/>
            <a:ext cx="7213600" cy="1206500"/>
          </a:xfrm>
          <a:prstGeom prst="rect">
            <a:avLst/>
          </a:prstGeom>
        </p:spPr>
      </p:pic>
      <p:pic>
        <p:nvPicPr>
          <p:cNvPr id="8" name="Picture 7">
            <a:extLst>
              <a:ext uri="{FF2B5EF4-FFF2-40B4-BE49-F238E27FC236}">
                <a16:creationId xmlns:a16="http://schemas.microsoft.com/office/drawing/2014/main" id="{641192F2-2EC2-E572-AF98-965FC0C38396}"/>
              </a:ext>
            </a:extLst>
          </p:cNvPr>
          <p:cNvPicPr>
            <a:picLocks noChangeAspect="1"/>
          </p:cNvPicPr>
          <p:nvPr/>
        </p:nvPicPr>
        <p:blipFill>
          <a:blip r:embed="rId6"/>
          <a:stretch>
            <a:fillRect/>
          </a:stretch>
        </p:blipFill>
        <p:spPr>
          <a:xfrm>
            <a:off x="3479800" y="5471997"/>
            <a:ext cx="5130800" cy="1257300"/>
          </a:xfrm>
          <a:prstGeom prst="rect">
            <a:avLst/>
          </a:prstGeom>
        </p:spPr>
      </p:pic>
      <p:sp>
        <p:nvSpPr>
          <p:cNvPr id="9" name="TextBox 8">
            <a:extLst>
              <a:ext uri="{FF2B5EF4-FFF2-40B4-BE49-F238E27FC236}">
                <a16:creationId xmlns:a16="http://schemas.microsoft.com/office/drawing/2014/main" id="{BD5CC28D-2EF6-4AD7-AE45-D638B903597C}"/>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31481247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75</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FA75E432-2CC9-DBAA-2A53-1CFA52EE2CA0}"/>
              </a:ext>
            </a:extLst>
          </p:cNvPr>
          <p:cNvPicPr>
            <a:picLocks noChangeAspect="1"/>
          </p:cNvPicPr>
          <p:nvPr/>
        </p:nvPicPr>
        <p:blipFill>
          <a:blip r:embed="rId2"/>
          <a:stretch>
            <a:fillRect/>
          </a:stretch>
        </p:blipFill>
        <p:spPr>
          <a:xfrm>
            <a:off x="2209800" y="1987434"/>
            <a:ext cx="7772400" cy="2883132"/>
          </a:xfrm>
          <a:prstGeom prst="rect">
            <a:avLst/>
          </a:prstGeom>
        </p:spPr>
      </p:pic>
      <p:pic>
        <p:nvPicPr>
          <p:cNvPr id="4" name="Picture 3">
            <a:extLst>
              <a:ext uri="{FF2B5EF4-FFF2-40B4-BE49-F238E27FC236}">
                <a16:creationId xmlns:a16="http://schemas.microsoft.com/office/drawing/2014/main" id="{308ED98E-0982-555E-E317-703EFC3A3F23}"/>
              </a:ext>
            </a:extLst>
          </p:cNvPr>
          <p:cNvPicPr>
            <a:picLocks noChangeAspect="1"/>
          </p:cNvPicPr>
          <p:nvPr/>
        </p:nvPicPr>
        <p:blipFill>
          <a:blip r:embed="rId3"/>
          <a:stretch>
            <a:fillRect/>
          </a:stretch>
        </p:blipFill>
        <p:spPr>
          <a:xfrm>
            <a:off x="3625515" y="1338815"/>
            <a:ext cx="4267200" cy="558800"/>
          </a:xfrm>
          <a:prstGeom prst="rect">
            <a:avLst/>
          </a:prstGeom>
        </p:spPr>
      </p:pic>
      <p:sp>
        <p:nvSpPr>
          <p:cNvPr id="5" name="TextBox 4">
            <a:extLst>
              <a:ext uri="{FF2B5EF4-FFF2-40B4-BE49-F238E27FC236}">
                <a16:creationId xmlns:a16="http://schemas.microsoft.com/office/drawing/2014/main" id="{615D5090-15F9-EE44-BC3C-1D3413C22D52}"/>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
        <p:nvSpPr>
          <p:cNvPr id="7" name="TextBox 6">
            <a:extLst>
              <a:ext uri="{FF2B5EF4-FFF2-40B4-BE49-F238E27FC236}">
                <a16:creationId xmlns:a16="http://schemas.microsoft.com/office/drawing/2014/main" id="{36522370-A1FF-51EC-6F87-3AA950BFCACF}"/>
              </a:ext>
            </a:extLst>
          </p:cNvPr>
          <p:cNvSpPr txBox="1"/>
          <p:nvPr/>
        </p:nvSpPr>
        <p:spPr>
          <a:xfrm>
            <a:off x="8316686" y="2409372"/>
            <a:ext cx="3338285"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x = T</a:t>
            </a:r>
            <a:r>
              <a:rPr lang="en-US" baseline="-25000" dirty="0">
                <a:latin typeface="Times New Roman" panose="02020603050405020304" pitchFamily="18" charset="0"/>
                <a:cs typeface="Times New Roman" panose="02020603050405020304" pitchFamily="18" charset="0"/>
              </a:rPr>
              <a:t>D</a:t>
            </a:r>
            <a:r>
              <a:rPr lang="en-US" dirty="0">
                <a:latin typeface="Times New Roman" panose="02020603050405020304" pitchFamily="18" charset="0"/>
                <a:cs typeface="Times New Roman" panose="02020603050405020304" pitchFamily="18" charset="0"/>
              </a:rPr>
              <a:t>/T</a:t>
            </a:r>
            <a:endParaRPr lang="en-US" baseline="30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34037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76</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99095C2F-C6EB-18BF-1CB8-A30CBCD031E6}"/>
              </a:ext>
            </a:extLst>
          </p:cNvPr>
          <p:cNvPicPr>
            <a:picLocks noChangeAspect="1"/>
          </p:cNvPicPr>
          <p:nvPr/>
        </p:nvPicPr>
        <p:blipFill rotWithShape="1">
          <a:blip r:embed="rId2"/>
          <a:srcRect b="13448"/>
          <a:stretch/>
        </p:blipFill>
        <p:spPr>
          <a:xfrm>
            <a:off x="2692466" y="1131369"/>
            <a:ext cx="4381500" cy="461665"/>
          </a:xfrm>
          <a:prstGeom prst="rect">
            <a:avLst/>
          </a:prstGeom>
        </p:spPr>
      </p:pic>
      <p:pic>
        <p:nvPicPr>
          <p:cNvPr id="4" name="Picture 3">
            <a:extLst>
              <a:ext uri="{FF2B5EF4-FFF2-40B4-BE49-F238E27FC236}">
                <a16:creationId xmlns:a16="http://schemas.microsoft.com/office/drawing/2014/main" id="{0B6BC91D-E84C-64A5-3973-342DB2DF958F}"/>
              </a:ext>
            </a:extLst>
          </p:cNvPr>
          <p:cNvPicPr>
            <a:picLocks noChangeAspect="1"/>
          </p:cNvPicPr>
          <p:nvPr/>
        </p:nvPicPr>
        <p:blipFill>
          <a:blip r:embed="rId3"/>
          <a:stretch>
            <a:fillRect/>
          </a:stretch>
        </p:blipFill>
        <p:spPr>
          <a:xfrm>
            <a:off x="2209800" y="2485597"/>
            <a:ext cx="7772400" cy="1886806"/>
          </a:xfrm>
          <a:prstGeom prst="rect">
            <a:avLst/>
          </a:prstGeom>
        </p:spPr>
      </p:pic>
      <p:sp>
        <p:nvSpPr>
          <p:cNvPr id="5" name="TextBox 4">
            <a:extLst>
              <a:ext uri="{FF2B5EF4-FFF2-40B4-BE49-F238E27FC236}">
                <a16:creationId xmlns:a16="http://schemas.microsoft.com/office/drawing/2014/main" id="{0A0197F0-CA4F-2721-D4F6-6E1F44E8E973}"/>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21907298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77</a:t>
            </a:fld>
            <a:endParaRPr lang="en-US">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BAD7BA68-AD8E-2E16-4A32-AB4CD2FC13AC}"/>
              </a:ext>
            </a:extLst>
          </p:cNvPr>
          <p:cNvPicPr>
            <a:picLocks noChangeAspect="1"/>
          </p:cNvPicPr>
          <p:nvPr/>
        </p:nvPicPr>
        <p:blipFill>
          <a:blip r:embed="rId2"/>
          <a:stretch>
            <a:fillRect/>
          </a:stretch>
        </p:blipFill>
        <p:spPr>
          <a:xfrm>
            <a:off x="5966986" y="2600894"/>
            <a:ext cx="4368800" cy="1155700"/>
          </a:xfrm>
          <a:prstGeom prst="rect">
            <a:avLst/>
          </a:prstGeom>
        </p:spPr>
      </p:pic>
      <p:sp>
        <p:nvSpPr>
          <p:cNvPr id="4" name="TextBox 3">
            <a:extLst>
              <a:ext uri="{FF2B5EF4-FFF2-40B4-BE49-F238E27FC236}">
                <a16:creationId xmlns:a16="http://schemas.microsoft.com/office/drawing/2014/main" id="{E536DF33-7B5C-7751-5823-AAA35D13E89A}"/>
              </a:ext>
            </a:extLst>
          </p:cNvPr>
          <p:cNvSpPr txBox="1"/>
          <p:nvPr/>
        </p:nvSpPr>
        <p:spPr>
          <a:xfrm>
            <a:off x="6256421" y="2011680"/>
            <a:ext cx="9412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Einstein</a:t>
            </a:r>
          </a:p>
        </p:txBody>
      </p:sp>
      <p:pic>
        <p:nvPicPr>
          <p:cNvPr id="5" name="Picture 4">
            <a:extLst>
              <a:ext uri="{FF2B5EF4-FFF2-40B4-BE49-F238E27FC236}">
                <a16:creationId xmlns:a16="http://schemas.microsoft.com/office/drawing/2014/main" id="{9B8A7412-69EE-0767-1763-9FE4E2A1E9C1}"/>
              </a:ext>
            </a:extLst>
          </p:cNvPr>
          <p:cNvPicPr>
            <a:picLocks noChangeAspect="1"/>
          </p:cNvPicPr>
          <p:nvPr/>
        </p:nvPicPr>
        <p:blipFill>
          <a:blip r:embed="rId3"/>
          <a:stretch>
            <a:fillRect/>
          </a:stretch>
        </p:blipFill>
        <p:spPr>
          <a:xfrm>
            <a:off x="466691" y="2690997"/>
            <a:ext cx="5156200" cy="1206500"/>
          </a:xfrm>
          <a:prstGeom prst="rect">
            <a:avLst/>
          </a:prstGeom>
        </p:spPr>
      </p:pic>
      <p:sp>
        <p:nvSpPr>
          <p:cNvPr id="7" name="TextBox 6">
            <a:extLst>
              <a:ext uri="{FF2B5EF4-FFF2-40B4-BE49-F238E27FC236}">
                <a16:creationId xmlns:a16="http://schemas.microsoft.com/office/drawing/2014/main" id="{8D1474BD-7D6D-B3BC-E31B-5A784548E2E2}"/>
              </a:ext>
            </a:extLst>
          </p:cNvPr>
          <p:cNvSpPr txBox="1"/>
          <p:nvPr/>
        </p:nvSpPr>
        <p:spPr>
          <a:xfrm>
            <a:off x="1740568" y="2011680"/>
            <a:ext cx="7873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Debye</a:t>
            </a:r>
          </a:p>
        </p:txBody>
      </p:sp>
      <p:pic>
        <p:nvPicPr>
          <p:cNvPr id="9" name="Picture 8">
            <a:extLst>
              <a:ext uri="{FF2B5EF4-FFF2-40B4-BE49-F238E27FC236}">
                <a16:creationId xmlns:a16="http://schemas.microsoft.com/office/drawing/2014/main" id="{D8474217-2F7E-BF5E-2114-9F737099DA2B}"/>
              </a:ext>
            </a:extLst>
          </p:cNvPr>
          <p:cNvPicPr>
            <a:picLocks noChangeAspect="1"/>
          </p:cNvPicPr>
          <p:nvPr/>
        </p:nvPicPr>
        <p:blipFill>
          <a:blip r:embed="rId4"/>
          <a:stretch>
            <a:fillRect/>
          </a:stretch>
        </p:blipFill>
        <p:spPr>
          <a:xfrm>
            <a:off x="6353810" y="4106583"/>
            <a:ext cx="3873500" cy="1092200"/>
          </a:xfrm>
          <a:prstGeom prst="rect">
            <a:avLst/>
          </a:prstGeom>
        </p:spPr>
      </p:pic>
      <p:pic>
        <p:nvPicPr>
          <p:cNvPr id="10" name="Picture 9">
            <a:extLst>
              <a:ext uri="{FF2B5EF4-FFF2-40B4-BE49-F238E27FC236}">
                <a16:creationId xmlns:a16="http://schemas.microsoft.com/office/drawing/2014/main" id="{6597F69D-2BA0-B485-9632-0CAAA77A858C}"/>
              </a:ext>
            </a:extLst>
          </p:cNvPr>
          <p:cNvPicPr>
            <a:picLocks noChangeAspect="1"/>
          </p:cNvPicPr>
          <p:nvPr/>
        </p:nvPicPr>
        <p:blipFill>
          <a:blip r:embed="rId5"/>
          <a:stretch>
            <a:fillRect/>
          </a:stretch>
        </p:blipFill>
        <p:spPr>
          <a:xfrm>
            <a:off x="3581401" y="5434012"/>
            <a:ext cx="4165600" cy="1104900"/>
          </a:xfrm>
          <a:prstGeom prst="rect">
            <a:avLst/>
          </a:prstGeom>
        </p:spPr>
      </p:pic>
      <p:grpSp>
        <p:nvGrpSpPr>
          <p:cNvPr id="13" name="Group 12">
            <a:extLst>
              <a:ext uri="{FF2B5EF4-FFF2-40B4-BE49-F238E27FC236}">
                <a16:creationId xmlns:a16="http://schemas.microsoft.com/office/drawing/2014/main" id="{ABA46743-2922-65C5-469F-F70F4F0FC5E8}"/>
              </a:ext>
            </a:extLst>
          </p:cNvPr>
          <p:cNvGrpSpPr/>
          <p:nvPr/>
        </p:nvGrpSpPr>
        <p:grpSpPr>
          <a:xfrm>
            <a:off x="1232565" y="4058430"/>
            <a:ext cx="3237835" cy="1333500"/>
            <a:chOff x="1232565" y="4058430"/>
            <a:chExt cx="3237835" cy="1333500"/>
          </a:xfrm>
        </p:grpSpPr>
        <p:pic>
          <p:nvPicPr>
            <p:cNvPr id="11" name="Picture 10">
              <a:extLst>
                <a:ext uri="{FF2B5EF4-FFF2-40B4-BE49-F238E27FC236}">
                  <a16:creationId xmlns:a16="http://schemas.microsoft.com/office/drawing/2014/main" id="{C9DAF2D8-6D0D-5F4C-3742-4C3FE818D9B0}"/>
                </a:ext>
              </a:extLst>
            </p:cNvPr>
            <p:cNvPicPr>
              <a:picLocks noChangeAspect="1"/>
            </p:cNvPicPr>
            <p:nvPr/>
          </p:nvPicPr>
          <p:blipFill>
            <a:blip r:embed="rId6"/>
            <a:stretch>
              <a:fillRect/>
            </a:stretch>
          </p:blipFill>
          <p:spPr>
            <a:xfrm>
              <a:off x="2235200" y="4058430"/>
              <a:ext cx="2235200" cy="1333500"/>
            </a:xfrm>
            <a:prstGeom prst="rect">
              <a:avLst/>
            </a:prstGeom>
          </p:spPr>
        </p:pic>
        <p:pic>
          <p:nvPicPr>
            <p:cNvPr id="12" name="Picture 11">
              <a:extLst>
                <a:ext uri="{FF2B5EF4-FFF2-40B4-BE49-F238E27FC236}">
                  <a16:creationId xmlns:a16="http://schemas.microsoft.com/office/drawing/2014/main" id="{EAE6C403-76BD-923F-DF5C-5B69E976DD29}"/>
                </a:ext>
              </a:extLst>
            </p:cNvPr>
            <p:cNvPicPr>
              <a:picLocks noChangeAspect="1"/>
            </p:cNvPicPr>
            <p:nvPr/>
          </p:nvPicPr>
          <p:blipFill>
            <a:blip r:embed="rId7"/>
            <a:stretch>
              <a:fillRect/>
            </a:stretch>
          </p:blipFill>
          <p:spPr>
            <a:xfrm>
              <a:off x="1232565" y="4354604"/>
              <a:ext cx="901700" cy="622300"/>
            </a:xfrm>
            <a:prstGeom prst="rect">
              <a:avLst/>
            </a:prstGeom>
          </p:spPr>
        </p:pic>
      </p:grpSp>
      <p:sp>
        <p:nvSpPr>
          <p:cNvPr id="14" name="TextBox 13">
            <a:extLst>
              <a:ext uri="{FF2B5EF4-FFF2-40B4-BE49-F238E27FC236}">
                <a16:creationId xmlns:a16="http://schemas.microsoft.com/office/drawing/2014/main" id="{6ABC0B95-57E4-EDAD-9629-3027820D89C2}"/>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Tree>
    <p:extLst>
      <p:ext uri="{BB962C8B-B14F-4D97-AF65-F5344CB8AC3E}">
        <p14:creationId xmlns:p14="http://schemas.microsoft.com/office/powerpoint/2010/main" val="17610981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Slide Number Placeholder 5">
            <a:extLst>
              <a:ext uri="{FF2B5EF4-FFF2-40B4-BE49-F238E27FC236}">
                <a16:creationId xmlns:a16="http://schemas.microsoft.com/office/drawing/2014/main" id="{E8D1271A-9855-784C-9229-461C63E50CB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78</a:t>
            </a:fld>
            <a:endParaRPr lang="en-US">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536DF33-7B5C-7751-5823-AAA35D13E89A}"/>
              </a:ext>
            </a:extLst>
          </p:cNvPr>
          <p:cNvSpPr txBox="1"/>
          <p:nvPr/>
        </p:nvSpPr>
        <p:spPr>
          <a:xfrm>
            <a:off x="6256421" y="2011680"/>
            <a:ext cx="9412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Einstein</a:t>
            </a:r>
          </a:p>
        </p:txBody>
      </p:sp>
      <p:sp>
        <p:nvSpPr>
          <p:cNvPr id="7" name="TextBox 6">
            <a:extLst>
              <a:ext uri="{FF2B5EF4-FFF2-40B4-BE49-F238E27FC236}">
                <a16:creationId xmlns:a16="http://schemas.microsoft.com/office/drawing/2014/main" id="{8D1474BD-7D6D-B3BC-E31B-5A784548E2E2}"/>
              </a:ext>
            </a:extLst>
          </p:cNvPr>
          <p:cNvSpPr txBox="1"/>
          <p:nvPr/>
        </p:nvSpPr>
        <p:spPr>
          <a:xfrm>
            <a:off x="1740568" y="2011680"/>
            <a:ext cx="787395"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Debye</a:t>
            </a:r>
          </a:p>
        </p:txBody>
      </p:sp>
      <p:pic>
        <p:nvPicPr>
          <p:cNvPr id="10" name="Picture 9">
            <a:extLst>
              <a:ext uri="{FF2B5EF4-FFF2-40B4-BE49-F238E27FC236}">
                <a16:creationId xmlns:a16="http://schemas.microsoft.com/office/drawing/2014/main" id="{6597F69D-2BA0-B485-9632-0CAAA77A858C}"/>
              </a:ext>
            </a:extLst>
          </p:cNvPr>
          <p:cNvPicPr>
            <a:picLocks noChangeAspect="1"/>
          </p:cNvPicPr>
          <p:nvPr/>
        </p:nvPicPr>
        <p:blipFill>
          <a:blip r:embed="rId2"/>
          <a:stretch>
            <a:fillRect/>
          </a:stretch>
        </p:blipFill>
        <p:spPr>
          <a:xfrm>
            <a:off x="3581401" y="5434012"/>
            <a:ext cx="4165600" cy="1104900"/>
          </a:xfrm>
          <a:prstGeom prst="rect">
            <a:avLst/>
          </a:prstGeom>
        </p:spPr>
      </p:pic>
      <p:sp>
        <p:nvSpPr>
          <p:cNvPr id="8" name="TextBox 7">
            <a:extLst>
              <a:ext uri="{FF2B5EF4-FFF2-40B4-BE49-F238E27FC236}">
                <a16:creationId xmlns:a16="http://schemas.microsoft.com/office/drawing/2014/main" id="{0BBB059F-F5A0-405C-35C8-C9859BC636AC}"/>
              </a:ext>
            </a:extLst>
          </p:cNvPr>
          <p:cNvSpPr txBox="1"/>
          <p:nvPr/>
        </p:nvSpPr>
        <p:spPr>
          <a:xfrm>
            <a:off x="2918184" y="6444476"/>
            <a:ext cx="6097604"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Debye_model</a:t>
            </a:r>
            <a:endParaRPr lang="en-US" sz="1200" dirty="0"/>
          </a:p>
        </p:txBody>
      </p:sp>
      <p:sp>
        <p:nvSpPr>
          <p:cNvPr id="14" name="TextBox 13">
            <a:extLst>
              <a:ext uri="{FF2B5EF4-FFF2-40B4-BE49-F238E27FC236}">
                <a16:creationId xmlns:a16="http://schemas.microsoft.com/office/drawing/2014/main" id="{DADAEC8D-3AE2-3C1A-856E-9F93D5DE2288}"/>
              </a:ext>
            </a:extLst>
          </p:cNvPr>
          <p:cNvSpPr txBox="1"/>
          <p:nvPr/>
        </p:nvSpPr>
        <p:spPr>
          <a:xfrm>
            <a:off x="442762" y="2791326"/>
            <a:ext cx="808876" cy="369332"/>
          </a:xfrm>
          <a:prstGeom prst="rect">
            <a:avLst/>
          </a:prstGeom>
          <a:noFill/>
        </p:spPr>
        <p:txBody>
          <a:bodyPr wrap="none" rtlCol="0">
            <a:spAutoFit/>
          </a:bodyPr>
          <a:lstStyle/>
          <a:p>
            <a:r>
              <a:rPr lang="en-US" dirty="0"/>
              <a:t>Low T</a:t>
            </a:r>
          </a:p>
        </p:txBody>
      </p:sp>
      <p:pic>
        <p:nvPicPr>
          <p:cNvPr id="15" name="Picture 14">
            <a:extLst>
              <a:ext uri="{FF2B5EF4-FFF2-40B4-BE49-F238E27FC236}">
                <a16:creationId xmlns:a16="http://schemas.microsoft.com/office/drawing/2014/main" id="{B2F0C4AA-1F45-D76F-920E-08019F49B21B}"/>
              </a:ext>
            </a:extLst>
          </p:cNvPr>
          <p:cNvPicPr>
            <a:picLocks noChangeAspect="1"/>
          </p:cNvPicPr>
          <p:nvPr/>
        </p:nvPicPr>
        <p:blipFill>
          <a:blip r:embed="rId3"/>
          <a:stretch>
            <a:fillRect/>
          </a:stretch>
        </p:blipFill>
        <p:spPr>
          <a:xfrm>
            <a:off x="1817504" y="2586712"/>
            <a:ext cx="3340100" cy="1320800"/>
          </a:xfrm>
          <a:prstGeom prst="rect">
            <a:avLst/>
          </a:prstGeom>
        </p:spPr>
      </p:pic>
      <p:sp>
        <p:nvSpPr>
          <p:cNvPr id="16" name="TextBox 15">
            <a:extLst>
              <a:ext uri="{FF2B5EF4-FFF2-40B4-BE49-F238E27FC236}">
                <a16:creationId xmlns:a16="http://schemas.microsoft.com/office/drawing/2014/main" id="{44F12511-741C-F8A2-F8DD-EA8991B169A4}"/>
              </a:ext>
            </a:extLst>
          </p:cNvPr>
          <p:cNvSpPr txBox="1"/>
          <p:nvPr/>
        </p:nvSpPr>
        <p:spPr>
          <a:xfrm>
            <a:off x="442762" y="4454893"/>
            <a:ext cx="860172" cy="369332"/>
          </a:xfrm>
          <a:prstGeom prst="rect">
            <a:avLst/>
          </a:prstGeom>
          <a:noFill/>
        </p:spPr>
        <p:txBody>
          <a:bodyPr wrap="none" rtlCol="0">
            <a:spAutoFit/>
          </a:bodyPr>
          <a:lstStyle/>
          <a:p>
            <a:r>
              <a:rPr lang="en-US" dirty="0"/>
              <a:t>High T</a:t>
            </a:r>
          </a:p>
        </p:txBody>
      </p:sp>
      <p:pic>
        <p:nvPicPr>
          <p:cNvPr id="17" name="Picture 16">
            <a:extLst>
              <a:ext uri="{FF2B5EF4-FFF2-40B4-BE49-F238E27FC236}">
                <a16:creationId xmlns:a16="http://schemas.microsoft.com/office/drawing/2014/main" id="{CB366BCD-0C48-D8A1-93B9-CDAD1C4956C6}"/>
              </a:ext>
            </a:extLst>
          </p:cNvPr>
          <p:cNvPicPr>
            <a:picLocks noChangeAspect="1"/>
          </p:cNvPicPr>
          <p:nvPr/>
        </p:nvPicPr>
        <p:blipFill>
          <a:blip r:embed="rId4"/>
          <a:stretch>
            <a:fillRect/>
          </a:stretch>
        </p:blipFill>
        <p:spPr>
          <a:xfrm>
            <a:off x="2032663" y="4424175"/>
            <a:ext cx="990600" cy="800100"/>
          </a:xfrm>
          <a:prstGeom prst="rect">
            <a:avLst/>
          </a:prstGeom>
        </p:spPr>
      </p:pic>
      <p:pic>
        <p:nvPicPr>
          <p:cNvPr id="18" name="Picture 17">
            <a:extLst>
              <a:ext uri="{FF2B5EF4-FFF2-40B4-BE49-F238E27FC236}">
                <a16:creationId xmlns:a16="http://schemas.microsoft.com/office/drawing/2014/main" id="{A1D05B8E-1308-144C-7CC7-4280877D6624}"/>
              </a:ext>
            </a:extLst>
          </p:cNvPr>
          <p:cNvPicPr>
            <a:picLocks noChangeAspect="1"/>
          </p:cNvPicPr>
          <p:nvPr/>
        </p:nvPicPr>
        <p:blipFill>
          <a:blip r:embed="rId4"/>
          <a:stretch>
            <a:fillRect/>
          </a:stretch>
        </p:blipFill>
        <p:spPr>
          <a:xfrm>
            <a:off x="6431244" y="4395383"/>
            <a:ext cx="990600" cy="800100"/>
          </a:xfrm>
          <a:prstGeom prst="rect">
            <a:avLst/>
          </a:prstGeom>
        </p:spPr>
      </p:pic>
      <p:sp>
        <p:nvSpPr>
          <p:cNvPr id="19" name="TextBox 18">
            <a:extLst>
              <a:ext uri="{FF2B5EF4-FFF2-40B4-BE49-F238E27FC236}">
                <a16:creationId xmlns:a16="http://schemas.microsoft.com/office/drawing/2014/main" id="{811D8032-6299-3F68-E2DA-3D4B72B40B42}"/>
              </a:ext>
            </a:extLst>
          </p:cNvPr>
          <p:cNvSpPr txBox="1"/>
          <p:nvPr/>
        </p:nvSpPr>
        <p:spPr>
          <a:xfrm>
            <a:off x="9772400" y="1992429"/>
            <a:ext cx="135806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Dulong Petit</a:t>
            </a:r>
          </a:p>
        </p:txBody>
      </p:sp>
      <p:pic>
        <p:nvPicPr>
          <p:cNvPr id="20" name="Picture 19">
            <a:extLst>
              <a:ext uri="{FF2B5EF4-FFF2-40B4-BE49-F238E27FC236}">
                <a16:creationId xmlns:a16="http://schemas.microsoft.com/office/drawing/2014/main" id="{A68D026F-6C3B-36B8-5ABE-8A0DD875D234}"/>
              </a:ext>
            </a:extLst>
          </p:cNvPr>
          <p:cNvPicPr>
            <a:picLocks noChangeAspect="1"/>
          </p:cNvPicPr>
          <p:nvPr/>
        </p:nvPicPr>
        <p:blipFill>
          <a:blip r:embed="rId4"/>
          <a:stretch>
            <a:fillRect/>
          </a:stretch>
        </p:blipFill>
        <p:spPr>
          <a:xfrm>
            <a:off x="9879196" y="2791326"/>
            <a:ext cx="990600" cy="800100"/>
          </a:xfrm>
          <a:prstGeom prst="rect">
            <a:avLst/>
          </a:prstGeom>
        </p:spPr>
      </p:pic>
      <p:pic>
        <p:nvPicPr>
          <p:cNvPr id="21" name="Picture 20">
            <a:extLst>
              <a:ext uri="{FF2B5EF4-FFF2-40B4-BE49-F238E27FC236}">
                <a16:creationId xmlns:a16="http://schemas.microsoft.com/office/drawing/2014/main" id="{18C0F02D-E051-99CD-7052-1892CEF70A80}"/>
              </a:ext>
            </a:extLst>
          </p:cNvPr>
          <p:cNvPicPr>
            <a:picLocks noChangeAspect="1"/>
          </p:cNvPicPr>
          <p:nvPr/>
        </p:nvPicPr>
        <p:blipFill>
          <a:blip r:embed="rId4"/>
          <a:stretch>
            <a:fillRect/>
          </a:stretch>
        </p:blipFill>
        <p:spPr>
          <a:xfrm>
            <a:off x="9772400" y="4173788"/>
            <a:ext cx="990600" cy="800100"/>
          </a:xfrm>
          <a:prstGeom prst="rect">
            <a:avLst/>
          </a:prstGeom>
        </p:spPr>
      </p:pic>
      <p:sp>
        <p:nvSpPr>
          <p:cNvPr id="22" name="TextBox 21">
            <a:extLst>
              <a:ext uri="{FF2B5EF4-FFF2-40B4-BE49-F238E27FC236}">
                <a16:creationId xmlns:a16="http://schemas.microsoft.com/office/drawing/2014/main" id="{FCDD1989-3EFF-05AE-23E2-F9A4BED631E2}"/>
              </a:ext>
            </a:extLst>
          </p:cNvPr>
          <p:cNvSpPr txBox="1"/>
          <p:nvPr/>
        </p:nvSpPr>
        <p:spPr>
          <a:xfrm>
            <a:off x="5807242" y="2643589"/>
            <a:ext cx="299280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Exponential approach to T = 0</a:t>
            </a:r>
          </a:p>
        </p:txBody>
      </p:sp>
      <p:grpSp>
        <p:nvGrpSpPr>
          <p:cNvPr id="36" name="Group 35">
            <a:extLst>
              <a:ext uri="{FF2B5EF4-FFF2-40B4-BE49-F238E27FC236}">
                <a16:creationId xmlns:a16="http://schemas.microsoft.com/office/drawing/2014/main" id="{221139BB-3D46-68BC-3907-0686432CEED5}"/>
              </a:ext>
            </a:extLst>
          </p:cNvPr>
          <p:cNvGrpSpPr/>
          <p:nvPr/>
        </p:nvGrpSpPr>
        <p:grpSpPr>
          <a:xfrm>
            <a:off x="5788123" y="3107967"/>
            <a:ext cx="2992807" cy="837531"/>
            <a:chOff x="4257081" y="3627534"/>
            <a:chExt cx="2992807" cy="837531"/>
          </a:xfrm>
        </p:grpSpPr>
        <p:grpSp>
          <p:nvGrpSpPr>
            <p:cNvPr id="33" name="Group 32">
              <a:extLst>
                <a:ext uri="{FF2B5EF4-FFF2-40B4-BE49-F238E27FC236}">
                  <a16:creationId xmlns:a16="http://schemas.microsoft.com/office/drawing/2014/main" id="{1599EA92-9298-4EF2-6F0D-E551F3CAB7AE}"/>
                </a:ext>
              </a:extLst>
            </p:cNvPr>
            <p:cNvGrpSpPr/>
            <p:nvPr/>
          </p:nvGrpSpPr>
          <p:grpSpPr>
            <a:xfrm>
              <a:off x="4257081" y="3627534"/>
              <a:ext cx="2992807" cy="837531"/>
              <a:chOff x="4257081" y="3627534"/>
              <a:chExt cx="2992807" cy="837531"/>
            </a:xfrm>
          </p:grpSpPr>
          <p:pic>
            <p:nvPicPr>
              <p:cNvPr id="23" name="Picture 22">
                <a:extLst>
                  <a:ext uri="{FF2B5EF4-FFF2-40B4-BE49-F238E27FC236}">
                    <a16:creationId xmlns:a16="http://schemas.microsoft.com/office/drawing/2014/main" id="{2EED44B8-27ED-76FD-D6E3-9D30E8EC9737}"/>
                  </a:ext>
                </a:extLst>
              </p:cNvPr>
              <p:cNvPicPr>
                <a:picLocks noChangeAspect="1"/>
              </p:cNvPicPr>
              <p:nvPr/>
            </p:nvPicPr>
            <p:blipFill>
              <a:blip r:embed="rId5"/>
              <a:stretch>
                <a:fillRect/>
              </a:stretch>
            </p:blipFill>
            <p:spPr>
              <a:xfrm>
                <a:off x="4257081" y="3627534"/>
                <a:ext cx="2992807" cy="791702"/>
              </a:xfrm>
              <a:prstGeom prst="rect">
                <a:avLst/>
              </a:prstGeom>
            </p:spPr>
          </p:pic>
          <p:sp>
            <p:nvSpPr>
              <p:cNvPr id="31" name="Rectangle 30">
                <a:extLst>
                  <a:ext uri="{FF2B5EF4-FFF2-40B4-BE49-F238E27FC236}">
                    <a16:creationId xmlns:a16="http://schemas.microsoft.com/office/drawing/2014/main" id="{3C733D22-0546-2F39-571A-AD9BC242A889}"/>
                  </a:ext>
                </a:extLst>
              </p:cNvPr>
              <p:cNvSpPr/>
              <p:nvPr/>
            </p:nvSpPr>
            <p:spPr>
              <a:xfrm>
                <a:off x="6060014" y="4053671"/>
                <a:ext cx="1173011" cy="4113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A78772D-7B65-5B63-1640-0C6463AA7211}"/>
                  </a:ext>
                </a:extLst>
              </p:cNvPr>
              <p:cNvSpPr/>
              <p:nvPr/>
            </p:nvSpPr>
            <p:spPr>
              <a:xfrm>
                <a:off x="6309191" y="3665112"/>
                <a:ext cx="617353" cy="2683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a:extLst>
                <a:ext uri="{FF2B5EF4-FFF2-40B4-BE49-F238E27FC236}">
                  <a16:creationId xmlns:a16="http://schemas.microsoft.com/office/drawing/2014/main" id="{CDDC422A-E754-6A15-872E-0B925E30F10A}"/>
                </a:ext>
              </a:extLst>
            </p:cNvPr>
            <p:cNvPicPr>
              <a:picLocks noChangeAspect="1"/>
            </p:cNvPicPr>
            <p:nvPr/>
          </p:nvPicPr>
          <p:blipFill>
            <a:blip r:embed="rId6"/>
            <a:stretch>
              <a:fillRect/>
            </a:stretch>
          </p:blipFill>
          <p:spPr>
            <a:xfrm>
              <a:off x="6376290" y="3681853"/>
              <a:ext cx="215900" cy="317500"/>
            </a:xfrm>
            <a:prstGeom prst="rect">
              <a:avLst/>
            </a:prstGeom>
          </p:spPr>
        </p:pic>
        <p:pic>
          <p:nvPicPr>
            <p:cNvPr id="35" name="Picture 34">
              <a:extLst>
                <a:ext uri="{FF2B5EF4-FFF2-40B4-BE49-F238E27FC236}">
                  <a16:creationId xmlns:a16="http://schemas.microsoft.com/office/drawing/2014/main" id="{D5E469F4-639E-F5BC-C203-44C848D7B663}"/>
                </a:ext>
              </a:extLst>
            </p:cNvPr>
            <p:cNvPicPr>
              <a:picLocks noChangeAspect="1"/>
            </p:cNvPicPr>
            <p:nvPr/>
          </p:nvPicPr>
          <p:blipFill>
            <a:blip r:embed="rId7"/>
            <a:stretch>
              <a:fillRect/>
            </a:stretch>
          </p:blipFill>
          <p:spPr>
            <a:xfrm>
              <a:off x="6214616" y="4044498"/>
              <a:ext cx="723900" cy="419100"/>
            </a:xfrm>
            <a:prstGeom prst="rect">
              <a:avLst/>
            </a:prstGeom>
          </p:spPr>
        </p:pic>
      </p:grpSp>
    </p:spTree>
    <p:extLst>
      <p:ext uri="{BB962C8B-B14F-4D97-AF65-F5344CB8AC3E}">
        <p14:creationId xmlns:p14="http://schemas.microsoft.com/office/powerpoint/2010/main" val="40185832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AB4A83-2EE9-AD4C-8614-BD644C75ED10}"/>
              </a:ext>
            </a:extLst>
          </p:cNvPr>
          <p:cNvSpPr>
            <a:spLocks noGrp="1"/>
          </p:cNvSpPr>
          <p:nvPr>
            <p:ph type="sldNum" sz="quarter" idx="12"/>
          </p:nvPr>
        </p:nvSpPr>
        <p:spPr/>
        <p:txBody>
          <a:bodyPr/>
          <a:lstStyle/>
          <a:p>
            <a:fld id="{04AF66D1-50E8-924D-AA9F-C340413085BD}" type="slidenum">
              <a:rPr lang="en-US" smtClean="0"/>
              <a:t>79</a:t>
            </a:fld>
            <a:endParaRPr lang="en-US"/>
          </a:p>
        </p:txBody>
      </p:sp>
      <p:sp>
        <p:nvSpPr>
          <p:cNvPr id="6" name="Rectangle 5">
            <a:extLst>
              <a:ext uri="{FF2B5EF4-FFF2-40B4-BE49-F238E27FC236}">
                <a16:creationId xmlns:a16="http://schemas.microsoft.com/office/drawing/2014/main" id="{267CB249-6395-6147-99C6-B535FB8DDDE9}"/>
              </a:ext>
            </a:extLst>
          </p:cNvPr>
          <p:cNvSpPr/>
          <p:nvPr/>
        </p:nvSpPr>
        <p:spPr>
          <a:xfrm>
            <a:off x="5573994" y="72077"/>
            <a:ext cx="673195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hlinkClick r:id="rId2"/>
              </a:rPr>
              <a:t>https://</a:t>
            </a:r>
            <a:r>
              <a:rPr lang="en-US" dirty="0" err="1">
                <a:latin typeface="Times New Roman" panose="02020603050405020304" pitchFamily="18" charset="0"/>
                <a:cs typeface="Times New Roman" panose="02020603050405020304" pitchFamily="18" charset="0"/>
                <a:hlinkClick r:id="rId2"/>
              </a:rPr>
              <a:t>lampx.tugraz.at</a:t>
            </a:r>
            <a:r>
              <a:rPr lang="en-US" dirty="0">
                <a:latin typeface="Times New Roman" panose="02020603050405020304" pitchFamily="18" charset="0"/>
                <a:cs typeface="Times New Roman" panose="02020603050405020304" pitchFamily="18" charset="0"/>
                <a:hlinkClick r:id="rId2"/>
              </a:rPr>
              <a:t>/~</a:t>
            </a:r>
            <a:r>
              <a:rPr lang="en-US" dirty="0" err="1">
                <a:latin typeface="Times New Roman" panose="02020603050405020304" pitchFamily="18" charset="0"/>
                <a:cs typeface="Times New Roman" panose="02020603050405020304" pitchFamily="18" charset="0"/>
                <a:hlinkClick r:id="rId2"/>
              </a:rPr>
              <a:t>hadley</a:t>
            </a:r>
            <a:r>
              <a:rPr lang="en-US" dirty="0">
                <a:latin typeface="Times New Roman" panose="02020603050405020304" pitchFamily="18" charset="0"/>
                <a:cs typeface="Times New Roman" panose="02020603050405020304" pitchFamily="18" charset="0"/>
                <a:hlinkClick r:id="rId2"/>
              </a:rPr>
              <a:t>/ss1/phonons/table/</a:t>
            </a:r>
            <a:r>
              <a:rPr lang="en-US" dirty="0" err="1">
                <a:latin typeface="Times New Roman" panose="02020603050405020304" pitchFamily="18" charset="0"/>
                <a:cs typeface="Times New Roman" panose="02020603050405020304" pitchFamily="18" charset="0"/>
                <a:hlinkClick r:id="rId2"/>
              </a:rPr>
              <a:t>dosdebye.html</a:t>
            </a:r>
            <a:endParaRPr lang="en-US"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E0E36AC-0DBE-C64C-B7C7-E0C0621C918C}"/>
              </a:ext>
            </a:extLst>
          </p:cNvPr>
          <p:cNvPicPr>
            <a:picLocks noChangeAspect="1"/>
          </p:cNvPicPr>
          <p:nvPr/>
        </p:nvPicPr>
        <p:blipFill>
          <a:blip r:embed="rId3"/>
          <a:stretch>
            <a:fillRect/>
          </a:stretch>
        </p:blipFill>
        <p:spPr>
          <a:xfrm>
            <a:off x="304800" y="863600"/>
            <a:ext cx="11582400" cy="5130800"/>
          </a:xfrm>
          <a:prstGeom prst="rect">
            <a:avLst/>
          </a:prstGeom>
        </p:spPr>
      </p:pic>
    </p:spTree>
    <p:extLst>
      <p:ext uri="{BB962C8B-B14F-4D97-AF65-F5344CB8AC3E}">
        <p14:creationId xmlns:p14="http://schemas.microsoft.com/office/powerpoint/2010/main" val="3827186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ED4FFC-7C39-9044-B658-3D24B30F0CD4}"/>
              </a:ext>
            </a:extLst>
          </p:cNvPr>
          <p:cNvPicPr>
            <a:picLocks noChangeAspect="1"/>
          </p:cNvPicPr>
          <p:nvPr/>
        </p:nvPicPr>
        <p:blipFill>
          <a:blip r:embed="rId2"/>
          <a:stretch>
            <a:fillRect/>
          </a:stretch>
        </p:blipFill>
        <p:spPr>
          <a:xfrm>
            <a:off x="0" y="450478"/>
            <a:ext cx="12192000" cy="5957043"/>
          </a:xfrm>
          <a:prstGeom prst="rect">
            <a:avLst/>
          </a:prstGeom>
        </p:spPr>
      </p:pic>
      <p:sp>
        <p:nvSpPr>
          <p:cNvPr id="3" name="Slide Number Placeholder 2">
            <a:extLst>
              <a:ext uri="{FF2B5EF4-FFF2-40B4-BE49-F238E27FC236}">
                <a16:creationId xmlns:a16="http://schemas.microsoft.com/office/drawing/2014/main" id="{A56BCB31-89EB-1849-9DE2-3269C0885D6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8</a:t>
            </a:fld>
            <a:endParaRPr lang="en-US"/>
          </a:p>
        </p:txBody>
      </p:sp>
    </p:spTree>
    <p:extLst>
      <p:ext uri="{BB962C8B-B14F-4D97-AF65-F5344CB8AC3E}">
        <p14:creationId xmlns:p14="http://schemas.microsoft.com/office/powerpoint/2010/main" val="35028391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AAB4A83-2EE9-AD4C-8614-BD644C75ED10}"/>
              </a:ext>
            </a:extLst>
          </p:cNvPr>
          <p:cNvSpPr>
            <a:spLocks noGrp="1"/>
          </p:cNvSpPr>
          <p:nvPr>
            <p:ph type="sldNum" sz="quarter" idx="12"/>
          </p:nvPr>
        </p:nvSpPr>
        <p:spPr/>
        <p:txBody>
          <a:bodyPr/>
          <a:lstStyle/>
          <a:p>
            <a:fld id="{04AF66D1-50E8-924D-AA9F-C340413085BD}" type="slidenum">
              <a:rPr lang="en-US" smtClean="0"/>
              <a:t>80</a:t>
            </a:fld>
            <a:endParaRPr lang="en-US"/>
          </a:p>
        </p:txBody>
      </p:sp>
      <p:pic>
        <p:nvPicPr>
          <p:cNvPr id="5" name="Picture 4">
            <a:extLst>
              <a:ext uri="{FF2B5EF4-FFF2-40B4-BE49-F238E27FC236}">
                <a16:creationId xmlns:a16="http://schemas.microsoft.com/office/drawing/2014/main" id="{451BFE0A-5001-BF4A-B953-6DF9FCB88829}"/>
              </a:ext>
            </a:extLst>
          </p:cNvPr>
          <p:cNvPicPr>
            <a:picLocks noChangeAspect="1"/>
          </p:cNvPicPr>
          <p:nvPr/>
        </p:nvPicPr>
        <p:blipFill>
          <a:blip r:embed="rId2"/>
          <a:stretch>
            <a:fillRect/>
          </a:stretch>
        </p:blipFill>
        <p:spPr>
          <a:xfrm>
            <a:off x="419889" y="0"/>
            <a:ext cx="11352222" cy="6858000"/>
          </a:xfrm>
          <a:prstGeom prst="rect">
            <a:avLst/>
          </a:prstGeom>
        </p:spPr>
      </p:pic>
      <p:sp>
        <p:nvSpPr>
          <p:cNvPr id="6" name="Rectangle 5">
            <a:extLst>
              <a:ext uri="{FF2B5EF4-FFF2-40B4-BE49-F238E27FC236}">
                <a16:creationId xmlns:a16="http://schemas.microsoft.com/office/drawing/2014/main" id="{267CB249-6395-6147-99C6-B535FB8DDDE9}"/>
              </a:ext>
            </a:extLst>
          </p:cNvPr>
          <p:cNvSpPr/>
          <p:nvPr/>
        </p:nvSpPr>
        <p:spPr>
          <a:xfrm>
            <a:off x="5573994" y="72077"/>
            <a:ext cx="6731950" cy="369332"/>
          </a:xfrm>
          <a:prstGeom prst="rect">
            <a:avLst/>
          </a:prstGeom>
        </p:spPr>
        <p:txBody>
          <a:bodyPr wrap="square">
            <a:spAutoFit/>
          </a:bodyPr>
          <a:lstStyle/>
          <a:p>
            <a:r>
              <a:rPr lang="en-US" dirty="0">
                <a:latin typeface="Times New Roman" panose="02020603050405020304" pitchFamily="18" charset="0"/>
                <a:cs typeface="Times New Roman" panose="02020603050405020304" pitchFamily="18" charset="0"/>
                <a:hlinkClick r:id="rId3"/>
              </a:rPr>
              <a:t>https://</a:t>
            </a:r>
            <a:r>
              <a:rPr lang="en-US" dirty="0" err="1">
                <a:latin typeface="Times New Roman" panose="02020603050405020304" pitchFamily="18" charset="0"/>
                <a:cs typeface="Times New Roman" panose="02020603050405020304" pitchFamily="18" charset="0"/>
                <a:hlinkClick r:id="rId3"/>
              </a:rPr>
              <a:t>lampx.tugraz.at</a:t>
            </a:r>
            <a:r>
              <a:rPr lang="en-US" dirty="0">
                <a:latin typeface="Times New Roman" panose="02020603050405020304" pitchFamily="18" charset="0"/>
                <a:cs typeface="Times New Roman" panose="02020603050405020304" pitchFamily="18" charset="0"/>
                <a:hlinkClick r:id="rId3"/>
              </a:rPr>
              <a:t>/~</a:t>
            </a:r>
            <a:r>
              <a:rPr lang="en-US" dirty="0" err="1">
                <a:latin typeface="Times New Roman" panose="02020603050405020304" pitchFamily="18" charset="0"/>
                <a:cs typeface="Times New Roman" panose="02020603050405020304" pitchFamily="18" charset="0"/>
                <a:hlinkClick r:id="rId3"/>
              </a:rPr>
              <a:t>hadley</a:t>
            </a:r>
            <a:r>
              <a:rPr lang="en-US" dirty="0">
                <a:latin typeface="Times New Roman" panose="02020603050405020304" pitchFamily="18" charset="0"/>
                <a:cs typeface="Times New Roman" panose="02020603050405020304" pitchFamily="18" charset="0"/>
                <a:hlinkClick r:id="rId3"/>
              </a:rPr>
              <a:t>/ss1/phonons/table/</a:t>
            </a:r>
            <a:r>
              <a:rPr lang="en-US" dirty="0" err="1">
                <a:latin typeface="Times New Roman" panose="02020603050405020304" pitchFamily="18" charset="0"/>
                <a:cs typeface="Times New Roman" panose="02020603050405020304" pitchFamily="18" charset="0"/>
                <a:hlinkClick r:id="rId3"/>
              </a:rPr>
              <a:t>dosdebye.html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73391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pic>
        <p:nvPicPr>
          <p:cNvPr id="3" name="Picture 2">
            <a:extLst>
              <a:ext uri="{FF2B5EF4-FFF2-40B4-BE49-F238E27FC236}">
                <a16:creationId xmlns:a16="http://schemas.microsoft.com/office/drawing/2014/main" id="{90A978A9-A2F1-E540-8C5A-0B1BE89B18FB}"/>
              </a:ext>
            </a:extLst>
          </p:cNvPr>
          <p:cNvPicPr>
            <a:picLocks noChangeAspect="1"/>
          </p:cNvPicPr>
          <p:nvPr/>
        </p:nvPicPr>
        <p:blipFill>
          <a:blip r:embed="rId2"/>
          <a:stretch>
            <a:fillRect/>
          </a:stretch>
        </p:blipFill>
        <p:spPr>
          <a:xfrm>
            <a:off x="381778" y="1741714"/>
            <a:ext cx="6052866" cy="3537858"/>
          </a:xfrm>
          <a:prstGeom prst="rect">
            <a:avLst/>
          </a:prstGeom>
        </p:spPr>
      </p:pic>
      <p:sp>
        <p:nvSpPr>
          <p:cNvPr id="4" name="TextBox 3">
            <a:extLst>
              <a:ext uri="{FF2B5EF4-FFF2-40B4-BE49-F238E27FC236}">
                <a16:creationId xmlns:a16="http://schemas.microsoft.com/office/drawing/2014/main" id="{2DB854C3-6EDC-A548-A34C-8F638B732337}"/>
              </a:ext>
            </a:extLst>
          </p:cNvPr>
          <p:cNvSpPr txBox="1"/>
          <p:nvPr/>
        </p:nvSpPr>
        <p:spPr>
          <a:xfrm>
            <a:off x="7413172" y="1262743"/>
            <a:ext cx="3772443" cy="1754326"/>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temperature</a:t>
            </a:r>
          </a:p>
          <a:p>
            <a:r>
              <a:rPr lang="en-US" dirty="0">
                <a:latin typeface="Times New Roman" panose="02020603050405020304" pitchFamily="18" charset="0"/>
                <a:cs typeface="Times New Roman" panose="02020603050405020304" pitchFamily="18" charset="0"/>
              </a:rPr>
              <a:t>Low energy, low frequency vibrations</a:t>
            </a:r>
          </a:p>
          <a:p>
            <a:r>
              <a:rPr lang="en-US" dirty="0">
                <a:latin typeface="Times New Roman" panose="02020603050405020304" pitchFamily="18" charset="0"/>
                <a:cs typeface="Times New Roman" panose="02020603050405020304" pitchFamily="18" charset="0"/>
              </a:rPr>
              <a:t>are excited</a:t>
            </a:r>
          </a:p>
          <a:p>
            <a:r>
              <a:rPr lang="en-US" dirty="0">
                <a:latin typeface="Times New Roman" panose="02020603050405020304" pitchFamily="18" charset="0"/>
                <a:cs typeface="Times New Roman" panose="02020603050405020304" pitchFamily="18" charset="0"/>
              </a:rPr>
              <a:t>These are acoustic mode vibrations</a:t>
            </a:r>
          </a:p>
          <a:p>
            <a:r>
              <a:rPr lang="en-US" dirty="0">
                <a:latin typeface="Times New Roman" panose="02020603050405020304" pitchFamily="18" charset="0"/>
                <a:cs typeface="Times New Roman" panose="02020603050405020304" pitchFamily="18" charset="0"/>
              </a:rPr>
              <a:t>Unit cell vibrates as an entity</a:t>
            </a:r>
          </a:p>
          <a:p>
            <a:r>
              <a:rPr lang="en-US" dirty="0">
                <a:latin typeface="Times New Roman" panose="02020603050405020304" pitchFamily="18" charset="0"/>
                <a:cs typeface="Times New Roman" panose="02020603050405020304" pitchFamily="18" charset="0"/>
              </a:rPr>
              <a:t>Long distances compared to a unit cell</a:t>
            </a:r>
          </a:p>
        </p:txBody>
      </p:sp>
      <p:sp>
        <p:nvSpPr>
          <p:cNvPr id="6" name="TextBox 5">
            <a:extLst>
              <a:ext uri="{FF2B5EF4-FFF2-40B4-BE49-F238E27FC236}">
                <a16:creationId xmlns:a16="http://schemas.microsoft.com/office/drawing/2014/main" id="{493A5BA1-408B-5246-804B-6EC71D405FC2}"/>
              </a:ext>
            </a:extLst>
          </p:cNvPr>
          <p:cNvSpPr txBox="1"/>
          <p:nvPr/>
        </p:nvSpPr>
        <p:spPr>
          <a:xfrm flipH="1">
            <a:off x="7449821" y="3315286"/>
            <a:ext cx="3285309"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Distribution of frequencies, g(</a:t>
            </a:r>
            <a:r>
              <a:rPr lang="en-US" dirty="0">
                <a:latin typeface="Symbol" pitchFamily="2" charset="2"/>
                <a:cs typeface="Times New Roman" panose="02020603050405020304" pitchFamily="18" charset="0"/>
              </a:rPr>
              <a:t>w</a:t>
            </a:r>
            <a:r>
              <a:rPr lang="en-US" dirty="0">
                <a:latin typeface="Times New Roman" panose="02020603050405020304" pitchFamily="18" charset="0"/>
                <a:cs typeface="Times New Roman" panose="02020603050405020304" pitchFamily="18" charset="0"/>
              </a:rPr>
              <a:t>), above a cutoff frequency, </a:t>
            </a:r>
            <a:r>
              <a:rPr lang="en-US" dirty="0" err="1">
                <a:latin typeface="Symbol" pitchFamily="2" charset="2"/>
                <a:cs typeface="Times New Roman" panose="02020603050405020304" pitchFamily="18" charset="0"/>
              </a:rPr>
              <a:t>w</a:t>
            </a:r>
            <a:r>
              <a:rPr lang="en-US" baseline="-25000" dirty="0" err="1">
                <a:latin typeface="Times New Roman" panose="02020603050405020304" pitchFamily="18" charset="0"/>
                <a:cs typeface="Times New Roman" panose="02020603050405020304" pitchFamily="18" charset="0"/>
              </a:rPr>
              <a:t>D</a:t>
            </a:r>
            <a:endParaRPr lang="en-US" baseline="-25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28F0906C-DEB1-5F4A-9A13-FECCE664B12A}"/>
              </a:ext>
            </a:extLst>
          </p:cNvPr>
          <p:cNvPicPr>
            <a:picLocks noChangeAspect="1"/>
          </p:cNvPicPr>
          <p:nvPr/>
        </p:nvPicPr>
        <p:blipFill>
          <a:blip r:embed="rId3"/>
          <a:stretch>
            <a:fillRect/>
          </a:stretch>
        </p:blipFill>
        <p:spPr>
          <a:xfrm>
            <a:off x="7413172" y="3961617"/>
            <a:ext cx="3321958" cy="1936227"/>
          </a:xfrm>
          <a:prstGeom prst="rect">
            <a:avLst/>
          </a:prstGeom>
        </p:spPr>
      </p:pic>
      <p:sp>
        <p:nvSpPr>
          <p:cNvPr id="8" name="Slide Number Placeholder 7">
            <a:extLst>
              <a:ext uri="{FF2B5EF4-FFF2-40B4-BE49-F238E27FC236}">
                <a16:creationId xmlns:a16="http://schemas.microsoft.com/office/drawing/2014/main" id="{B680BBC3-2018-F447-A46D-9FD31DE55C0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81</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46612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pic>
        <p:nvPicPr>
          <p:cNvPr id="3" name="Picture 2">
            <a:extLst>
              <a:ext uri="{FF2B5EF4-FFF2-40B4-BE49-F238E27FC236}">
                <a16:creationId xmlns:a16="http://schemas.microsoft.com/office/drawing/2014/main" id="{90A978A9-A2F1-E540-8C5A-0B1BE89B18FB}"/>
              </a:ext>
            </a:extLst>
          </p:cNvPr>
          <p:cNvPicPr>
            <a:picLocks noChangeAspect="1"/>
          </p:cNvPicPr>
          <p:nvPr/>
        </p:nvPicPr>
        <p:blipFill>
          <a:blip r:embed="rId2"/>
          <a:stretch>
            <a:fillRect/>
          </a:stretch>
        </p:blipFill>
        <p:spPr>
          <a:xfrm>
            <a:off x="392664" y="1774371"/>
            <a:ext cx="6052866" cy="3537858"/>
          </a:xfrm>
          <a:prstGeom prst="rect">
            <a:avLst/>
          </a:prstGeom>
        </p:spPr>
      </p:pic>
      <p:sp>
        <p:nvSpPr>
          <p:cNvPr id="4" name="TextBox 3">
            <a:extLst>
              <a:ext uri="{FF2B5EF4-FFF2-40B4-BE49-F238E27FC236}">
                <a16:creationId xmlns:a16="http://schemas.microsoft.com/office/drawing/2014/main" id="{2DB854C3-6EDC-A548-A34C-8F638B732337}"/>
              </a:ext>
            </a:extLst>
          </p:cNvPr>
          <p:cNvSpPr txBox="1"/>
          <p:nvPr/>
        </p:nvSpPr>
        <p:spPr>
          <a:xfrm>
            <a:off x="7413172" y="1262743"/>
            <a:ext cx="3772443" cy="1754326"/>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temperature</a:t>
            </a:r>
          </a:p>
          <a:p>
            <a:r>
              <a:rPr lang="en-US" dirty="0">
                <a:latin typeface="Times New Roman" panose="02020603050405020304" pitchFamily="18" charset="0"/>
                <a:cs typeface="Times New Roman" panose="02020603050405020304" pitchFamily="18" charset="0"/>
              </a:rPr>
              <a:t>Low energy, low frequency vibrations</a:t>
            </a:r>
          </a:p>
          <a:p>
            <a:r>
              <a:rPr lang="en-US" dirty="0">
                <a:latin typeface="Times New Roman" panose="02020603050405020304" pitchFamily="18" charset="0"/>
                <a:cs typeface="Times New Roman" panose="02020603050405020304" pitchFamily="18" charset="0"/>
              </a:rPr>
              <a:t>are excited</a:t>
            </a:r>
          </a:p>
          <a:p>
            <a:r>
              <a:rPr lang="en-US" dirty="0">
                <a:latin typeface="Times New Roman" panose="02020603050405020304" pitchFamily="18" charset="0"/>
                <a:cs typeface="Times New Roman" panose="02020603050405020304" pitchFamily="18" charset="0"/>
              </a:rPr>
              <a:t>These are acoustic mode vibrations</a:t>
            </a:r>
          </a:p>
          <a:p>
            <a:r>
              <a:rPr lang="en-US" dirty="0">
                <a:latin typeface="Times New Roman" panose="02020603050405020304" pitchFamily="18" charset="0"/>
                <a:cs typeface="Times New Roman" panose="02020603050405020304" pitchFamily="18" charset="0"/>
              </a:rPr>
              <a:t>Unit cell vibrates as an entity</a:t>
            </a:r>
          </a:p>
          <a:p>
            <a:r>
              <a:rPr lang="en-US" dirty="0">
                <a:latin typeface="Times New Roman" panose="02020603050405020304" pitchFamily="18" charset="0"/>
                <a:cs typeface="Times New Roman" panose="02020603050405020304" pitchFamily="18" charset="0"/>
              </a:rPr>
              <a:t>Long distances compared to a unit cell</a:t>
            </a:r>
          </a:p>
        </p:txBody>
      </p:sp>
      <p:sp>
        <p:nvSpPr>
          <p:cNvPr id="6" name="TextBox 5">
            <a:extLst>
              <a:ext uri="{FF2B5EF4-FFF2-40B4-BE49-F238E27FC236}">
                <a16:creationId xmlns:a16="http://schemas.microsoft.com/office/drawing/2014/main" id="{493A5BA1-408B-5246-804B-6EC71D405FC2}"/>
              </a:ext>
            </a:extLst>
          </p:cNvPr>
          <p:cNvSpPr txBox="1"/>
          <p:nvPr/>
        </p:nvSpPr>
        <p:spPr>
          <a:xfrm flipH="1">
            <a:off x="7413172" y="3945262"/>
            <a:ext cx="3990977" cy="646331"/>
          </a:xfrm>
          <a:prstGeom prst="rect">
            <a:avLst/>
          </a:prstGeom>
          <a:noFill/>
        </p:spPr>
        <p:txBody>
          <a:bodyPr wrap="square" rtlCol="0">
            <a:spAutoFit/>
          </a:bodyPr>
          <a:lstStyle/>
          <a:p>
            <a:r>
              <a:rPr lang="en-US" dirty="0"/>
              <a:t>Energy also equals </a:t>
            </a:r>
            <a:r>
              <a:rPr lang="en-US" dirty="0" err="1"/>
              <a:t>kT</a:t>
            </a:r>
            <a:r>
              <a:rPr lang="en-US" dirty="0"/>
              <a:t> </a:t>
            </a:r>
          </a:p>
          <a:p>
            <a:r>
              <a:rPr lang="en-US" dirty="0"/>
              <a:t>This defines the Debye temperature, </a:t>
            </a:r>
            <a:r>
              <a:rPr lang="en-US" dirty="0" err="1">
                <a:latin typeface="Symbol" pitchFamily="2" charset="2"/>
              </a:rPr>
              <a:t>q</a:t>
            </a:r>
            <a:r>
              <a:rPr lang="en-US" baseline="-25000" dirty="0" err="1"/>
              <a:t>D</a:t>
            </a:r>
            <a:endParaRPr lang="en-US" baseline="-25000" dirty="0"/>
          </a:p>
        </p:txBody>
      </p:sp>
      <p:pic>
        <p:nvPicPr>
          <p:cNvPr id="5" name="Picture 4">
            <a:extLst>
              <a:ext uri="{FF2B5EF4-FFF2-40B4-BE49-F238E27FC236}">
                <a16:creationId xmlns:a16="http://schemas.microsoft.com/office/drawing/2014/main" id="{F655C613-31AC-BD43-A63C-6693C799A8C1}"/>
              </a:ext>
            </a:extLst>
          </p:cNvPr>
          <p:cNvPicPr>
            <a:picLocks noChangeAspect="1"/>
          </p:cNvPicPr>
          <p:nvPr/>
        </p:nvPicPr>
        <p:blipFill>
          <a:blip r:embed="rId3"/>
          <a:stretch>
            <a:fillRect/>
          </a:stretch>
        </p:blipFill>
        <p:spPr>
          <a:xfrm>
            <a:off x="7531100" y="4768886"/>
            <a:ext cx="3378200" cy="1155700"/>
          </a:xfrm>
          <a:prstGeom prst="rect">
            <a:avLst/>
          </a:prstGeom>
        </p:spPr>
      </p:pic>
      <p:sp>
        <p:nvSpPr>
          <p:cNvPr id="9" name="TextBox 8">
            <a:extLst>
              <a:ext uri="{FF2B5EF4-FFF2-40B4-BE49-F238E27FC236}">
                <a16:creationId xmlns:a16="http://schemas.microsoft.com/office/drawing/2014/main" id="{C7AEB8F0-D1CF-C941-BCE7-1338C9775ADE}"/>
              </a:ext>
            </a:extLst>
          </p:cNvPr>
          <p:cNvSpPr txBox="1"/>
          <p:nvPr/>
        </p:nvSpPr>
        <p:spPr>
          <a:xfrm>
            <a:off x="7531100" y="3325977"/>
            <a:ext cx="3049814" cy="36933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Quantized energy levels</a:t>
            </a:r>
          </a:p>
        </p:txBody>
      </p:sp>
      <p:pic>
        <p:nvPicPr>
          <p:cNvPr id="11" name="Picture 10">
            <a:extLst>
              <a:ext uri="{FF2B5EF4-FFF2-40B4-BE49-F238E27FC236}">
                <a16:creationId xmlns:a16="http://schemas.microsoft.com/office/drawing/2014/main" id="{F290EE76-7DDD-754C-8249-B634192FAE7F}"/>
              </a:ext>
            </a:extLst>
          </p:cNvPr>
          <p:cNvPicPr>
            <a:picLocks noChangeAspect="1"/>
          </p:cNvPicPr>
          <p:nvPr/>
        </p:nvPicPr>
        <p:blipFill>
          <a:blip r:embed="rId4"/>
          <a:stretch>
            <a:fillRect/>
          </a:stretch>
        </p:blipFill>
        <p:spPr>
          <a:xfrm>
            <a:off x="8063289" y="3762413"/>
            <a:ext cx="698500" cy="165100"/>
          </a:xfrm>
          <a:prstGeom prst="rect">
            <a:avLst/>
          </a:prstGeom>
        </p:spPr>
      </p:pic>
      <p:sp>
        <p:nvSpPr>
          <p:cNvPr id="12" name="Slide Number Placeholder 11">
            <a:extLst>
              <a:ext uri="{FF2B5EF4-FFF2-40B4-BE49-F238E27FC236}">
                <a16:creationId xmlns:a16="http://schemas.microsoft.com/office/drawing/2014/main" id="{E9004675-1B04-6043-B3B8-E32A080C5A9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82</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6739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BF5728-9422-B049-8606-C0C16FD95680}"/>
              </a:ext>
            </a:extLst>
          </p:cNvPr>
          <p:cNvSpPr txBox="1"/>
          <p:nvPr/>
        </p:nvSpPr>
        <p:spPr>
          <a:xfrm>
            <a:off x="5007429" y="413658"/>
            <a:ext cx="1919115"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Debye Model</a:t>
            </a:r>
          </a:p>
        </p:txBody>
      </p:sp>
      <p:sp>
        <p:nvSpPr>
          <p:cNvPr id="6" name="TextBox 5">
            <a:extLst>
              <a:ext uri="{FF2B5EF4-FFF2-40B4-BE49-F238E27FC236}">
                <a16:creationId xmlns:a16="http://schemas.microsoft.com/office/drawing/2014/main" id="{493A5BA1-408B-5246-804B-6EC71D405FC2}"/>
              </a:ext>
            </a:extLst>
          </p:cNvPr>
          <p:cNvSpPr txBox="1"/>
          <p:nvPr/>
        </p:nvSpPr>
        <p:spPr>
          <a:xfrm flipH="1">
            <a:off x="7298601" y="2206522"/>
            <a:ext cx="399097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Heat Capacity is given by,</a:t>
            </a:r>
            <a:endParaRPr lang="en-US" baseline="-25000" dirty="0">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E72DCA69-6985-0C42-B6DF-07B057E446B1}"/>
              </a:ext>
            </a:extLst>
          </p:cNvPr>
          <p:cNvPicPr>
            <a:picLocks noChangeAspect="1"/>
          </p:cNvPicPr>
          <p:nvPr/>
        </p:nvPicPr>
        <p:blipFill>
          <a:blip r:embed="rId2"/>
          <a:stretch>
            <a:fillRect/>
          </a:stretch>
        </p:blipFill>
        <p:spPr>
          <a:xfrm>
            <a:off x="6902178" y="2872735"/>
            <a:ext cx="4991687" cy="1240297"/>
          </a:xfrm>
          <a:prstGeom prst="rect">
            <a:avLst/>
          </a:prstGeom>
        </p:spPr>
      </p:pic>
      <p:pic>
        <p:nvPicPr>
          <p:cNvPr id="8" name="Picture 7">
            <a:extLst>
              <a:ext uri="{FF2B5EF4-FFF2-40B4-BE49-F238E27FC236}">
                <a16:creationId xmlns:a16="http://schemas.microsoft.com/office/drawing/2014/main" id="{3919DC19-2D91-E54B-9097-1835A90EBC57}"/>
              </a:ext>
            </a:extLst>
          </p:cNvPr>
          <p:cNvPicPr>
            <a:picLocks noChangeAspect="1"/>
          </p:cNvPicPr>
          <p:nvPr/>
        </p:nvPicPr>
        <p:blipFill>
          <a:blip r:embed="rId3"/>
          <a:stretch>
            <a:fillRect/>
          </a:stretch>
        </p:blipFill>
        <p:spPr>
          <a:xfrm>
            <a:off x="533319" y="2805762"/>
            <a:ext cx="4147457" cy="889742"/>
          </a:xfrm>
          <a:prstGeom prst="rect">
            <a:avLst/>
          </a:prstGeom>
        </p:spPr>
      </p:pic>
      <p:sp>
        <p:nvSpPr>
          <p:cNvPr id="9" name="TextBox 8">
            <a:extLst>
              <a:ext uri="{FF2B5EF4-FFF2-40B4-BE49-F238E27FC236}">
                <a16:creationId xmlns:a16="http://schemas.microsoft.com/office/drawing/2014/main" id="{DBEC527A-CF45-8742-A9D1-C0C93CCABDDE}"/>
              </a:ext>
            </a:extLst>
          </p:cNvPr>
          <p:cNvSpPr txBox="1"/>
          <p:nvPr/>
        </p:nvSpPr>
        <p:spPr>
          <a:xfrm>
            <a:off x="370114" y="3928366"/>
            <a:ext cx="2411879"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temperature: </a:t>
            </a:r>
          </a:p>
        </p:txBody>
      </p:sp>
      <p:pic>
        <p:nvPicPr>
          <p:cNvPr id="10" name="Picture 9">
            <a:extLst>
              <a:ext uri="{FF2B5EF4-FFF2-40B4-BE49-F238E27FC236}">
                <a16:creationId xmlns:a16="http://schemas.microsoft.com/office/drawing/2014/main" id="{645D1FFF-A67C-F843-9F9B-BE3B4BC120B7}"/>
              </a:ext>
            </a:extLst>
          </p:cNvPr>
          <p:cNvPicPr>
            <a:picLocks noChangeAspect="1"/>
          </p:cNvPicPr>
          <p:nvPr/>
        </p:nvPicPr>
        <p:blipFill>
          <a:blip r:embed="rId4"/>
          <a:stretch>
            <a:fillRect/>
          </a:stretch>
        </p:blipFill>
        <p:spPr>
          <a:xfrm>
            <a:off x="2607047" y="3716531"/>
            <a:ext cx="1262331" cy="793003"/>
          </a:xfrm>
          <a:prstGeom prst="rect">
            <a:avLst/>
          </a:prstGeom>
        </p:spPr>
      </p:pic>
      <p:pic>
        <p:nvPicPr>
          <p:cNvPr id="11" name="Picture 10">
            <a:extLst>
              <a:ext uri="{FF2B5EF4-FFF2-40B4-BE49-F238E27FC236}">
                <a16:creationId xmlns:a16="http://schemas.microsoft.com/office/drawing/2014/main" id="{3AD860AB-AF18-DA41-A642-6C98C03E3D65}"/>
              </a:ext>
            </a:extLst>
          </p:cNvPr>
          <p:cNvPicPr>
            <a:picLocks noChangeAspect="1"/>
          </p:cNvPicPr>
          <p:nvPr/>
        </p:nvPicPr>
        <p:blipFill>
          <a:blip r:embed="rId5"/>
          <a:stretch>
            <a:fillRect/>
          </a:stretch>
        </p:blipFill>
        <p:spPr>
          <a:xfrm>
            <a:off x="7884615" y="1170564"/>
            <a:ext cx="1906814" cy="652331"/>
          </a:xfrm>
          <a:prstGeom prst="rect">
            <a:avLst/>
          </a:prstGeom>
        </p:spPr>
      </p:pic>
      <p:pic>
        <p:nvPicPr>
          <p:cNvPr id="12" name="Picture 11">
            <a:extLst>
              <a:ext uri="{FF2B5EF4-FFF2-40B4-BE49-F238E27FC236}">
                <a16:creationId xmlns:a16="http://schemas.microsoft.com/office/drawing/2014/main" id="{C627B8BD-8C73-014D-9103-1CD4CF1090C7}"/>
              </a:ext>
            </a:extLst>
          </p:cNvPr>
          <p:cNvPicPr>
            <a:picLocks noChangeAspect="1"/>
          </p:cNvPicPr>
          <p:nvPr/>
        </p:nvPicPr>
        <p:blipFill>
          <a:blip r:embed="rId6"/>
          <a:stretch>
            <a:fillRect/>
          </a:stretch>
        </p:blipFill>
        <p:spPr>
          <a:xfrm>
            <a:off x="9060110" y="4409913"/>
            <a:ext cx="2395764" cy="1117459"/>
          </a:xfrm>
          <a:prstGeom prst="rect">
            <a:avLst/>
          </a:prstGeom>
        </p:spPr>
      </p:pic>
      <p:sp>
        <p:nvSpPr>
          <p:cNvPr id="13" name="TextBox 12">
            <a:extLst>
              <a:ext uri="{FF2B5EF4-FFF2-40B4-BE49-F238E27FC236}">
                <a16:creationId xmlns:a16="http://schemas.microsoft.com/office/drawing/2014/main" id="{D952D659-FEDE-0B46-9C6C-679FC856DDA8}"/>
              </a:ext>
            </a:extLst>
          </p:cNvPr>
          <p:cNvSpPr txBox="1"/>
          <p:nvPr/>
        </p:nvSpPr>
        <p:spPr>
          <a:xfrm>
            <a:off x="6407495" y="4783976"/>
            <a:ext cx="2535951"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Low T this reduces to,</a:t>
            </a:r>
          </a:p>
        </p:txBody>
      </p:sp>
      <p:sp>
        <p:nvSpPr>
          <p:cNvPr id="14" name="TextBox 13">
            <a:extLst>
              <a:ext uri="{FF2B5EF4-FFF2-40B4-BE49-F238E27FC236}">
                <a16:creationId xmlns:a16="http://schemas.microsoft.com/office/drawing/2014/main" id="{36BE92EF-571A-3046-ABDA-1613F9335C7E}"/>
              </a:ext>
            </a:extLst>
          </p:cNvPr>
          <p:cNvSpPr txBox="1"/>
          <p:nvPr/>
        </p:nvSpPr>
        <p:spPr>
          <a:xfrm>
            <a:off x="7053943" y="5867400"/>
            <a:ext cx="4920343"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T</a:t>
            </a:r>
            <a:r>
              <a:rPr lang="en-US" baseline="30000" dirty="0">
                <a:latin typeface="Times New Roman" panose="02020603050405020304" pitchFamily="18" charset="0"/>
                <a:cs typeface="Times New Roman" panose="02020603050405020304" pitchFamily="18" charset="0"/>
              </a:rPr>
              <a:t>3</a:t>
            </a:r>
            <a:r>
              <a:rPr lang="en-US" dirty="0">
                <a:latin typeface="Times New Roman" panose="02020603050405020304" pitchFamily="18" charset="0"/>
                <a:cs typeface="Times New Roman" panose="02020603050405020304" pitchFamily="18" charset="0"/>
              </a:rPr>
              <a:t> dependence is seen experimentally</a:t>
            </a:r>
          </a:p>
        </p:txBody>
      </p:sp>
      <p:sp>
        <p:nvSpPr>
          <p:cNvPr id="15" name="Slide Number Placeholder 14">
            <a:extLst>
              <a:ext uri="{FF2B5EF4-FFF2-40B4-BE49-F238E27FC236}">
                <a16:creationId xmlns:a16="http://schemas.microsoft.com/office/drawing/2014/main" id="{73D38961-170C-D040-A7CE-AF04DF8D1D0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83</a:t>
            </a:fld>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88B357A6-8BEF-F540-93FD-9CB5292F8B4F}"/>
              </a:ext>
            </a:extLst>
          </p:cNvPr>
          <p:cNvSpPr txBox="1"/>
          <p:nvPr/>
        </p:nvSpPr>
        <p:spPr>
          <a:xfrm>
            <a:off x="1332089" y="2325511"/>
            <a:ext cx="1678665"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Einstein Model</a:t>
            </a:r>
          </a:p>
        </p:txBody>
      </p:sp>
    </p:spTree>
    <p:extLst>
      <p:ext uri="{BB962C8B-B14F-4D97-AF65-F5344CB8AC3E}">
        <p14:creationId xmlns:p14="http://schemas.microsoft.com/office/powerpoint/2010/main" val="36004032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BCC7F6-8C5B-D049-8E03-0D795B8BDD8A}"/>
              </a:ext>
            </a:extLst>
          </p:cNvPr>
          <p:cNvPicPr>
            <a:picLocks noChangeAspect="1"/>
          </p:cNvPicPr>
          <p:nvPr/>
        </p:nvPicPr>
        <p:blipFill>
          <a:blip r:embed="rId2"/>
          <a:stretch>
            <a:fillRect/>
          </a:stretch>
        </p:blipFill>
        <p:spPr>
          <a:xfrm>
            <a:off x="392664" y="1774371"/>
            <a:ext cx="6052866" cy="3537858"/>
          </a:xfrm>
          <a:prstGeom prst="rect">
            <a:avLst/>
          </a:prstGeom>
        </p:spPr>
      </p:pic>
      <p:pic>
        <p:nvPicPr>
          <p:cNvPr id="5" name="Picture 4">
            <a:extLst>
              <a:ext uri="{FF2B5EF4-FFF2-40B4-BE49-F238E27FC236}">
                <a16:creationId xmlns:a16="http://schemas.microsoft.com/office/drawing/2014/main" id="{1CF9E790-E9A5-3840-8833-BBF73FEFA32E}"/>
              </a:ext>
            </a:extLst>
          </p:cNvPr>
          <p:cNvPicPr>
            <a:picLocks noChangeAspect="1"/>
          </p:cNvPicPr>
          <p:nvPr/>
        </p:nvPicPr>
        <p:blipFill>
          <a:blip r:embed="rId3"/>
          <a:stretch>
            <a:fillRect/>
          </a:stretch>
        </p:blipFill>
        <p:spPr>
          <a:xfrm>
            <a:off x="5353330" y="3173186"/>
            <a:ext cx="1879600" cy="508000"/>
          </a:xfrm>
          <a:prstGeom prst="rect">
            <a:avLst/>
          </a:prstGeom>
        </p:spPr>
      </p:pic>
      <p:pic>
        <p:nvPicPr>
          <p:cNvPr id="6" name="Picture 5">
            <a:extLst>
              <a:ext uri="{FF2B5EF4-FFF2-40B4-BE49-F238E27FC236}">
                <a16:creationId xmlns:a16="http://schemas.microsoft.com/office/drawing/2014/main" id="{E1B2D9E9-B9B4-AB43-A19B-1B34FB6D13AC}"/>
              </a:ext>
            </a:extLst>
          </p:cNvPr>
          <p:cNvPicPr>
            <a:picLocks noChangeAspect="1"/>
          </p:cNvPicPr>
          <p:nvPr/>
        </p:nvPicPr>
        <p:blipFill>
          <a:blip r:embed="rId4"/>
          <a:stretch>
            <a:fillRect/>
          </a:stretch>
        </p:blipFill>
        <p:spPr>
          <a:xfrm>
            <a:off x="5353330" y="2688771"/>
            <a:ext cx="1943100" cy="508000"/>
          </a:xfrm>
          <a:prstGeom prst="rect">
            <a:avLst/>
          </a:prstGeom>
        </p:spPr>
      </p:pic>
      <p:sp>
        <p:nvSpPr>
          <p:cNvPr id="8" name="TextBox 7">
            <a:extLst>
              <a:ext uri="{FF2B5EF4-FFF2-40B4-BE49-F238E27FC236}">
                <a16:creationId xmlns:a16="http://schemas.microsoft.com/office/drawing/2014/main" id="{C3046B9E-6212-164E-8C01-EE0C7C13A46D}"/>
              </a:ext>
            </a:extLst>
          </p:cNvPr>
          <p:cNvSpPr txBox="1"/>
          <p:nvPr/>
        </p:nvSpPr>
        <p:spPr>
          <a:xfrm flipH="1">
            <a:off x="8210004" y="2688771"/>
            <a:ext cx="25886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Higher Characteristic T represents stronger bonds</a:t>
            </a:r>
          </a:p>
        </p:txBody>
      </p:sp>
      <p:sp>
        <p:nvSpPr>
          <p:cNvPr id="9" name="Slide Number Placeholder 8">
            <a:extLst>
              <a:ext uri="{FF2B5EF4-FFF2-40B4-BE49-F238E27FC236}">
                <a16:creationId xmlns:a16="http://schemas.microsoft.com/office/drawing/2014/main" id="{EA887D0C-53F3-CC4F-AC62-02BCAB2118AC}"/>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84</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57259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40577E-4746-E948-B09B-C4BC77DC9930}"/>
              </a:ext>
            </a:extLst>
          </p:cNvPr>
          <p:cNvPicPr>
            <a:picLocks noChangeAspect="1"/>
          </p:cNvPicPr>
          <p:nvPr/>
        </p:nvPicPr>
        <p:blipFill>
          <a:blip r:embed="rId2"/>
          <a:stretch>
            <a:fillRect/>
          </a:stretch>
        </p:blipFill>
        <p:spPr>
          <a:xfrm>
            <a:off x="0" y="277160"/>
            <a:ext cx="12192000" cy="6303679"/>
          </a:xfrm>
          <a:prstGeom prst="rect">
            <a:avLst/>
          </a:prstGeom>
        </p:spPr>
      </p:pic>
      <p:sp>
        <p:nvSpPr>
          <p:cNvPr id="3" name="TextBox 2">
            <a:extLst>
              <a:ext uri="{FF2B5EF4-FFF2-40B4-BE49-F238E27FC236}">
                <a16:creationId xmlns:a16="http://schemas.microsoft.com/office/drawing/2014/main" id="{F751393B-528C-B642-9FC7-C5DF11C3AA1D}"/>
              </a:ext>
            </a:extLst>
          </p:cNvPr>
          <p:cNvSpPr txBox="1"/>
          <p:nvPr/>
        </p:nvSpPr>
        <p:spPr>
          <a:xfrm flipH="1">
            <a:off x="9603376" y="2286000"/>
            <a:ext cx="2588624"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Higher Characteristic T represents stronger bonds</a:t>
            </a:r>
          </a:p>
        </p:txBody>
      </p:sp>
      <p:sp>
        <p:nvSpPr>
          <p:cNvPr id="4" name="Slide Number Placeholder 3">
            <a:extLst>
              <a:ext uri="{FF2B5EF4-FFF2-40B4-BE49-F238E27FC236}">
                <a16:creationId xmlns:a16="http://schemas.microsoft.com/office/drawing/2014/main" id="{D0374D4D-FEDC-DE4A-9CBB-56F84CE3B4B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85</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53147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4324B7-9702-4341-8AF6-B31493A84D10}"/>
              </a:ext>
            </a:extLst>
          </p:cNvPr>
          <p:cNvPicPr>
            <a:picLocks noChangeAspect="1"/>
          </p:cNvPicPr>
          <p:nvPr/>
        </p:nvPicPr>
        <p:blipFill>
          <a:blip r:embed="rId2"/>
          <a:stretch>
            <a:fillRect/>
          </a:stretch>
        </p:blipFill>
        <p:spPr>
          <a:xfrm>
            <a:off x="0" y="69856"/>
            <a:ext cx="12192000" cy="6718287"/>
          </a:xfrm>
          <a:prstGeom prst="rect">
            <a:avLst/>
          </a:prstGeom>
        </p:spPr>
      </p:pic>
      <p:sp>
        <p:nvSpPr>
          <p:cNvPr id="3" name="TextBox 2">
            <a:extLst>
              <a:ext uri="{FF2B5EF4-FFF2-40B4-BE49-F238E27FC236}">
                <a16:creationId xmlns:a16="http://schemas.microsoft.com/office/drawing/2014/main" id="{EA3BB8C4-20C6-8746-95D9-D1C0F04F3512}"/>
              </a:ext>
            </a:extLst>
          </p:cNvPr>
          <p:cNvSpPr txBox="1"/>
          <p:nvPr/>
        </p:nvSpPr>
        <p:spPr>
          <a:xfrm flipH="1">
            <a:off x="5466804" y="1839685"/>
            <a:ext cx="2588624"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Higher Characteristic T represents stronger bonds</a:t>
            </a:r>
          </a:p>
        </p:txBody>
      </p:sp>
      <p:sp>
        <p:nvSpPr>
          <p:cNvPr id="4" name="Slide Number Placeholder 3">
            <a:extLst>
              <a:ext uri="{FF2B5EF4-FFF2-40B4-BE49-F238E27FC236}">
                <a16:creationId xmlns:a16="http://schemas.microsoft.com/office/drawing/2014/main" id="{44912A28-A1A6-4848-B728-0109E4F472F3}"/>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86</a:t>
            </a:fld>
            <a:endParaRPr lang="en-US"/>
          </a:p>
        </p:txBody>
      </p:sp>
    </p:spTree>
    <p:extLst>
      <p:ext uri="{BB962C8B-B14F-4D97-AF65-F5344CB8AC3E}">
        <p14:creationId xmlns:p14="http://schemas.microsoft.com/office/powerpoint/2010/main" val="1115469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884E55-BA27-594C-A1E1-DF9B4B4B2006}"/>
              </a:ext>
            </a:extLst>
          </p:cNvPr>
          <p:cNvPicPr>
            <a:picLocks noChangeAspect="1"/>
          </p:cNvPicPr>
          <p:nvPr/>
        </p:nvPicPr>
        <p:blipFill>
          <a:blip r:embed="rId2"/>
          <a:stretch>
            <a:fillRect/>
          </a:stretch>
        </p:blipFill>
        <p:spPr>
          <a:xfrm>
            <a:off x="83457" y="1103086"/>
            <a:ext cx="6492452" cy="4796971"/>
          </a:xfrm>
          <a:prstGeom prst="rect">
            <a:avLst/>
          </a:prstGeom>
        </p:spPr>
      </p:pic>
      <p:sp>
        <p:nvSpPr>
          <p:cNvPr id="3" name="TextBox 2">
            <a:extLst>
              <a:ext uri="{FF2B5EF4-FFF2-40B4-BE49-F238E27FC236}">
                <a16:creationId xmlns:a16="http://schemas.microsoft.com/office/drawing/2014/main" id="{E19BA1BB-4530-5946-9C4C-B3C99BE86DD6}"/>
              </a:ext>
            </a:extLst>
          </p:cNvPr>
          <p:cNvSpPr txBox="1"/>
          <p:nvPr/>
        </p:nvSpPr>
        <p:spPr>
          <a:xfrm flipH="1">
            <a:off x="3442061" y="2460171"/>
            <a:ext cx="2588624"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Higher Characteristic T represents stronger bonds</a:t>
            </a:r>
          </a:p>
        </p:txBody>
      </p:sp>
      <p:pic>
        <p:nvPicPr>
          <p:cNvPr id="4" name="Picture 3">
            <a:extLst>
              <a:ext uri="{FF2B5EF4-FFF2-40B4-BE49-F238E27FC236}">
                <a16:creationId xmlns:a16="http://schemas.microsoft.com/office/drawing/2014/main" id="{0445A985-AEA3-CA46-B529-A57A53B3AC8F}"/>
              </a:ext>
            </a:extLst>
          </p:cNvPr>
          <p:cNvPicPr>
            <a:picLocks noChangeAspect="1"/>
          </p:cNvPicPr>
          <p:nvPr/>
        </p:nvPicPr>
        <p:blipFill>
          <a:blip r:embed="rId3"/>
          <a:stretch>
            <a:fillRect/>
          </a:stretch>
        </p:blipFill>
        <p:spPr>
          <a:xfrm>
            <a:off x="6297453" y="2068286"/>
            <a:ext cx="5894547" cy="3410416"/>
          </a:xfrm>
          <a:prstGeom prst="rect">
            <a:avLst/>
          </a:prstGeom>
        </p:spPr>
      </p:pic>
      <p:sp>
        <p:nvSpPr>
          <p:cNvPr id="5" name="Slide Number Placeholder 4">
            <a:extLst>
              <a:ext uri="{FF2B5EF4-FFF2-40B4-BE49-F238E27FC236}">
                <a16:creationId xmlns:a16="http://schemas.microsoft.com/office/drawing/2014/main" id="{3CEF1E2D-945E-3E45-A3F6-8A2F047EC7DB}"/>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87</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89718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D37FB3-3A06-5949-882C-8C5A59C6BE83}"/>
              </a:ext>
            </a:extLst>
          </p:cNvPr>
          <p:cNvSpPr txBox="1"/>
          <p:nvPr/>
        </p:nvSpPr>
        <p:spPr>
          <a:xfrm>
            <a:off x="4082143" y="348343"/>
            <a:ext cx="38876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Modulus and Heat Capacity</a:t>
            </a:r>
          </a:p>
        </p:txBody>
      </p:sp>
      <p:sp>
        <p:nvSpPr>
          <p:cNvPr id="3" name="TextBox 2">
            <a:extLst>
              <a:ext uri="{FF2B5EF4-FFF2-40B4-BE49-F238E27FC236}">
                <a16:creationId xmlns:a16="http://schemas.microsoft.com/office/drawing/2014/main" id="{1062F2C2-4D30-6942-8EE1-5031B392C80A}"/>
              </a:ext>
            </a:extLst>
          </p:cNvPr>
          <p:cNvSpPr txBox="1"/>
          <p:nvPr/>
        </p:nvSpPr>
        <p:spPr>
          <a:xfrm>
            <a:off x="2960914" y="1273629"/>
            <a:ext cx="1708225" cy="1477328"/>
          </a:xfrm>
          <a:prstGeom prst="rect">
            <a:avLst/>
          </a:prstGeom>
          <a:noFill/>
        </p:spPr>
        <p:txBody>
          <a:bodyPr wrap="none" rtlCol="0">
            <a:spAutoFit/>
          </a:bodyPr>
          <a:lstStyle/>
          <a:p>
            <a:pPr marL="285750" indent="-285750">
              <a:buFont typeface="Symbol" pitchFamily="2" charset="2"/>
              <a:buChar char="s"/>
            </a:pPr>
            <a:r>
              <a:rPr lang="en-US" dirty="0"/>
              <a:t>= E </a:t>
            </a:r>
            <a:r>
              <a:rPr lang="en-US" dirty="0">
                <a:latin typeface="Symbol" pitchFamily="2" charset="2"/>
              </a:rPr>
              <a:t>e</a:t>
            </a:r>
          </a:p>
          <a:p>
            <a:r>
              <a:rPr lang="en-US" dirty="0">
                <a:latin typeface="Calibri" panose="020F0502020204030204" pitchFamily="34" charset="0"/>
                <a:cs typeface="Calibri" panose="020F0502020204030204" pitchFamily="34" charset="0"/>
              </a:rPr>
              <a:t>F/A = E </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r>
              <a:rPr lang="en-US" dirty="0">
                <a:latin typeface="Calibri" panose="020F0502020204030204" pitchFamily="34" charset="0"/>
                <a:cs typeface="Calibri" panose="020F0502020204030204" pitchFamily="34" charset="0"/>
              </a:rPr>
              <a:t>/d</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F = K</a:t>
            </a:r>
            <a:r>
              <a:rPr lang="en-US" dirty="0">
                <a:latin typeface="Symbol" pitchFamily="2" charset="2"/>
                <a:cs typeface="Calibri" panose="020F0502020204030204" pitchFamily="34" charset="0"/>
              </a:rPr>
              <a:t> </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K = F/</a:t>
            </a:r>
            <a:r>
              <a:rPr lang="en-US" dirty="0" err="1">
                <a:latin typeface="Symbol" pitchFamily="2" charset="2"/>
                <a:cs typeface="Calibri" panose="020F0502020204030204" pitchFamily="34" charset="0"/>
              </a:rPr>
              <a:t>D</a:t>
            </a:r>
            <a:r>
              <a:rPr lang="en-US" dirty="0" err="1">
                <a:latin typeface="Calibri" panose="020F0502020204030204" pitchFamily="34" charset="0"/>
                <a:cs typeface="Calibri" panose="020F0502020204030204" pitchFamily="34" charset="0"/>
              </a:rPr>
              <a:t>d</a:t>
            </a:r>
            <a:r>
              <a:rPr lang="en-US" dirty="0">
                <a:latin typeface="Calibri" panose="020F0502020204030204" pitchFamily="34" charset="0"/>
                <a:cs typeface="Calibri" panose="020F0502020204030204" pitchFamily="34" charset="0"/>
              </a:rPr>
              <a:t> = E </a:t>
            </a:r>
            <a:r>
              <a:rPr lang="en-US" dirty="0" err="1">
                <a:latin typeface="Calibri" panose="020F0502020204030204" pitchFamily="34" charset="0"/>
                <a:cs typeface="Calibri" panose="020F0502020204030204" pitchFamily="34" charset="0"/>
              </a:rPr>
              <a:t>A/d</a:t>
            </a:r>
            <a:endParaRPr lang="en-US"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FA8D305-221E-7E47-A70B-FBD83BAC3F30}"/>
              </a:ext>
            </a:extLst>
          </p:cNvPr>
          <p:cNvPicPr>
            <a:picLocks noChangeAspect="1"/>
          </p:cNvPicPr>
          <p:nvPr/>
        </p:nvPicPr>
        <p:blipFill rotWithShape="1">
          <a:blip r:embed="rId2"/>
          <a:srcRect l="21345" t="-3113" r="22575" b="12517"/>
          <a:stretch/>
        </p:blipFill>
        <p:spPr>
          <a:xfrm>
            <a:off x="6401972" y="810008"/>
            <a:ext cx="4810312" cy="3681438"/>
          </a:xfrm>
          <a:prstGeom prst="rect">
            <a:avLst/>
          </a:prstGeom>
        </p:spPr>
      </p:pic>
      <p:sp>
        <p:nvSpPr>
          <p:cNvPr id="5" name="TextBox 4">
            <a:extLst>
              <a:ext uri="{FF2B5EF4-FFF2-40B4-BE49-F238E27FC236}">
                <a16:creationId xmlns:a16="http://schemas.microsoft.com/office/drawing/2014/main" id="{155C13B2-D7A7-B847-98D1-3409CA464CDA}"/>
              </a:ext>
            </a:extLst>
          </p:cNvPr>
          <p:cNvSpPr txBox="1"/>
          <p:nvPr/>
        </p:nvSpPr>
        <p:spPr>
          <a:xfrm>
            <a:off x="2960914" y="3029912"/>
            <a:ext cx="239424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At large q, </a:t>
            </a:r>
            <a:r>
              <a:rPr lang="en-US" dirty="0">
                <a:latin typeface="Symbol" pitchFamily="2" charset="2"/>
              </a:rPr>
              <a:t>w</a:t>
            </a:r>
            <a:r>
              <a:rPr lang="en-US" dirty="0"/>
              <a:t> = √</a:t>
            </a:r>
            <a:r>
              <a:rPr lang="en-US" dirty="0">
                <a:latin typeface="Times New Roman" panose="02020603050405020304" pitchFamily="18" charset="0"/>
                <a:cs typeface="Times New Roman" panose="02020603050405020304" pitchFamily="18" charset="0"/>
              </a:rPr>
              <a:t>(4K/m)</a:t>
            </a:r>
          </a:p>
          <a:p>
            <a:r>
              <a:rPr lang="en-US" dirty="0">
                <a:latin typeface="Times New Roman" panose="02020603050405020304" pitchFamily="18" charset="0"/>
                <a:cs typeface="Times New Roman" panose="02020603050405020304" pitchFamily="18" charset="0"/>
              </a:rPr>
              <a:t>This yields </a:t>
            </a:r>
            <a:r>
              <a:rPr lang="en-US" dirty="0" err="1">
                <a:latin typeface="Symbol" pitchFamily="2" charset="2"/>
              </a:rPr>
              <a:t>w</a:t>
            </a:r>
            <a:r>
              <a:rPr lang="en-US" baseline="-25000" dirty="0" err="1"/>
              <a:t>D</a:t>
            </a:r>
            <a:r>
              <a:rPr lang="en-US" dirty="0"/>
              <a:t> </a:t>
            </a:r>
            <a:r>
              <a:rPr lang="en-US" dirty="0">
                <a:latin typeface="Times New Roman" panose="02020603050405020304" pitchFamily="18" charset="0"/>
                <a:cs typeface="Times New Roman" panose="02020603050405020304" pitchFamily="18" charset="0"/>
              </a:rPr>
              <a:t>from E</a:t>
            </a:r>
          </a:p>
        </p:txBody>
      </p:sp>
      <p:sp>
        <p:nvSpPr>
          <p:cNvPr id="6" name="TextBox 5">
            <a:extLst>
              <a:ext uri="{FF2B5EF4-FFF2-40B4-BE49-F238E27FC236}">
                <a16:creationId xmlns:a16="http://schemas.microsoft.com/office/drawing/2014/main" id="{D3E38B17-C00E-F648-9790-626D9890FB65}"/>
              </a:ext>
            </a:extLst>
          </p:cNvPr>
          <p:cNvSpPr txBox="1"/>
          <p:nvPr/>
        </p:nvSpPr>
        <p:spPr>
          <a:xfrm>
            <a:off x="2892627" y="3994387"/>
            <a:ext cx="1854995"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For Cu, </a:t>
            </a:r>
            <a:r>
              <a:rPr lang="en-US" dirty="0" err="1">
                <a:latin typeface="Symbol" pitchFamily="2" charset="2"/>
              </a:rPr>
              <a:t>q</a:t>
            </a:r>
            <a:r>
              <a:rPr lang="en-US" baseline="-25000" dirty="0" err="1"/>
              <a:t>D</a:t>
            </a:r>
            <a:r>
              <a:rPr lang="en-US" dirty="0"/>
              <a:t> = 344K</a:t>
            </a:r>
          </a:p>
          <a:p>
            <a:endParaRPr lang="en-US" dirty="0"/>
          </a:p>
        </p:txBody>
      </p:sp>
      <p:pic>
        <p:nvPicPr>
          <p:cNvPr id="7" name="Picture 6">
            <a:extLst>
              <a:ext uri="{FF2B5EF4-FFF2-40B4-BE49-F238E27FC236}">
                <a16:creationId xmlns:a16="http://schemas.microsoft.com/office/drawing/2014/main" id="{85E081F8-A58C-644A-A599-A6E58519E36F}"/>
              </a:ext>
            </a:extLst>
          </p:cNvPr>
          <p:cNvPicPr>
            <a:picLocks noChangeAspect="1"/>
          </p:cNvPicPr>
          <p:nvPr/>
        </p:nvPicPr>
        <p:blipFill>
          <a:blip r:embed="rId3"/>
          <a:stretch>
            <a:fillRect/>
          </a:stretch>
        </p:blipFill>
        <p:spPr>
          <a:xfrm>
            <a:off x="2993338" y="4491446"/>
            <a:ext cx="1906814" cy="652331"/>
          </a:xfrm>
          <a:prstGeom prst="rect">
            <a:avLst/>
          </a:prstGeom>
        </p:spPr>
      </p:pic>
      <p:sp>
        <p:nvSpPr>
          <p:cNvPr id="8" name="TextBox 7">
            <a:extLst>
              <a:ext uri="{FF2B5EF4-FFF2-40B4-BE49-F238E27FC236}">
                <a16:creationId xmlns:a16="http://schemas.microsoft.com/office/drawing/2014/main" id="{CB62AE0B-84B4-EC4A-928B-09FD0E72A50F}"/>
              </a:ext>
            </a:extLst>
          </p:cNvPr>
          <p:cNvSpPr txBox="1"/>
          <p:nvPr/>
        </p:nvSpPr>
        <p:spPr>
          <a:xfrm>
            <a:off x="3168054" y="5137777"/>
            <a:ext cx="1293944" cy="369332"/>
          </a:xfrm>
          <a:prstGeom prst="rect">
            <a:avLst/>
          </a:prstGeom>
          <a:noFill/>
        </p:spPr>
        <p:txBody>
          <a:bodyPr wrap="none" rtlCol="0">
            <a:spAutoFit/>
          </a:bodyPr>
          <a:lstStyle/>
          <a:p>
            <a:r>
              <a:rPr lang="en-US" dirty="0" err="1">
                <a:latin typeface="Symbol" pitchFamily="2" charset="2"/>
              </a:rPr>
              <a:t>w</a:t>
            </a:r>
            <a:r>
              <a:rPr lang="en-US" baseline="-25000" dirty="0" err="1"/>
              <a:t>D</a:t>
            </a:r>
            <a:r>
              <a:rPr lang="en-US" dirty="0"/>
              <a:t> = 32 THz</a:t>
            </a:r>
          </a:p>
        </p:txBody>
      </p:sp>
      <p:sp>
        <p:nvSpPr>
          <p:cNvPr id="9" name="TextBox 8">
            <a:extLst>
              <a:ext uri="{FF2B5EF4-FFF2-40B4-BE49-F238E27FC236}">
                <a16:creationId xmlns:a16="http://schemas.microsoft.com/office/drawing/2014/main" id="{0D688CE4-3C64-AD4C-99BE-493206CE5BF7}"/>
              </a:ext>
            </a:extLst>
          </p:cNvPr>
          <p:cNvSpPr txBox="1"/>
          <p:nvPr/>
        </p:nvSpPr>
        <p:spPr>
          <a:xfrm flipH="1">
            <a:off x="3168054" y="5690241"/>
            <a:ext cx="1732098" cy="646331"/>
          </a:xfrm>
          <a:prstGeom prst="rect">
            <a:avLst/>
          </a:prstGeom>
          <a:noFill/>
        </p:spPr>
        <p:txBody>
          <a:bodyPr wrap="square" rtlCol="0">
            <a:spAutoFit/>
          </a:bodyPr>
          <a:lstStyle/>
          <a:p>
            <a:r>
              <a:rPr lang="en-US" dirty="0"/>
              <a:t>K = 13.4 N/m</a:t>
            </a:r>
          </a:p>
          <a:p>
            <a:r>
              <a:rPr lang="en-US" dirty="0" err="1">
                <a:latin typeface="Symbol" pitchFamily="2" charset="2"/>
              </a:rPr>
              <a:t>w</a:t>
            </a:r>
            <a:r>
              <a:rPr lang="en-US" baseline="-25000" dirty="0" err="1"/>
              <a:t>D</a:t>
            </a:r>
            <a:r>
              <a:rPr lang="en-US" dirty="0"/>
              <a:t> = 18 THz</a:t>
            </a:r>
          </a:p>
        </p:txBody>
      </p:sp>
      <p:sp>
        <p:nvSpPr>
          <p:cNvPr id="10" name="Slide Number Placeholder 9">
            <a:extLst>
              <a:ext uri="{FF2B5EF4-FFF2-40B4-BE49-F238E27FC236}">
                <a16:creationId xmlns:a16="http://schemas.microsoft.com/office/drawing/2014/main" id="{69D38BD0-FEDD-6F4B-B0AD-4C6F1B24B8B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88</a:t>
            </a:fld>
            <a:endParaRPr lang="en-US"/>
          </a:p>
        </p:txBody>
      </p:sp>
    </p:spTree>
    <p:extLst>
      <p:ext uri="{BB962C8B-B14F-4D97-AF65-F5344CB8AC3E}">
        <p14:creationId xmlns:p14="http://schemas.microsoft.com/office/powerpoint/2010/main" val="42066596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D37FB3-3A06-5949-882C-8C5A59C6BE83}"/>
              </a:ext>
            </a:extLst>
          </p:cNvPr>
          <p:cNvSpPr txBox="1"/>
          <p:nvPr/>
        </p:nvSpPr>
        <p:spPr>
          <a:xfrm>
            <a:off x="4082143" y="348343"/>
            <a:ext cx="3887603"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Modulus and Heat Capacity</a:t>
            </a:r>
          </a:p>
        </p:txBody>
      </p:sp>
      <p:sp>
        <p:nvSpPr>
          <p:cNvPr id="6" name="TextBox 5">
            <a:extLst>
              <a:ext uri="{FF2B5EF4-FFF2-40B4-BE49-F238E27FC236}">
                <a16:creationId xmlns:a16="http://schemas.microsoft.com/office/drawing/2014/main" id="{D3E38B17-C00E-F648-9790-626D9890FB65}"/>
              </a:ext>
            </a:extLst>
          </p:cNvPr>
          <p:cNvSpPr txBox="1"/>
          <p:nvPr/>
        </p:nvSpPr>
        <p:spPr>
          <a:xfrm>
            <a:off x="253122" y="1271673"/>
            <a:ext cx="6006276" cy="923330"/>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Debye Temperature reflects the highest energy, lowest wave vector vibrations so the linear part of the dispersion curve</a:t>
            </a:r>
            <a:endParaRPr lang="en-US" dirty="0"/>
          </a:p>
          <a:p>
            <a:endParaRPr lang="en-US" dirty="0"/>
          </a:p>
        </p:txBody>
      </p:sp>
      <p:pic>
        <p:nvPicPr>
          <p:cNvPr id="7" name="Picture 6">
            <a:extLst>
              <a:ext uri="{FF2B5EF4-FFF2-40B4-BE49-F238E27FC236}">
                <a16:creationId xmlns:a16="http://schemas.microsoft.com/office/drawing/2014/main" id="{85E081F8-A58C-644A-A599-A6E58519E36F}"/>
              </a:ext>
            </a:extLst>
          </p:cNvPr>
          <p:cNvPicPr>
            <a:picLocks noChangeAspect="1"/>
          </p:cNvPicPr>
          <p:nvPr/>
        </p:nvPicPr>
        <p:blipFill>
          <a:blip r:embed="rId2"/>
          <a:stretch>
            <a:fillRect/>
          </a:stretch>
        </p:blipFill>
        <p:spPr>
          <a:xfrm>
            <a:off x="2302853" y="1998395"/>
            <a:ext cx="1906814" cy="652331"/>
          </a:xfrm>
          <a:prstGeom prst="rect">
            <a:avLst/>
          </a:prstGeom>
        </p:spPr>
      </p:pic>
      <p:sp>
        <p:nvSpPr>
          <p:cNvPr id="10" name="Slide Number Placeholder 9">
            <a:extLst>
              <a:ext uri="{FF2B5EF4-FFF2-40B4-BE49-F238E27FC236}">
                <a16:creationId xmlns:a16="http://schemas.microsoft.com/office/drawing/2014/main" id="{69D38BD0-FEDD-6F4B-B0AD-4C6F1B24B8B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89</a:t>
            </a:fld>
            <a:endParaRPr lang="en-US"/>
          </a:p>
        </p:txBody>
      </p:sp>
      <p:pic>
        <p:nvPicPr>
          <p:cNvPr id="11" name="Picture 10">
            <a:extLst>
              <a:ext uri="{FF2B5EF4-FFF2-40B4-BE49-F238E27FC236}">
                <a16:creationId xmlns:a16="http://schemas.microsoft.com/office/drawing/2014/main" id="{827D150B-B607-EBE7-CA8E-CFE1BE7A828B}"/>
              </a:ext>
            </a:extLst>
          </p:cNvPr>
          <p:cNvPicPr>
            <a:picLocks noChangeAspect="1"/>
          </p:cNvPicPr>
          <p:nvPr/>
        </p:nvPicPr>
        <p:blipFill>
          <a:blip r:embed="rId3"/>
          <a:stretch>
            <a:fillRect/>
          </a:stretch>
        </p:blipFill>
        <p:spPr>
          <a:xfrm>
            <a:off x="1877780" y="3619400"/>
            <a:ext cx="3428039" cy="1186073"/>
          </a:xfrm>
          <a:prstGeom prst="rect">
            <a:avLst/>
          </a:prstGeom>
        </p:spPr>
      </p:pic>
      <p:pic>
        <p:nvPicPr>
          <p:cNvPr id="12" name="Picture 11">
            <a:extLst>
              <a:ext uri="{FF2B5EF4-FFF2-40B4-BE49-F238E27FC236}">
                <a16:creationId xmlns:a16="http://schemas.microsoft.com/office/drawing/2014/main" id="{AFD74AEF-B883-65B9-81C3-3B57FEADEB77}"/>
              </a:ext>
            </a:extLst>
          </p:cNvPr>
          <p:cNvPicPr>
            <a:picLocks noChangeAspect="1"/>
          </p:cNvPicPr>
          <p:nvPr/>
        </p:nvPicPr>
        <p:blipFill>
          <a:blip r:embed="rId4"/>
          <a:stretch>
            <a:fillRect/>
          </a:stretch>
        </p:blipFill>
        <p:spPr>
          <a:xfrm>
            <a:off x="1681285" y="2592145"/>
            <a:ext cx="3361441" cy="985301"/>
          </a:xfrm>
          <a:prstGeom prst="rect">
            <a:avLst/>
          </a:prstGeom>
        </p:spPr>
      </p:pic>
      <p:pic>
        <p:nvPicPr>
          <p:cNvPr id="13" name="Picture 12">
            <a:extLst>
              <a:ext uri="{FF2B5EF4-FFF2-40B4-BE49-F238E27FC236}">
                <a16:creationId xmlns:a16="http://schemas.microsoft.com/office/drawing/2014/main" id="{E8D7327E-BC75-7C56-10FD-BD557EC401CE}"/>
              </a:ext>
            </a:extLst>
          </p:cNvPr>
          <p:cNvPicPr>
            <a:picLocks noChangeAspect="1"/>
          </p:cNvPicPr>
          <p:nvPr/>
        </p:nvPicPr>
        <p:blipFill>
          <a:blip r:embed="rId5"/>
          <a:stretch>
            <a:fillRect/>
          </a:stretch>
        </p:blipFill>
        <p:spPr>
          <a:xfrm>
            <a:off x="1877780" y="4956597"/>
            <a:ext cx="3361441" cy="1273273"/>
          </a:xfrm>
          <a:prstGeom prst="rect">
            <a:avLst/>
          </a:prstGeom>
        </p:spPr>
      </p:pic>
      <p:pic>
        <p:nvPicPr>
          <p:cNvPr id="14" name="Picture 13">
            <a:extLst>
              <a:ext uri="{FF2B5EF4-FFF2-40B4-BE49-F238E27FC236}">
                <a16:creationId xmlns:a16="http://schemas.microsoft.com/office/drawing/2014/main" id="{90ADB4B9-9266-412A-6F27-8D7B10E06E2E}"/>
              </a:ext>
            </a:extLst>
          </p:cNvPr>
          <p:cNvPicPr>
            <a:picLocks noChangeAspect="1"/>
          </p:cNvPicPr>
          <p:nvPr/>
        </p:nvPicPr>
        <p:blipFill>
          <a:blip r:embed="rId6"/>
          <a:stretch>
            <a:fillRect/>
          </a:stretch>
        </p:blipFill>
        <p:spPr>
          <a:xfrm>
            <a:off x="6419232" y="1023257"/>
            <a:ext cx="4852338" cy="5486400"/>
          </a:xfrm>
          <a:prstGeom prst="rect">
            <a:avLst/>
          </a:prstGeom>
        </p:spPr>
      </p:pic>
    </p:spTree>
    <p:extLst>
      <p:ext uri="{BB962C8B-B14F-4D97-AF65-F5344CB8AC3E}">
        <p14:creationId xmlns:p14="http://schemas.microsoft.com/office/powerpoint/2010/main" val="1709103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4D6FEA-5BF4-654D-9CFC-EECE158624C9}"/>
              </a:ext>
            </a:extLst>
          </p:cNvPr>
          <p:cNvPicPr>
            <a:picLocks noChangeAspect="1"/>
          </p:cNvPicPr>
          <p:nvPr/>
        </p:nvPicPr>
        <p:blipFill>
          <a:blip r:embed="rId2"/>
          <a:stretch>
            <a:fillRect/>
          </a:stretch>
        </p:blipFill>
        <p:spPr>
          <a:xfrm>
            <a:off x="0" y="198120"/>
            <a:ext cx="12192000" cy="6461760"/>
          </a:xfrm>
          <a:prstGeom prst="rect">
            <a:avLst/>
          </a:prstGeom>
        </p:spPr>
      </p:pic>
      <p:sp>
        <p:nvSpPr>
          <p:cNvPr id="3" name="Rectangle 2">
            <a:extLst>
              <a:ext uri="{FF2B5EF4-FFF2-40B4-BE49-F238E27FC236}">
                <a16:creationId xmlns:a16="http://schemas.microsoft.com/office/drawing/2014/main" id="{A7EE833D-FC1D-4A4E-8E8A-4CC1F49591A7}"/>
              </a:ext>
            </a:extLst>
          </p:cNvPr>
          <p:cNvSpPr/>
          <p:nvPr/>
        </p:nvSpPr>
        <p:spPr>
          <a:xfrm>
            <a:off x="9590316" y="288781"/>
            <a:ext cx="2601684" cy="5262979"/>
          </a:xfrm>
          <a:prstGeom prst="rect">
            <a:avLst/>
          </a:prstGeom>
        </p:spPr>
        <p:txBody>
          <a:bodyPr wrap="square">
            <a:spAutoFit/>
          </a:bodyPr>
          <a:lstStyle/>
          <a:p>
            <a:r>
              <a:rPr lang="en-US" sz="1600" dirty="0">
                <a:solidFill>
                  <a:srgbClr val="211E1E"/>
                </a:solidFill>
                <a:latin typeface="Times New Roman" panose="02020603050405020304" pitchFamily="18" charset="0"/>
                <a:cs typeface="Times New Roman" panose="02020603050405020304" pitchFamily="18" charset="0"/>
              </a:rPr>
              <a:t>Monoatomic H(g) with only translational degrees of freedom is already fully excited at low temperatures. The vibrational frequencies (</a:t>
            </a:r>
            <a:r>
              <a:rPr lang="en-US" sz="1600" i="1" dirty="0">
                <a:solidFill>
                  <a:srgbClr val="211E1E"/>
                </a:solidFill>
                <a:latin typeface="Times New Roman" panose="02020603050405020304" pitchFamily="18" charset="0"/>
                <a:cs typeface="Times New Roman" panose="02020603050405020304" pitchFamily="18" charset="0"/>
              </a:rPr>
              <a:t>n</a:t>
            </a:r>
            <a:r>
              <a:rPr lang="en-US" sz="1600" dirty="0">
                <a:solidFill>
                  <a:srgbClr val="211E1E"/>
                </a:solidFill>
                <a:latin typeface="Times New Roman" panose="02020603050405020304" pitchFamily="18" charset="0"/>
                <a:cs typeface="Times New Roman" panose="02020603050405020304" pitchFamily="18" charset="0"/>
              </a:rPr>
              <a:t>) of H</a:t>
            </a:r>
            <a:r>
              <a:rPr lang="en-US" sz="1600" dirty="0">
                <a:solidFill>
                  <a:srgbClr val="211E1E"/>
                </a:solidFill>
                <a:effectLst/>
                <a:latin typeface="Times New Roman" panose="02020603050405020304" pitchFamily="18" charset="0"/>
                <a:cs typeface="Times New Roman" panose="02020603050405020304" pitchFamily="18" charset="0"/>
              </a:rPr>
              <a:t>2</a:t>
            </a:r>
            <a:r>
              <a:rPr lang="en-US" sz="1600" dirty="0">
                <a:solidFill>
                  <a:srgbClr val="211E1E"/>
                </a:solidFill>
                <a:latin typeface="Times New Roman" panose="02020603050405020304" pitchFamily="18" charset="0"/>
                <a:cs typeface="Times New Roman" panose="02020603050405020304" pitchFamily="18" charset="0"/>
              </a:rPr>
              <a:t>(g) and H</a:t>
            </a:r>
            <a:r>
              <a:rPr lang="en-US" sz="1600" dirty="0">
                <a:solidFill>
                  <a:srgbClr val="211E1E"/>
                </a:solidFill>
                <a:effectLst/>
                <a:latin typeface="Times New Roman" panose="02020603050405020304" pitchFamily="18" charset="0"/>
                <a:cs typeface="Times New Roman" panose="02020603050405020304" pitchFamily="18" charset="0"/>
              </a:rPr>
              <a:t>2</a:t>
            </a:r>
            <a:r>
              <a:rPr lang="en-US" sz="1600" dirty="0">
                <a:solidFill>
                  <a:srgbClr val="211E1E"/>
                </a:solidFill>
                <a:latin typeface="Times New Roman" panose="02020603050405020304" pitchFamily="18" charset="0"/>
                <a:cs typeface="Times New Roman" panose="02020603050405020304" pitchFamily="18" charset="0"/>
              </a:rPr>
              <a:t>O(g) are much higher, in the range of 100 THz, and the associated energy levels are significantly excited only at temperatures above 1000 K. At room temperature only a few molecules will have enough energy to excite the vibrational modes, and the heat capacity is much lower than the classical value. The rotational frequencies are of the order 100 times smaller, so they are fully excited above ~10 K. </a:t>
            </a:r>
            <a:endParaRPr lang="en-US" sz="16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14A1254-10B1-BD4E-A9AC-01021E50A160}"/>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a:t>
            </a:fld>
            <a:endParaRPr lang="en-US"/>
          </a:p>
        </p:txBody>
      </p:sp>
    </p:spTree>
    <p:extLst>
      <p:ext uri="{BB962C8B-B14F-4D97-AF65-F5344CB8AC3E}">
        <p14:creationId xmlns:p14="http://schemas.microsoft.com/office/powerpoint/2010/main" val="27424607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CE905-27AD-B84B-B5B8-4D14A555C873}"/>
              </a:ext>
            </a:extLst>
          </p:cNvPr>
          <p:cNvPicPr>
            <a:picLocks noChangeAspect="1"/>
          </p:cNvPicPr>
          <p:nvPr/>
        </p:nvPicPr>
        <p:blipFill>
          <a:blip r:embed="rId2"/>
          <a:stretch>
            <a:fillRect/>
          </a:stretch>
        </p:blipFill>
        <p:spPr>
          <a:xfrm>
            <a:off x="0" y="2115830"/>
            <a:ext cx="12192000" cy="2626340"/>
          </a:xfrm>
          <a:prstGeom prst="rect">
            <a:avLst/>
          </a:prstGeom>
        </p:spPr>
      </p:pic>
      <p:sp>
        <p:nvSpPr>
          <p:cNvPr id="3" name="Slide Number Placeholder 2">
            <a:extLst>
              <a:ext uri="{FF2B5EF4-FFF2-40B4-BE49-F238E27FC236}">
                <a16:creationId xmlns:a16="http://schemas.microsoft.com/office/drawing/2014/main" id="{AB50E2AB-BD64-A748-8DF9-EBB439243D28}"/>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90</a:t>
            </a:fld>
            <a:endParaRPr lang="en-US"/>
          </a:p>
        </p:txBody>
      </p:sp>
    </p:spTree>
    <p:extLst>
      <p:ext uri="{BB962C8B-B14F-4D97-AF65-F5344CB8AC3E}">
        <p14:creationId xmlns:p14="http://schemas.microsoft.com/office/powerpoint/2010/main" val="6034376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70441B-2259-294C-ADFE-84D04ADB6A09}"/>
              </a:ext>
            </a:extLst>
          </p:cNvPr>
          <p:cNvPicPr>
            <a:picLocks noChangeAspect="1"/>
          </p:cNvPicPr>
          <p:nvPr/>
        </p:nvPicPr>
        <p:blipFill>
          <a:blip r:embed="rId2"/>
          <a:stretch>
            <a:fillRect/>
          </a:stretch>
        </p:blipFill>
        <p:spPr>
          <a:xfrm>
            <a:off x="4181021" y="1178379"/>
            <a:ext cx="3416300" cy="1409700"/>
          </a:xfrm>
          <a:prstGeom prst="rect">
            <a:avLst/>
          </a:prstGeom>
        </p:spPr>
      </p:pic>
      <p:sp>
        <p:nvSpPr>
          <p:cNvPr id="3" name="TextBox 2">
            <a:extLst>
              <a:ext uri="{FF2B5EF4-FFF2-40B4-BE49-F238E27FC236}">
                <a16:creationId xmlns:a16="http://schemas.microsoft.com/office/drawing/2014/main" id="{88EEF10E-D9EF-E949-95D6-CE146251D0D6}"/>
              </a:ext>
            </a:extLst>
          </p:cNvPr>
          <p:cNvSpPr txBox="1"/>
          <p:nvPr/>
        </p:nvSpPr>
        <p:spPr>
          <a:xfrm>
            <a:off x="3622767" y="542110"/>
            <a:ext cx="6141719"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How to obtain </a:t>
            </a:r>
            <a:r>
              <a:rPr lang="en-US" sz="2400" b="1" dirty="0" err="1">
                <a:latin typeface="Times New Roman" panose="02020603050405020304" pitchFamily="18" charset="0"/>
                <a:cs typeface="Times New Roman" panose="02020603050405020304" pitchFamily="18" charset="0"/>
              </a:rPr>
              <a:t>C</a:t>
            </a:r>
            <a:r>
              <a:rPr lang="en-US" sz="2400" b="1" baseline="-25000" dirty="0" err="1">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 from calculated C</a:t>
            </a:r>
            <a:r>
              <a:rPr lang="en-US" sz="2400" b="1" baseline="-25000" dirty="0">
                <a:latin typeface="Times New Roman" panose="02020603050405020304" pitchFamily="18" charset="0"/>
                <a:cs typeface="Times New Roman" panose="02020603050405020304" pitchFamily="18" charset="0"/>
              </a:rPr>
              <a:t>V</a:t>
            </a:r>
            <a:r>
              <a:rPr lang="en-US" sz="2400" b="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9DF799EE-DE0E-ED4B-9650-1646136315B1}"/>
              </a:ext>
            </a:extLst>
          </p:cNvPr>
          <p:cNvPicPr>
            <a:picLocks noChangeAspect="1"/>
          </p:cNvPicPr>
          <p:nvPr/>
        </p:nvPicPr>
        <p:blipFill>
          <a:blip r:embed="rId3"/>
          <a:stretch>
            <a:fillRect/>
          </a:stretch>
        </p:blipFill>
        <p:spPr>
          <a:xfrm>
            <a:off x="0" y="2762683"/>
            <a:ext cx="6052866" cy="3537858"/>
          </a:xfrm>
          <a:prstGeom prst="rect">
            <a:avLst/>
          </a:prstGeom>
        </p:spPr>
      </p:pic>
      <p:sp>
        <p:nvSpPr>
          <p:cNvPr id="5" name="TextBox 4">
            <a:extLst>
              <a:ext uri="{FF2B5EF4-FFF2-40B4-BE49-F238E27FC236}">
                <a16:creationId xmlns:a16="http://schemas.microsoft.com/office/drawing/2014/main" id="{4BC4860C-B550-C24D-8739-A7DDDDF2E3B5}"/>
              </a:ext>
            </a:extLst>
          </p:cNvPr>
          <p:cNvSpPr txBox="1"/>
          <p:nvPr/>
        </p:nvSpPr>
        <p:spPr>
          <a:xfrm>
            <a:off x="8133608" y="1691836"/>
            <a:ext cx="4397828"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At low T </a:t>
            </a:r>
          </a:p>
          <a:p>
            <a:r>
              <a:rPr lang="en-US" b="1" dirty="0">
                <a:latin typeface="Times New Roman" panose="02020603050405020304" pitchFamily="18" charset="0"/>
                <a:cs typeface="Times New Roman" panose="02020603050405020304" pitchFamily="18" charset="0"/>
              </a:rPr>
              <a:t>C</a:t>
            </a:r>
            <a:r>
              <a:rPr lang="en-US" b="1" baseline="-25000" dirty="0">
                <a:latin typeface="Times New Roman" panose="02020603050405020304" pitchFamily="18" charset="0"/>
                <a:cs typeface="Times New Roman" panose="02020603050405020304" pitchFamily="18" charset="0"/>
              </a:rPr>
              <a:t>V</a:t>
            </a:r>
            <a:r>
              <a:rPr lang="en-US" b="1" dirty="0">
                <a:latin typeface="Times New Roman" panose="02020603050405020304" pitchFamily="18" charset="0"/>
                <a:cs typeface="Times New Roman" panose="02020603050405020304" pitchFamily="18" charset="0"/>
              </a:rPr>
              <a:t> = </a:t>
            </a:r>
            <a:r>
              <a:rPr lang="en-US" b="1" dirty="0" err="1">
                <a:latin typeface="Times New Roman" panose="02020603050405020304" pitchFamily="18" charset="0"/>
                <a:cs typeface="Times New Roman" panose="02020603050405020304" pitchFamily="18" charset="0"/>
              </a:rPr>
              <a:t>C</a:t>
            </a:r>
            <a:r>
              <a:rPr lang="en-US" b="1" baseline="-25000" dirty="0" err="1">
                <a:latin typeface="Times New Roman" panose="02020603050405020304" pitchFamily="18" charset="0"/>
                <a:cs typeface="Times New Roman" panose="02020603050405020304" pitchFamily="18" charset="0"/>
              </a:rPr>
              <a:t>p</a:t>
            </a:r>
            <a:endParaRPr lang="en-US" b="1" baseline="-25000"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86F71FE9-A507-9942-8D4F-A924ED3C28C9}"/>
              </a:ext>
            </a:extLst>
          </p:cNvPr>
          <p:cNvSpPr txBox="1"/>
          <p:nvPr/>
        </p:nvSpPr>
        <p:spPr>
          <a:xfrm>
            <a:off x="6052866" y="3104816"/>
            <a:ext cx="5552704"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The harmonic oscillator model assumes constant volume</a:t>
            </a:r>
          </a:p>
          <a:p>
            <a:r>
              <a:rPr lang="en-US" dirty="0">
                <a:latin typeface="Times New Roman" panose="02020603050405020304" pitchFamily="18" charset="0"/>
                <a:cs typeface="Times New Roman" panose="02020603050405020304" pitchFamily="18" charset="0"/>
              </a:rPr>
              <a:t>So deviations for constant pressure are related to “anharmonic” vibrations</a:t>
            </a:r>
          </a:p>
          <a:p>
            <a:r>
              <a:rPr lang="en-US" dirty="0">
                <a:latin typeface="Times New Roman" panose="02020603050405020304" pitchFamily="18" charset="0"/>
                <a:cs typeface="Times New Roman" panose="02020603050405020304" pitchFamily="18" charset="0"/>
              </a:rPr>
              <a:t>Anharmonic vibrations contribute to the heat capacity </a:t>
            </a:r>
          </a:p>
          <a:p>
            <a:r>
              <a:rPr lang="en-US" dirty="0">
                <a:latin typeface="Times New Roman" panose="02020603050405020304" pitchFamily="18" charset="0"/>
                <a:cs typeface="Times New Roman" panose="02020603050405020304" pitchFamily="18" charset="0"/>
              </a:rPr>
              <a:t>They also lead to a finite thermal expansion coefficient</a:t>
            </a:r>
          </a:p>
        </p:txBody>
      </p:sp>
      <p:sp>
        <p:nvSpPr>
          <p:cNvPr id="7" name="Slide Number Placeholder 6">
            <a:extLst>
              <a:ext uri="{FF2B5EF4-FFF2-40B4-BE49-F238E27FC236}">
                <a16:creationId xmlns:a16="http://schemas.microsoft.com/office/drawing/2014/main" id="{EF827559-D433-A14E-893A-E2ABD8C50F35}"/>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91</a:t>
            </a:fld>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4410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BEC733-2A36-6C49-8B75-76D76AC4C74F}"/>
              </a:ext>
            </a:extLst>
          </p:cNvPr>
          <p:cNvPicPr>
            <a:picLocks noChangeAspect="1"/>
          </p:cNvPicPr>
          <p:nvPr/>
        </p:nvPicPr>
        <p:blipFill>
          <a:blip r:embed="rId2"/>
          <a:stretch>
            <a:fillRect/>
          </a:stretch>
        </p:blipFill>
        <p:spPr>
          <a:xfrm>
            <a:off x="1511300" y="215900"/>
            <a:ext cx="9169400" cy="6426200"/>
          </a:xfrm>
          <a:prstGeom prst="rect">
            <a:avLst/>
          </a:prstGeom>
        </p:spPr>
      </p:pic>
      <p:sp>
        <p:nvSpPr>
          <p:cNvPr id="3" name="TextBox 2">
            <a:extLst>
              <a:ext uri="{FF2B5EF4-FFF2-40B4-BE49-F238E27FC236}">
                <a16:creationId xmlns:a16="http://schemas.microsoft.com/office/drawing/2014/main" id="{DF60F483-28EF-5144-9E7D-299C58CDC4A8}"/>
              </a:ext>
            </a:extLst>
          </p:cNvPr>
          <p:cNvSpPr txBox="1"/>
          <p:nvPr/>
        </p:nvSpPr>
        <p:spPr>
          <a:xfrm>
            <a:off x="7554686" y="3951514"/>
            <a:ext cx="2098267"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Volume Change part</a:t>
            </a:r>
          </a:p>
        </p:txBody>
      </p:sp>
      <p:sp>
        <p:nvSpPr>
          <p:cNvPr id="4" name="TextBox 3">
            <a:extLst>
              <a:ext uri="{FF2B5EF4-FFF2-40B4-BE49-F238E27FC236}">
                <a16:creationId xmlns:a16="http://schemas.microsoft.com/office/drawing/2014/main" id="{61E26C6D-84B0-E649-A347-135AFDA52D97}"/>
              </a:ext>
            </a:extLst>
          </p:cNvPr>
          <p:cNvSpPr txBox="1"/>
          <p:nvPr/>
        </p:nvSpPr>
        <p:spPr>
          <a:xfrm>
            <a:off x="8172496" y="1219200"/>
            <a:ext cx="1480457" cy="1477328"/>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Volume Change and thermal expansion parts</a:t>
            </a:r>
          </a:p>
        </p:txBody>
      </p:sp>
      <p:sp>
        <p:nvSpPr>
          <p:cNvPr id="5" name="Slide Number Placeholder 4">
            <a:extLst>
              <a:ext uri="{FF2B5EF4-FFF2-40B4-BE49-F238E27FC236}">
                <a16:creationId xmlns:a16="http://schemas.microsoft.com/office/drawing/2014/main" id="{550663DD-BB60-914F-A390-1CFCC594F99D}"/>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92</a:t>
            </a:fld>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42C2761-8215-414A-ADA5-BC46F32A4367}"/>
              </a:ext>
            </a:extLst>
          </p:cNvPr>
          <p:cNvSpPr txBox="1"/>
          <p:nvPr/>
        </p:nvSpPr>
        <p:spPr>
          <a:xfrm>
            <a:off x="10058400" y="1330036"/>
            <a:ext cx="1567543" cy="2862322"/>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Anharmonic vs Harmonic Contributions to Heat Capacity</a:t>
            </a:r>
          </a:p>
          <a:p>
            <a:r>
              <a:rPr lang="en-US" b="1" dirty="0">
                <a:latin typeface="Times New Roman" panose="02020603050405020304" pitchFamily="18" charset="0"/>
                <a:cs typeface="Times New Roman" panose="02020603050405020304" pitchFamily="18" charset="0"/>
              </a:rPr>
              <a:t>(due to thermal expansion and thermal conductivity)</a:t>
            </a:r>
          </a:p>
        </p:txBody>
      </p:sp>
    </p:spTree>
    <p:extLst>
      <p:ext uri="{BB962C8B-B14F-4D97-AF65-F5344CB8AC3E}">
        <p14:creationId xmlns:p14="http://schemas.microsoft.com/office/powerpoint/2010/main" val="34635206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13AE86-9262-4B4E-B103-1B8410D2D544}"/>
              </a:ext>
            </a:extLst>
          </p:cNvPr>
          <p:cNvSpPr txBox="1"/>
          <p:nvPr/>
        </p:nvSpPr>
        <p:spPr>
          <a:xfrm>
            <a:off x="3995057" y="914400"/>
            <a:ext cx="5264967"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Approximate relationships for </a:t>
            </a:r>
            <a:r>
              <a:rPr lang="en-US" sz="2400" b="1" dirty="0" err="1">
                <a:latin typeface="Times New Roman" panose="02020603050405020304" pitchFamily="18" charset="0"/>
                <a:cs typeface="Times New Roman" panose="02020603050405020304" pitchFamily="18" charset="0"/>
              </a:rPr>
              <a:t>C</a:t>
            </a:r>
            <a:r>
              <a:rPr lang="en-US" sz="2400" b="1" baseline="-25000" dirty="0" err="1">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 - C</a:t>
            </a:r>
            <a:r>
              <a:rPr lang="en-US" sz="2400" b="1" baseline="-25000" dirty="0">
                <a:latin typeface="Times New Roman" panose="02020603050405020304" pitchFamily="18" charset="0"/>
                <a:cs typeface="Times New Roman" panose="02020603050405020304" pitchFamily="18" charset="0"/>
              </a:rPr>
              <a:t>V</a:t>
            </a:r>
            <a:r>
              <a:rPr lang="en-US" sz="2400" b="1" dirty="0">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85CD30E5-E795-E14B-988C-CD01740BAC31}"/>
              </a:ext>
            </a:extLst>
          </p:cNvPr>
          <p:cNvPicPr>
            <a:picLocks noChangeAspect="1"/>
          </p:cNvPicPr>
          <p:nvPr/>
        </p:nvPicPr>
        <p:blipFill>
          <a:blip r:embed="rId2"/>
          <a:stretch>
            <a:fillRect/>
          </a:stretch>
        </p:blipFill>
        <p:spPr>
          <a:xfrm>
            <a:off x="1688193" y="1973036"/>
            <a:ext cx="3314209" cy="312964"/>
          </a:xfrm>
          <a:prstGeom prst="rect">
            <a:avLst/>
          </a:prstGeom>
        </p:spPr>
      </p:pic>
      <p:pic>
        <p:nvPicPr>
          <p:cNvPr id="4" name="Picture 3">
            <a:extLst>
              <a:ext uri="{FF2B5EF4-FFF2-40B4-BE49-F238E27FC236}">
                <a16:creationId xmlns:a16="http://schemas.microsoft.com/office/drawing/2014/main" id="{14001802-DFAD-D64C-8A7A-C9E7B7467535}"/>
              </a:ext>
            </a:extLst>
          </p:cNvPr>
          <p:cNvPicPr>
            <a:picLocks noChangeAspect="1"/>
          </p:cNvPicPr>
          <p:nvPr/>
        </p:nvPicPr>
        <p:blipFill>
          <a:blip r:embed="rId3"/>
          <a:stretch>
            <a:fillRect/>
          </a:stretch>
        </p:blipFill>
        <p:spPr>
          <a:xfrm>
            <a:off x="2813957" y="2493103"/>
            <a:ext cx="4163786" cy="779735"/>
          </a:xfrm>
          <a:prstGeom prst="rect">
            <a:avLst/>
          </a:prstGeom>
        </p:spPr>
      </p:pic>
      <p:pic>
        <p:nvPicPr>
          <p:cNvPr id="5" name="Picture 4">
            <a:extLst>
              <a:ext uri="{FF2B5EF4-FFF2-40B4-BE49-F238E27FC236}">
                <a16:creationId xmlns:a16="http://schemas.microsoft.com/office/drawing/2014/main" id="{9BA479A5-8343-B847-87A4-B9AB493C47AE}"/>
              </a:ext>
            </a:extLst>
          </p:cNvPr>
          <p:cNvPicPr>
            <a:picLocks noChangeAspect="1"/>
          </p:cNvPicPr>
          <p:nvPr/>
        </p:nvPicPr>
        <p:blipFill>
          <a:blip r:embed="rId4"/>
          <a:stretch>
            <a:fillRect/>
          </a:stretch>
        </p:blipFill>
        <p:spPr>
          <a:xfrm>
            <a:off x="2813957" y="4299857"/>
            <a:ext cx="3086402" cy="642257"/>
          </a:xfrm>
          <a:prstGeom prst="rect">
            <a:avLst/>
          </a:prstGeom>
        </p:spPr>
      </p:pic>
      <p:sp>
        <p:nvSpPr>
          <p:cNvPr id="6" name="TextBox 5">
            <a:extLst>
              <a:ext uri="{FF2B5EF4-FFF2-40B4-BE49-F238E27FC236}">
                <a16:creationId xmlns:a16="http://schemas.microsoft.com/office/drawing/2014/main" id="{EBC116EB-2C78-A24F-B700-F1D55D6926BF}"/>
              </a:ext>
            </a:extLst>
          </p:cNvPr>
          <p:cNvSpPr txBox="1"/>
          <p:nvPr/>
        </p:nvSpPr>
        <p:spPr>
          <a:xfrm>
            <a:off x="1959429" y="3755571"/>
            <a:ext cx="453906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If you know the thermal expansion coefficient,</a:t>
            </a:r>
          </a:p>
        </p:txBody>
      </p:sp>
      <p:pic>
        <p:nvPicPr>
          <p:cNvPr id="7" name="Picture 6">
            <a:extLst>
              <a:ext uri="{FF2B5EF4-FFF2-40B4-BE49-F238E27FC236}">
                <a16:creationId xmlns:a16="http://schemas.microsoft.com/office/drawing/2014/main" id="{50310863-893D-5B41-B10E-CEC4A3AD9F8B}"/>
              </a:ext>
            </a:extLst>
          </p:cNvPr>
          <p:cNvPicPr>
            <a:picLocks noChangeAspect="1"/>
          </p:cNvPicPr>
          <p:nvPr/>
        </p:nvPicPr>
        <p:blipFill>
          <a:blip r:embed="rId5"/>
          <a:stretch>
            <a:fillRect/>
          </a:stretch>
        </p:blipFill>
        <p:spPr>
          <a:xfrm>
            <a:off x="2870559" y="5026087"/>
            <a:ext cx="2973198" cy="959375"/>
          </a:xfrm>
          <a:prstGeom prst="rect">
            <a:avLst/>
          </a:prstGeom>
        </p:spPr>
      </p:pic>
      <p:pic>
        <p:nvPicPr>
          <p:cNvPr id="8" name="Picture 7">
            <a:extLst>
              <a:ext uri="{FF2B5EF4-FFF2-40B4-BE49-F238E27FC236}">
                <a16:creationId xmlns:a16="http://schemas.microsoft.com/office/drawing/2014/main" id="{4C5F6399-4CB3-3D49-A208-81BE997B3DCA}"/>
              </a:ext>
            </a:extLst>
          </p:cNvPr>
          <p:cNvPicPr>
            <a:picLocks noChangeAspect="1"/>
          </p:cNvPicPr>
          <p:nvPr/>
        </p:nvPicPr>
        <p:blipFill>
          <a:blip r:embed="rId6"/>
          <a:stretch>
            <a:fillRect/>
          </a:stretch>
        </p:blipFill>
        <p:spPr>
          <a:xfrm>
            <a:off x="6457302" y="5297855"/>
            <a:ext cx="2443843" cy="303314"/>
          </a:xfrm>
          <a:prstGeom prst="rect">
            <a:avLst/>
          </a:prstGeom>
        </p:spPr>
      </p:pic>
      <p:sp>
        <p:nvSpPr>
          <p:cNvPr id="9" name="Slide Number Placeholder 8">
            <a:extLst>
              <a:ext uri="{FF2B5EF4-FFF2-40B4-BE49-F238E27FC236}">
                <a16:creationId xmlns:a16="http://schemas.microsoft.com/office/drawing/2014/main" id="{BFF2E417-30AB-A943-A21F-693E0B534853}"/>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93</a:t>
            </a:fld>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03EFFDD5-030B-6E4C-90D3-3C3520E5F7A4}"/>
              </a:ext>
            </a:extLst>
          </p:cNvPr>
          <p:cNvPicPr>
            <a:picLocks noChangeAspect="1"/>
          </p:cNvPicPr>
          <p:nvPr/>
        </p:nvPicPr>
        <p:blipFill>
          <a:blip r:embed="rId7"/>
          <a:stretch>
            <a:fillRect/>
          </a:stretch>
        </p:blipFill>
        <p:spPr>
          <a:xfrm>
            <a:off x="8088179" y="2493103"/>
            <a:ext cx="1662736" cy="686110"/>
          </a:xfrm>
          <a:prstGeom prst="rect">
            <a:avLst/>
          </a:prstGeom>
        </p:spPr>
      </p:pic>
      <p:pic>
        <p:nvPicPr>
          <p:cNvPr id="11" name="Picture 10">
            <a:extLst>
              <a:ext uri="{FF2B5EF4-FFF2-40B4-BE49-F238E27FC236}">
                <a16:creationId xmlns:a16="http://schemas.microsoft.com/office/drawing/2014/main" id="{A74FF15D-48BA-EA4D-A42E-7784CEBED5B9}"/>
              </a:ext>
            </a:extLst>
          </p:cNvPr>
          <p:cNvPicPr>
            <a:picLocks noChangeAspect="1"/>
          </p:cNvPicPr>
          <p:nvPr/>
        </p:nvPicPr>
        <p:blipFill>
          <a:blip r:embed="rId7"/>
          <a:stretch>
            <a:fillRect/>
          </a:stretch>
        </p:blipFill>
        <p:spPr>
          <a:xfrm>
            <a:off x="7679223" y="4234155"/>
            <a:ext cx="1662736" cy="686110"/>
          </a:xfrm>
          <a:prstGeom prst="rect">
            <a:avLst/>
          </a:prstGeom>
        </p:spPr>
      </p:pic>
      <p:sp>
        <p:nvSpPr>
          <p:cNvPr id="12" name="TextBox 11">
            <a:extLst>
              <a:ext uri="{FF2B5EF4-FFF2-40B4-BE49-F238E27FC236}">
                <a16:creationId xmlns:a16="http://schemas.microsoft.com/office/drawing/2014/main" id="{4DB0BAA9-CA49-414A-B0F8-34365F86BB45}"/>
              </a:ext>
            </a:extLst>
          </p:cNvPr>
          <p:cNvSpPr txBox="1"/>
          <p:nvPr/>
        </p:nvSpPr>
        <p:spPr>
          <a:xfrm>
            <a:off x="5162027" y="1916668"/>
            <a:ext cx="5034392" cy="369332"/>
          </a:xfrm>
          <a:prstGeom prst="rect">
            <a:avLst/>
          </a:prstGeom>
          <a:noFill/>
        </p:spPr>
        <p:txBody>
          <a:bodyPr wrap="none" rtlCol="0">
            <a:spAutoFit/>
          </a:bodyPr>
          <a:lstStyle/>
          <a:p>
            <a:r>
              <a:rPr lang="en-US" i="1" dirty="0">
                <a:latin typeface="Times New Roman" panose="02020603050405020304" pitchFamily="18" charset="0"/>
                <a:cs typeface="Times New Roman" panose="02020603050405020304" pitchFamily="18" charset="0"/>
              </a:rPr>
              <a:t>If you don’t know the thermal expansion coefficient</a:t>
            </a:r>
          </a:p>
        </p:txBody>
      </p:sp>
    </p:spTree>
    <p:extLst>
      <p:ext uri="{BB962C8B-B14F-4D97-AF65-F5344CB8AC3E}">
        <p14:creationId xmlns:p14="http://schemas.microsoft.com/office/powerpoint/2010/main" val="5368198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BFF2E417-30AB-A943-A21F-693E0B534853}"/>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94</a:t>
            </a:fld>
            <a:endParaRPr lang="en-US">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F63A1770-8C01-DC4A-9ABD-1D2A4EBDD4B2}"/>
              </a:ext>
            </a:extLst>
          </p:cNvPr>
          <p:cNvPicPr>
            <a:picLocks noChangeAspect="1"/>
          </p:cNvPicPr>
          <p:nvPr/>
        </p:nvPicPr>
        <p:blipFill>
          <a:blip r:embed="rId2"/>
          <a:stretch>
            <a:fillRect/>
          </a:stretch>
        </p:blipFill>
        <p:spPr>
          <a:xfrm>
            <a:off x="0" y="876916"/>
            <a:ext cx="12192000" cy="5104167"/>
          </a:xfrm>
          <a:prstGeom prst="rect">
            <a:avLst/>
          </a:prstGeom>
        </p:spPr>
      </p:pic>
      <p:sp>
        <p:nvSpPr>
          <p:cNvPr id="16" name="Rectangle 15">
            <a:extLst>
              <a:ext uri="{FF2B5EF4-FFF2-40B4-BE49-F238E27FC236}">
                <a16:creationId xmlns:a16="http://schemas.microsoft.com/office/drawing/2014/main" id="{73A6776B-ACB0-7948-A0A6-8B1CF6FB7240}"/>
              </a:ext>
            </a:extLst>
          </p:cNvPr>
          <p:cNvSpPr/>
          <p:nvPr/>
        </p:nvSpPr>
        <p:spPr>
          <a:xfrm>
            <a:off x="3235729" y="316983"/>
            <a:ext cx="4892108" cy="369332"/>
          </a:xfrm>
          <a:prstGeom prst="rect">
            <a:avLst/>
          </a:prstGeom>
        </p:spPr>
        <p:txBody>
          <a:bodyPr wrap="none">
            <a:spAutoFit/>
          </a:bodyPr>
          <a:lstStyle/>
          <a:p>
            <a:r>
              <a:rPr lang="en-US" dirty="0">
                <a:latin typeface="Times New Roman" panose="02020603050405020304" pitchFamily="18" charset="0"/>
                <a:cs typeface="Times New Roman" panose="02020603050405020304" pitchFamily="18" charset="0"/>
                <a:hlinkClick r:id="rId3"/>
              </a:rPr>
              <a:t>http://</a:t>
            </a:r>
            <a:r>
              <a:rPr lang="en-US" dirty="0" err="1">
                <a:latin typeface="Times New Roman" panose="02020603050405020304" pitchFamily="18" charset="0"/>
                <a:cs typeface="Times New Roman" panose="02020603050405020304" pitchFamily="18" charset="0"/>
                <a:hlinkClick r:id="rId3"/>
              </a:rPr>
              <a:t>lampx.tugraz.at</a:t>
            </a:r>
            <a:r>
              <a:rPr lang="en-US" dirty="0">
                <a:latin typeface="Times New Roman" panose="02020603050405020304" pitchFamily="18" charset="0"/>
                <a:cs typeface="Times New Roman" panose="02020603050405020304" pitchFamily="18" charset="0"/>
                <a:hlinkClick r:id="rId3"/>
              </a:rPr>
              <a:t>/~</a:t>
            </a:r>
            <a:r>
              <a:rPr lang="en-US" dirty="0" err="1">
                <a:latin typeface="Times New Roman" panose="02020603050405020304" pitchFamily="18" charset="0"/>
                <a:cs typeface="Times New Roman" panose="02020603050405020304" pitchFamily="18" charset="0"/>
                <a:hlinkClick r:id="rId3"/>
              </a:rPr>
              <a:t>hadley</a:t>
            </a:r>
            <a:r>
              <a:rPr lang="en-US" dirty="0">
                <a:latin typeface="Times New Roman" panose="02020603050405020304" pitchFamily="18" charset="0"/>
                <a:cs typeface="Times New Roman" panose="02020603050405020304" pitchFamily="18" charset="0"/>
                <a:hlinkClick r:id="rId3"/>
              </a:rPr>
              <a:t>/ss1/</a:t>
            </a:r>
            <a:r>
              <a:rPr lang="en-US" dirty="0" err="1">
                <a:latin typeface="Times New Roman" panose="02020603050405020304" pitchFamily="18" charset="0"/>
                <a:cs typeface="Times New Roman" panose="02020603050405020304" pitchFamily="18" charset="0"/>
                <a:hlinkClick r:id="rId3"/>
              </a:rPr>
              <a:t>dbr</a:t>
            </a:r>
            <a:r>
              <a:rPr lang="en-US" dirty="0">
                <a:latin typeface="Times New Roman" panose="02020603050405020304" pitchFamily="18" charset="0"/>
                <a:cs typeface="Times New Roman" panose="02020603050405020304" pitchFamily="18" charset="0"/>
                <a:hlinkClick r:id="rId3"/>
              </a:rPr>
              <a:t>/dos2cv.html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71661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8D886-0A32-3242-B051-B73C609794F1}"/>
              </a:ext>
            </a:extLst>
          </p:cNvPr>
          <p:cNvSpPr txBox="1"/>
          <p:nvPr/>
        </p:nvSpPr>
        <p:spPr>
          <a:xfrm>
            <a:off x="1839685" y="381000"/>
            <a:ext cx="9436912"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Spectroscopy measures vibrations, this can be used to calculate the density of states, this can be integrated to obtain the heat capacity</a:t>
            </a:r>
          </a:p>
        </p:txBody>
      </p:sp>
      <p:sp>
        <p:nvSpPr>
          <p:cNvPr id="3" name="TextBox 2">
            <a:extLst>
              <a:ext uri="{FF2B5EF4-FFF2-40B4-BE49-F238E27FC236}">
                <a16:creationId xmlns:a16="http://schemas.microsoft.com/office/drawing/2014/main" id="{563B0D3C-F0BA-C04E-88E0-23945A86147D}"/>
              </a:ext>
            </a:extLst>
          </p:cNvPr>
          <p:cNvSpPr txBox="1"/>
          <p:nvPr/>
        </p:nvSpPr>
        <p:spPr>
          <a:xfrm>
            <a:off x="2862942" y="1306286"/>
            <a:ext cx="2941383"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Number of vibrational modes</a:t>
            </a:r>
          </a:p>
        </p:txBody>
      </p:sp>
      <p:pic>
        <p:nvPicPr>
          <p:cNvPr id="4" name="Picture 3">
            <a:extLst>
              <a:ext uri="{FF2B5EF4-FFF2-40B4-BE49-F238E27FC236}">
                <a16:creationId xmlns:a16="http://schemas.microsoft.com/office/drawing/2014/main" id="{99F87720-5893-E048-95AB-A2FE16358FF5}"/>
              </a:ext>
            </a:extLst>
          </p:cNvPr>
          <p:cNvPicPr>
            <a:picLocks noChangeAspect="1"/>
          </p:cNvPicPr>
          <p:nvPr/>
        </p:nvPicPr>
        <p:blipFill>
          <a:blip r:embed="rId2"/>
          <a:stretch>
            <a:fillRect/>
          </a:stretch>
        </p:blipFill>
        <p:spPr>
          <a:xfrm>
            <a:off x="6079020" y="1179340"/>
            <a:ext cx="3380921" cy="762916"/>
          </a:xfrm>
          <a:prstGeom prst="rect">
            <a:avLst/>
          </a:prstGeom>
        </p:spPr>
      </p:pic>
      <p:pic>
        <p:nvPicPr>
          <p:cNvPr id="5" name="Picture 4">
            <a:extLst>
              <a:ext uri="{FF2B5EF4-FFF2-40B4-BE49-F238E27FC236}">
                <a16:creationId xmlns:a16="http://schemas.microsoft.com/office/drawing/2014/main" id="{78715DC6-83E7-DB41-AE49-1168055D6732}"/>
              </a:ext>
            </a:extLst>
          </p:cNvPr>
          <p:cNvPicPr>
            <a:picLocks noChangeAspect="1"/>
          </p:cNvPicPr>
          <p:nvPr/>
        </p:nvPicPr>
        <p:blipFill>
          <a:blip r:embed="rId3"/>
          <a:stretch>
            <a:fillRect/>
          </a:stretch>
        </p:blipFill>
        <p:spPr>
          <a:xfrm>
            <a:off x="3320142" y="1942256"/>
            <a:ext cx="5788282" cy="4891743"/>
          </a:xfrm>
          <a:prstGeom prst="rect">
            <a:avLst/>
          </a:prstGeom>
        </p:spPr>
      </p:pic>
      <p:sp>
        <p:nvSpPr>
          <p:cNvPr id="6" name="Slide Number Placeholder 5">
            <a:extLst>
              <a:ext uri="{FF2B5EF4-FFF2-40B4-BE49-F238E27FC236}">
                <a16:creationId xmlns:a16="http://schemas.microsoft.com/office/drawing/2014/main" id="{38A0E731-B8BD-7947-8A2B-FFB1BD4776D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95</a:t>
            </a:fld>
            <a:endParaRPr lang="en-US">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2A41FB2-2C34-3343-AE4D-D8B1EE060964}"/>
              </a:ext>
            </a:extLst>
          </p:cNvPr>
          <p:cNvSpPr txBox="1"/>
          <p:nvPr/>
        </p:nvSpPr>
        <p:spPr>
          <a:xfrm>
            <a:off x="620889" y="2291644"/>
            <a:ext cx="2242053" cy="1754326"/>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IR: High Polarity Motion of charged atoms under electromagnetic field</a:t>
            </a:r>
          </a:p>
          <a:p>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NaCl</a:t>
            </a:r>
            <a:endParaRPr lang="en-US"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8177648-AFD7-B046-A396-04EC4026E70A}"/>
              </a:ext>
            </a:extLst>
          </p:cNvPr>
          <p:cNvSpPr txBox="1"/>
          <p:nvPr/>
        </p:nvSpPr>
        <p:spPr>
          <a:xfrm>
            <a:off x="9459941" y="2195689"/>
            <a:ext cx="2242053" cy="2585323"/>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Raman: High Polarizability </a:t>
            </a:r>
          </a:p>
          <a:p>
            <a:r>
              <a:rPr lang="en-US" dirty="0">
                <a:latin typeface="Times New Roman" panose="02020603050405020304" pitchFamily="18" charset="0"/>
                <a:cs typeface="Times New Roman" panose="02020603050405020304" pitchFamily="18" charset="0"/>
              </a:rPr>
              <a:t>Motion of electrons in polarizable bonds under electromagnetic field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Benzene, Graphene, Nanotubes, </a:t>
            </a:r>
          </a:p>
        </p:txBody>
      </p:sp>
    </p:spTree>
    <p:extLst>
      <p:ext uri="{BB962C8B-B14F-4D97-AF65-F5344CB8AC3E}">
        <p14:creationId xmlns:p14="http://schemas.microsoft.com/office/powerpoint/2010/main" val="9857165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8D886-0A32-3242-B051-B73C609794F1}"/>
              </a:ext>
            </a:extLst>
          </p:cNvPr>
          <p:cNvSpPr txBox="1"/>
          <p:nvPr/>
        </p:nvSpPr>
        <p:spPr>
          <a:xfrm>
            <a:off x="1839685" y="381000"/>
            <a:ext cx="9436912"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Spectroscopy measures vibrations, this can be used to calculate the density of states, this can be integrated to obtain the heat capacity</a:t>
            </a:r>
          </a:p>
        </p:txBody>
      </p:sp>
      <p:sp>
        <p:nvSpPr>
          <p:cNvPr id="6" name="Slide Number Placeholder 5">
            <a:extLst>
              <a:ext uri="{FF2B5EF4-FFF2-40B4-BE49-F238E27FC236}">
                <a16:creationId xmlns:a16="http://schemas.microsoft.com/office/drawing/2014/main" id="{38A0E731-B8BD-7947-8A2B-FFB1BD4776D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96</a:t>
            </a:fld>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F220A3E-510A-45EC-62A2-3E7A4F6E9F26}"/>
              </a:ext>
            </a:extLst>
          </p:cNvPr>
          <p:cNvPicPr>
            <a:picLocks noChangeAspect="1"/>
          </p:cNvPicPr>
          <p:nvPr/>
        </p:nvPicPr>
        <p:blipFill>
          <a:blip r:embed="rId2"/>
          <a:stretch>
            <a:fillRect/>
          </a:stretch>
        </p:blipFill>
        <p:spPr>
          <a:xfrm>
            <a:off x="8172711" y="1693788"/>
            <a:ext cx="3618978" cy="1097826"/>
          </a:xfrm>
          <a:prstGeom prst="rect">
            <a:avLst/>
          </a:prstGeom>
        </p:spPr>
      </p:pic>
      <p:pic>
        <p:nvPicPr>
          <p:cNvPr id="11" name="Picture 10">
            <a:extLst>
              <a:ext uri="{FF2B5EF4-FFF2-40B4-BE49-F238E27FC236}">
                <a16:creationId xmlns:a16="http://schemas.microsoft.com/office/drawing/2014/main" id="{E43EA0A7-9965-07B6-9501-6CCE13EA4FAB}"/>
              </a:ext>
            </a:extLst>
          </p:cNvPr>
          <p:cNvPicPr>
            <a:picLocks noChangeAspect="1"/>
          </p:cNvPicPr>
          <p:nvPr/>
        </p:nvPicPr>
        <p:blipFill>
          <a:blip r:embed="rId3"/>
          <a:stretch>
            <a:fillRect/>
          </a:stretch>
        </p:blipFill>
        <p:spPr>
          <a:xfrm>
            <a:off x="8992337" y="2577729"/>
            <a:ext cx="2456452" cy="385724"/>
          </a:xfrm>
          <a:prstGeom prst="rect">
            <a:avLst/>
          </a:prstGeom>
        </p:spPr>
      </p:pic>
      <p:pic>
        <p:nvPicPr>
          <p:cNvPr id="3" name="Picture 2">
            <a:extLst>
              <a:ext uri="{FF2B5EF4-FFF2-40B4-BE49-F238E27FC236}">
                <a16:creationId xmlns:a16="http://schemas.microsoft.com/office/drawing/2014/main" id="{B240BDD0-3E59-27B6-5F4B-3A6886B53EC5}"/>
              </a:ext>
            </a:extLst>
          </p:cNvPr>
          <p:cNvPicPr>
            <a:picLocks noChangeAspect="1"/>
          </p:cNvPicPr>
          <p:nvPr/>
        </p:nvPicPr>
        <p:blipFill>
          <a:blip r:embed="rId4"/>
          <a:stretch>
            <a:fillRect/>
          </a:stretch>
        </p:blipFill>
        <p:spPr>
          <a:xfrm>
            <a:off x="2411695" y="1403818"/>
            <a:ext cx="4004605" cy="2733545"/>
          </a:xfrm>
          <a:prstGeom prst="rect">
            <a:avLst/>
          </a:prstGeom>
        </p:spPr>
      </p:pic>
      <p:pic>
        <p:nvPicPr>
          <p:cNvPr id="4" name="Picture 3">
            <a:extLst>
              <a:ext uri="{FF2B5EF4-FFF2-40B4-BE49-F238E27FC236}">
                <a16:creationId xmlns:a16="http://schemas.microsoft.com/office/drawing/2014/main" id="{9D054215-97C0-AB07-4C32-1431E0D54B70}"/>
              </a:ext>
            </a:extLst>
          </p:cNvPr>
          <p:cNvPicPr>
            <a:picLocks noChangeAspect="1"/>
          </p:cNvPicPr>
          <p:nvPr/>
        </p:nvPicPr>
        <p:blipFill>
          <a:blip r:embed="rId5"/>
          <a:stretch>
            <a:fillRect/>
          </a:stretch>
        </p:blipFill>
        <p:spPr>
          <a:xfrm>
            <a:off x="3434844" y="4137363"/>
            <a:ext cx="5962911" cy="2485454"/>
          </a:xfrm>
          <a:prstGeom prst="rect">
            <a:avLst/>
          </a:prstGeom>
        </p:spPr>
      </p:pic>
    </p:spTree>
    <p:extLst>
      <p:ext uri="{BB962C8B-B14F-4D97-AF65-F5344CB8AC3E}">
        <p14:creationId xmlns:p14="http://schemas.microsoft.com/office/powerpoint/2010/main" val="73696000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18D886-0A32-3242-B051-B73C609794F1}"/>
              </a:ext>
            </a:extLst>
          </p:cNvPr>
          <p:cNvSpPr txBox="1"/>
          <p:nvPr/>
        </p:nvSpPr>
        <p:spPr>
          <a:xfrm>
            <a:off x="1839685" y="381000"/>
            <a:ext cx="9436912" cy="830997"/>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Spectroscopy measures vibrations, this can be used to calculate the density of states, this can be integrated to obtain the heat capacity</a:t>
            </a:r>
          </a:p>
        </p:txBody>
      </p:sp>
      <p:sp>
        <p:nvSpPr>
          <p:cNvPr id="6" name="Slide Number Placeholder 5">
            <a:extLst>
              <a:ext uri="{FF2B5EF4-FFF2-40B4-BE49-F238E27FC236}">
                <a16:creationId xmlns:a16="http://schemas.microsoft.com/office/drawing/2014/main" id="{38A0E731-B8BD-7947-8A2B-FFB1BD4776DE}"/>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97</a:t>
            </a:fld>
            <a:endParaRPr lang="en-US">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A80B4AD-F2F4-C7BE-8580-D9E537543FF3}"/>
              </a:ext>
            </a:extLst>
          </p:cNvPr>
          <p:cNvPicPr>
            <a:picLocks noChangeAspect="1"/>
          </p:cNvPicPr>
          <p:nvPr/>
        </p:nvPicPr>
        <p:blipFill>
          <a:blip r:embed="rId2"/>
          <a:stretch>
            <a:fillRect/>
          </a:stretch>
        </p:blipFill>
        <p:spPr>
          <a:xfrm>
            <a:off x="2209800" y="1532785"/>
            <a:ext cx="7772400" cy="4502777"/>
          </a:xfrm>
          <a:prstGeom prst="rect">
            <a:avLst/>
          </a:prstGeom>
        </p:spPr>
      </p:pic>
      <p:pic>
        <p:nvPicPr>
          <p:cNvPr id="10" name="Picture 9">
            <a:extLst>
              <a:ext uri="{FF2B5EF4-FFF2-40B4-BE49-F238E27FC236}">
                <a16:creationId xmlns:a16="http://schemas.microsoft.com/office/drawing/2014/main" id="{FF220A3E-510A-45EC-62A2-3E7A4F6E9F26}"/>
              </a:ext>
            </a:extLst>
          </p:cNvPr>
          <p:cNvPicPr>
            <a:picLocks noChangeAspect="1"/>
          </p:cNvPicPr>
          <p:nvPr/>
        </p:nvPicPr>
        <p:blipFill>
          <a:blip r:embed="rId3"/>
          <a:stretch>
            <a:fillRect/>
          </a:stretch>
        </p:blipFill>
        <p:spPr>
          <a:xfrm>
            <a:off x="8172711" y="1693788"/>
            <a:ext cx="3618978" cy="1097826"/>
          </a:xfrm>
          <a:prstGeom prst="rect">
            <a:avLst/>
          </a:prstGeom>
        </p:spPr>
      </p:pic>
      <p:pic>
        <p:nvPicPr>
          <p:cNvPr id="11" name="Picture 10">
            <a:extLst>
              <a:ext uri="{FF2B5EF4-FFF2-40B4-BE49-F238E27FC236}">
                <a16:creationId xmlns:a16="http://schemas.microsoft.com/office/drawing/2014/main" id="{E43EA0A7-9965-07B6-9501-6CCE13EA4FAB}"/>
              </a:ext>
            </a:extLst>
          </p:cNvPr>
          <p:cNvPicPr>
            <a:picLocks noChangeAspect="1"/>
          </p:cNvPicPr>
          <p:nvPr/>
        </p:nvPicPr>
        <p:blipFill>
          <a:blip r:embed="rId4"/>
          <a:stretch>
            <a:fillRect/>
          </a:stretch>
        </p:blipFill>
        <p:spPr>
          <a:xfrm>
            <a:off x="8992337" y="2577729"/>
            <a:ext cx="2456452" cy="385724"/>
          </a:xfrm>
          <a:prstGeom prst="rect">
            <a:avLst/>
          </a:prstGeom>
        </p:spPr>
      </p:pic>
    </p:spTree>
    <p:extLst>
      <p:ext uri="{BB962C8B-B14F-4D97-AF65-F5344CB8AC3E}">
        <p14:creationId xmlns:p14="http://schemas.microsoft.com/office/powerpoint/2010/main" val="5860164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E86FBB-32DF-B945-A910-1FB4A9087150}"/>
              </a:ext>
            </a:extLst>
          </p:cNvPr>
          <p:cNvSpPr/>
          <p:nvPr/>
        </p:nvSpPr>
        <p:spPr>
          <a:xfrm>
            <a:off x="446316" y="1271514"/>
            <a:ext cx="6096000" cy="3693319"/>
          </a:xfrm>
          <a:prstGeom prst="rect">
            <a:avLst/>
          </a:prstGeom>
        </p:spPr>
        <p:txBody>
          <a:bodyPr>
            <a:spAutoFit/>
          </a:bodyPr>
          <a:lstStyle/>
          <a:p>
            <a:r>
              <a:rPr lang="en-US" dirty="0">
                <a:latin typeface="Times New Roman" panose="02020603050405020304" pitchFamily="18" charset="0"/>
                <a:cs typeface="Times New Roman" panose="02020603050405020304" pitchFamily="18" charset="0"/>
              </a:rPr>
              <a:t>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p>
          <a:p>
            <a:r>
              <a:rPr lang="en-US" dirty="0">
                <a:latin typeface="Times New Roman" panose="02020603050405020304" pitchFamily="18" charset="0"/>
                <a:cs typeface="Times New Roman" panose="02020603050405020304" pitchFamily="18" charset="0"/>
              </a:rPr>
              <a:t>From the Thermodynamic Square</a:t>
            </a:r>
          </a:p>
          <a:p>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pdV</a:t>
            </a:r>
            <a:r>
              <a:rPr lang="en-US" dirty="0">
                <a:latin typeface="Times New Roman" panose="02020603050405020304" pitchFamily="18" charset="0"/>
                <a:cs typeface="Times New Roman" panose="02020603050405020304" pitchFamily="18" charset="0"/>
              </a:rPr>
              <a:t> so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dU</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p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Second term is 0 </a:t>
            </a:r>
            <a:r>
              <a:rPr lang="en-US" dirty="0" err="1">
                <a:latin typeface="Times New Roman" panose="02020603050405020304" pitchFamily="18" charset="0"/>
                <a:cs typeface="Times New Roman" panose="02020603050405020304" pitchFamily="18" charset="0"/>
              </a:rPr>
              <a:t>dV</a:t>
            </a:r>
            <a:r>
              <a:rPr lang="en-US" dirty="0">
                <a:latin typeface="Times New Roman" panose="02020603050405020304" pitchFamily="18" charset="0"/>
                <a:cs typeface="Times New Roman" panose="02020603050405020304" pitchFamily="18" charset="0"/>
              </a:rPr>
              <a:t> at constant V is 0</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 C</a:t>
            </a:r>
            <a:r>
              <a:rPr lang="en-US" baseline="-25000" dirty="0">
                <a:latin typeface="Times New Roman" panose="02020603050405020304" pitchFamily="18" charset="0"/>
                <a:cs typeface="Times New Roman" panose="02020603050405020304" pitchFamily="18" charset="0"/>
              </a:rPr>
              <a:t>V </a:t>
            </a:r>
            <a:r>
              <a:rPr lang="en-US" dirty="0">
                <a:latin typeface="Times New Roman" panose="02020603050405020304" pitchFamily="18" charset="0"/>
                <a:cs typeface="Times New Roman" panose="02020603050405020304" pitchFamily="18" charset="0"/>
              </a:rPr>
              <a:t>/T</a:t>
            </a:r>
          </a:p>
          <a:p>
            <a:r>
              <a:rPr lang="en-US" dirty="0">
                <a:latin typeface="Times New Roman" panose="02020603050405020304" pitchFamily="18" charset="0"/>
                <a:cs typeface="Times New Roman" panose="02020603050405020304" pitchFamily="18" charset="0"/>
              </a:rPr>
              <a:t>Similarly</a:t>
            </a:r>
          </a:p>
          <a:p>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p>
          <a:p>
            <a:r>
              <a:rPr lang="en-US" dirty="0">
                <a:latin typeface="Times New Roman" panose="02020603050405020304" pitchFamily="18" charset="0"/>
                <a:cs typeface="Times New Roman" panose="02020603050405020304" pitchFamily="18" charset="0"/>
              </a:rPr>
              <a:t>From the Thermodynamic Square</a:t>
            </a:r>
          </a:p>
          <a:p>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TdS</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Vdp</a:t>
            </a:r>
            <a:r>
              <a:rPr lang="en-US" dirty="0">
                <a:latin typeface="Times New Roman" panose="02020603050405020304" pitchFamily="18" charset="0"/>
                <a:cs typeface="Times New Roman" panose="02020603050405020304" pitchFamily="18" charset="0"/>
              </a:rPr>
              <a:t> so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dH</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V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Second term is 0 </a:t>
            </a:r>
            <a:r>
              <a:rPr lang="en-US" dirty="0" err="1">
                <a:latin typeface="Times New Roman" panose="02020603050405020304" pitchFamily="18" charset="0"/>
                <a:cs typeface="Times New Roman" panose="02020603050405020304" pitchFamily="18" charset="0"/>
              </a:rPr>
              <a:t>dp</a:t>
            </a:r>
            <a:r>
              <a:rPr lang="en-US" dirty="0">
                <a:latin typeface="Times New Roman" panose="02020603050405020304" pitchFamily="18" charset="0"/>
                <a:cs typeface="Times New Roman" panose="02020603050405020304" pitchFamily="18" charset="0"/>
              </a:rPr>
              <a:t> at constant p is 0</a:t>
            </a:r>
          </a:p>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dS</a:t>
            </a:r>
            <a:r>
              <a:rPr lang="en-US" dirty="0">
                <a:latin typeface="Times New Roman" panose="02020603050405020304" pitchFamily="18" charset="0"/>
                <a:cs typeface="Times New Roman" panose="02020603050405020304" pitchFamily="18" charset="0"/>
              </a:rPr>
              <a:t>/dT)</a:t>
            </a:r>
            <a:r>
              <a:rPr lang="en-US" baseline="-25000" dirty="0">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baseline="-2500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Integrate </a:t>
            </a:r>
            <a:r>
              <a:rPr lang="en-US" dirty="0" err="1">
                <a:latin typeface="Times New Roman" panose="02020603050405020304" pitchFamily="18" charset="0"/>
                <a:cs typeface="Times New Roman" panose="02020603050405020304" pitchFamily="18" charset="0"/>
              </a:rPr>
              <a:t>C</a:t>
            </a:r>
            <a:r>
              <a:rPr lang="en-US" baseline="-25000" dirty="0" err="1">
                <a:latin typeface="Times New Roman" panose="02020603050405020304" pitchFamily="18" charset="0"/>
                <a:cs typeface="Times New Roman" panose="02020603050405020304" pitchFamily="18" charset="0"/>
              </a:rPr>
              <a:t>p</a:t>
            </a:r>
            <a:r>
              <a:rPr lang="en-US" dirty="0">
                <a:latin typeface="Times New Roman" panose="02020603050405020304" pitchFamily="18" charset="0"/>
                <a:cs typeface="Times New Roman" panose="02020603050405020304" pitchFamily="18" charset="0"/>
              </a:rPr>
              <a:t>/T dT or Integrate C</a:t>
            </a:r>
            <a:r>
              <a:rPr lang="en-US" baseline="-25000" dirty="0">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/T dT to obtain S </a:t>
            </a:r>
          </a:p>
        </p:txBody>
      </p:sp>
      <p:sp>
        <p:nvSpPr>
          <p:cNvPr id="3" name="TextBox 2">
            <a:extLst>
              <a:ext uri="{FF2B5EF4-FFF2-40B4-BE49-F238E27FC236}">
                <a16:creationId xmlns:a16="http://schemas.microsoft.com/office/drawing/2014/main" id="{302F2109-4C46-E343-9928-40A8B52A0C23}"/>
              </a:ext>
            </a:extLst>
          </p:cNvPr>
          <p:cNvSpPr txBox="1"/>
          <p:nvPr/>
        </p:nvSpPr>
        <p:spPr>
          <a:xfrm>
            <a:off x="4507249" y="598716"/>
            <a:ext cx="736164" cy="923330"/>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-SUV</a:t>
            </a:r>
          </a:p>
          <a:p>
            <a:r>
              <a:rPr lang="en-US" dirty="0">
                <a:latin typeface="Times New Roman" panose="02020603050405020304" pitchFamily="18" charset="0"/>
                <a:cs typeface="Times New Roman" panose="02020603050405020304" pitchFamily="18" charset="0"/>
              </a:rPr>
              <a:t> H   A</a:t>
            </a:r>
          </a:p>
          <a:p>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pGT</a:t>
            </a:r>
            <a:endParaRPr lang="en-US"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C106C2E4-4375-7F47-B38A-1581FEDADE8B}"/>
              </a:ext>
            </a:extLst>
          </p:cNvPr>
          <p:cNvPicPr>
            <a:picLocks noChangeAspect="1"/>
          </p:cNvPicPr>
          <p:nvPr/>
        </p:nvPicPr>
        <p:blipFill>
          <a:blip r:embed="rId2"/>
          <a:stretch>
            <a:fillRect/>
          </a:stretch>
        </p:blipFill>
        <p:spPr>
          <a:xfrm>
            <a:off x="6748237" y="2574473"/>
            <a:ext cx="4627336" cy="729352"/>
          </a:xfrm>
          <a:prstGeom prst="rect">
            <a:avLst/>
          </a:prstGeom>
        </p:spPr>
      </p:pic>
      <p:pic>
        <p:nvPicPr>
          <p:cNvPr id="5" name="Picture 4">
            <a:extLst>
              <a:ext uri="{FF2B5EF4-FFF2-40B4-BE49-F238E27FC236}">
                <a16:creationId xmlns:a16="http://schemas.microsoft.com/office/drawing/2014/main" id="{B4AD03E8-5C3D-9C4B-85BC-B8B5C11FE6B0}"/>
              </a:ext>
            </a:extLst>
          </p:cNvPr>
          <p:cNvPicPr>
            <a:picLocks noChangeAspect="1"/>
          </p:cNvPicPr>
          <p:nvPr/>
        </p:nvPicPr>
        <p:blipFill>
          <a:blip r:embed="rId3"/>
          <a:stretch>
            <a:fillRect/>
          </a:stretch>
        </p:blipFill>
        <p:spPr>
          <a:xfrm>
            <a:off x="6748237" y="5190673"/>
            <a:ext cx="4458046" cy="774700"/>
          </a:xfrm>
          <a:prstGeom prst="rect">
            <a:avLst/>
          </a:prstGeom>
        </p:spPr>
      </p:pic>
      <p:pic>
        <p:nvPicPr>
          <p:cNvPr id="6" name="Picture 5">
            <a:extLst>
              <a:ext uri="{FF2B5EF4-FFF2-40B4-BE49-F238E27FC236}">
                <a16:creationId xmlns:a16="http://schemas.microsoft.com/office/drawing/2014/main" id="{1AFE27DE-BDEB-BA4D-9FC4-316D70F14E53}"/>
              </a:ext>
            </a:extLst>
          </p:cNvPr>
          <p:cNvPicPr>
            <a:picLocks noChangeAspect="1"/>
          </p:cNvPicPr>
          <p:nvPr/>
        </p:nvPicPr>
        <p:blipFill>
          <a:blip r:embed="rId4"/>
          <a:stretch>
            <a:fillRect/>
          </a:stretch>
        </p:blipFill>
        <p:spPr>
          <a:xfrm>
            <a:off x="8517619" y="3414880"/>
            <a:ext cx="1088571" cy="304541"/>
          </a:xfrm>
          <a:prstGeom prst="rect">
            <a:avLst/>
          </a:prstGeom>
        </p:spPr>
      </p:pic>
      <p:pic>
        <p:nvPicPr>
          <p:cNvPr id="7" name="Picture 6">
            <a:extLst>
              <a:ext uri="{FF2B5EF4-FFF2-40B4-BE49-F238E27FC236}">
                <a16:creationId xmlns:a16="http://schemas.microsoft.com/office/drawing/2014/main" id="{3FDED6E7-3FA2-7648-A455-AAFEEBFAAE3D}"/>
              </a:ext>
            </a:extLst>
          </p:cNvPr>
          <p:cNvPicPr>
            <a:picLocks noChangeAspect="1"/>
          </p:cNvPicPr>
          <p:nvPr/>
        </p:nvPicPr>
        <p:blipFill>
          <a:blip r:embed="rId5"/>
          <a:stretch>
            <a:fillRect/>
          </a:stretch>
        </p:blipFill>
        <p:spPr>
          <a:xfrm>
            <a:off x="8517619" y="6164037"/>
            <a:ext cx="1077686" cy="250177"/>
          </a:xfrm>
          <a:prstGeom prst="rect">
            <a:avLst/>
          </a:prstGeom>
        </p:spPr>
      </p:pic>
      <p:pic>
        <p:nvPicPr>
          <p:cNvPr id="8" name="Picture 7">
            <a:extLst>
              <a:ext uri="{FF2B5EF4-FFF2-40B4-BE49-F238E27FC236}">
                <a16:creationId xmlns:a16="http://schemas.microsoft.com/office/drawing/2014/main" id="{4CE81AB1-5D14-8E42-B736-B903B3789CE1}"/>
              </a:ext>
            </a:extLst>
          </p:cNvPr>
          <p:cNvPicPr>
            <a:picLocks noChangeAspect="1"/>
          </p:cNvPicPr>
          <p:nvPr/>
        </p:nvPicPr>
        <p:blipFill>
          <a:blip r:embed="rId6"/>
          <a:stretch>
            <a:fillRect/>
          </a:stretch>
        </p:blipFill>
        <p:spPr>
          <a:xfrm>
            <a:off x="7741558" y="1766209"/>
            <a:ext cx="3022600" cy="609600"/>
          </a:xfrm>
          <a:prstGeom prst="rect">
            <a:avLst/>
          </a:prstGeom>
        </p:spPr>
      </p:pic>
      <p:pic>
        <p:nvPicPr>
          <p:cNvPr id="9" name="Picture 8">
            <a:extLst>
              <a:ext uri="{FF2B5EF4-FFF2-40B4-BE49-F238E27FC236}">
                <a16:creationId xmlns:a16="http://schemas.microsoft.com/office/drawing/2014/main" id="{DE4A3E07-7E05-6C4C-8468-B883BD38C78A}"/>
              </a:ext>
            </a:extLst>
          </p:cNvPr>
          <p:cNvPicPr>
            <a:picLocks noChangeAspect="1"/>
          </p:cNvPicPr>
          <p:nvPr/>
        </p:nvPicPr>
        <p:blipFill>
          <a:blip r:embed="rId7"/>
          <a:stretch>
            <a:fillRect/>
          </a:stretch>
        </p:blipFill>
        <p:spPr>
          <a:xfrm>
            <a:off x="7741558" y="4213800"/>
            <a:ext cx="3022600" cy="751033"/>
          </a:xfrm>
          <a:prstGeom prst="rect">
            <a:avLst/>
          </a:prstGeom>
        </p:spPr>
      </p:pic>
      <p:sp>
        <p:nvSpPr>
          <p:cNvPr id="10" name="TextBox 9">
            <a:extLst>
              <a:ext uri="{FF2B5EF4-FFF2-40B4-BE49-F238E27FC236}">
                <a16:creationId xmlns:a16="http://schemas.microsoft.com/office/drawing/2014/main" id="{F534AC80-8B06-B442-AB21-576172EBC06D}"/>
              </a:ext>
            </a:extLst>
          </p:cNvPr>
          <p:cNvSpPr txBox="1"/>
          <p:nvPr/>
        </p:nvSpPr>
        <p:spPr>
          <a:xfrm>
            <a:off x="6523161" y="142080"/>
            <a:ext cx="395980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Entropy from Heat Capacity</a:t>
            </a:r>
          </a:p>
        </p:txBody>
      </p:sp>
      <p:sp>
        <p:nvSpPr>
          <p:cNvPr id="11" name="Slide Number Placeholder 10">
            <a:extLst>
              <a:ext uri="{FF2B5EF4-FFF2-40B4-BE49-F238E27FC236}">
                <a16:creationId xmlns:a16="http://schemas.microsoft.com/office/drawing/2014/main" id="{8251A682-6E13-5C45-BBE5-36F3E55D38D4}"/>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latin typeface="Times New Roman" panose="02020603050405020304" pitchFamily="18" charset="0"/>
                <a:cs typeface="Times New Roman" panose="02020603050405020304" pitchFamily="18" charset="0"/>
              </a:rPr>
              <a:t>98</a:t>
            </a:fld>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741CFC0C-58DB-A34A-8A67-31C64726DF28}"/>
              </a:ext>
            </a:extLst>
          </p:cNvPr>
          <p:cNvSpPr txBox="1"/>
          <p:nvPr/>
        </p:nvSpPr>
        <p:spPr>
          <a:xfrm>
            <a:off x="1674843" y="5319042"/>
            <a:ext cx="3906198" cy="646331"/>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Low Temperatures Solve Numerically</a:t>
            </a:r>
          </a:p>
          <a:p>
            <a:r>
              <a:rPr lang="en-US" b="1" dirty="0">
                <a:latin typeface="Times New Roman" panose="02020603050405020304" pitchFamily="18" charset="0"/>
                <a:cs typeface="Times New Roman" panose="02020603050405020304" pitchFamily="18" charset="0"/>
              </a:rPr>
              <a:t>High Temperatures Series Expansion</a:t>
            </a:r>
          </a:p>
        </p:txBody>
      </p:sp>
      <p:pic>
        <p:nvPicPr>
          <p:cNvPr id="13" name="Picture 12">
            <a:extLst>
              <a:ext uri="{FF2B5EF4-FFF2-40B4-BE49-F238E27FC236}">
                <a16:creationId xmlns:a16="http://schemas.microsoft.com/office/drawing/2014/main" id="{22CEF498-7165-D440-8909-E6DD58236216}"/>
              </a:ext>
            </a:extLst>
          </p:cNvPr>
          <p:cNvPicPr>
            <a:picLocks noChangeAspect="1"/>
          </p:cNvPicPr>
          <p:nvPr/>
        </p:nvPicPr>
        <p:blipFill>
          <a:blip r:embed="rId8"/>
          <a:stretch>
            <a:fillRect/>
          </a:stretch>
        </p:blipFill>
        <p:spPr>
          <a:xfrm>
            <a:off x="2088894" y="5975486"/>
            <a:ext cx="3385457" cy="761728"/>
          </a:xfrm>
          <a:prstGeom prst="rect">
            <a:avLst/>
          </a:prstGeom>
        </p:spPr>
      </p:pic>
    </p:spTree>
    <p:extLst>
      <p:ext uri="{BB962C8B-B14F-4D97-AF65-F5344CB8AC3E}">
        <p14:creationId xmlns:p14="http://schemas.microsoft.com/office/powerpoint/2010/main" val="35716002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F4B5E6-6253-4847-A1C7-DD474B50AC21}"/>
              </a:ext>
            </a:extLst>
          </p:cNvPr>
          <p:cNvSpPr>
            <a:spLocks noGrp="1"/>
          </p:cNvSpPr>
          <p:nvPr>
            <p:ph type="sldNum" sz="quarter" idx="12"/>
          </p:nvPr>
        </p:nvSpPr>
        <p:spPr>
          <a:xfrm>
            <a:off x="8610600" y="6356350"/>
            <a:ext cx="2743200" cy="365125"/>
          </a:xfrm>
        </p:spPr>
        <p:txBody>
          <a:bodyPr/>
          <a:lstStyle/>
          <a:p>
            <a:fld id="{04AF66D1-50E8-924D-AA9F-C340413085BD}" type="slidenum">
              <a:rPr lang="en-US" smtClean="0"/>
              <a:t>99</a:t>
            </a:fld>
            <a:endParaRPr lang="en-US"/>
          </a:p>
        </p:txBody>
      </p:sp>
      <p:pic>
        <p:nvPicPr>
          <p:cNvPr id="3" name="Picture 2">
            <a:extLst>
              <a:ext uri="{FF2B5EF4-FFF2-40B4-BE49-F238E27FC236}">
                <a16:creationId xmlns:a16="http://schemas.microsoft.com/office/drawing/2014/main" id="{99B5430E-5F45-5F4A-9360-9872598C15C1}"/>
              </a:ext>
            </a:extLst>
          </p:cNvPr>
          <p:cNvPicPr>
            <a:picLocks noChangeAspect="1"/>
          </p:cNvPicPr>
          <p:nvPr/>
        </p:nvPicPr>
        <p:blipFill>
          <a:blip r:embed="rId2"/>
          <a:stretch>
            <a:fillRect/>
          </a:stretch>
        </p:blipFill>
        <p:spPr>
          <a:xfrm>
            <a:off x="12700" y="209550"/>
            <a:ext cx="12166600" cy="6438900"/>
          </a:xfrm>
          <a:prstGeom prst="rect">
            <a:avLst/>
          </a:prstGeom>
        </p:spPr>
      </p:pic>
    </p:spTree>
    <p:extLst>
      <p:ext uri="{BB962C8B-B14F-4D97-AF65-F5344CB8AC3E}">
        <p14:creationId xmlns:p14="http://schemas.microsoft.com/office/powerpoint/2010/main" val="12888995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101026</TotalTime>
  <Words>7244</Words>
  <Application>Microsoft Macintosh PowerPoint</Application>
  <PresentationFormat>Widescreen</PresentationFormat>
  <Paragraphs>932</Paragraphs>
  <Slides>139</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139</vt:i4>
      </vt:variant>
    </vt:vector>
  </HeadingPairs>
  <TitlesOfParts>
    <vt:vector size="148" baseType="lpstr">
      <vt:lpstr>Arial</vt:lpstr>
      <vt:lpstr>Calibri</vt:lpstr>
      <vt:lpstr>Cambria Math</vt:lpstr>
      <vt:lpstr>Nimbus Roman No9 L</vt:lpstr>
      <vt:lpstr>Source Sans Pro</vt:lpstr>
      <vt:lpstr>Symbol</vt:lpstr>
      <vt:lpstr>Times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greg beaucage</dc:creator>
  <cp:lastModifiedBy>Beaucage, Gregory (beaucag)</cp:lastModifiedBy>
  <cp:revision>278</cp:revision>
  <cp:lastPrinted>2023-10-24T15:04:18Z</cp:lastPrinted>
  <dcterms:created xsi:type="dcterms:W3CDTF">2020-10-25T01:18:39Z</dcterms:created>
  <dcterms:modified xsi:type="dcterms:W3CDTF">2023-10-31T14:46:41Z</dcterms:modified>
</cp:coreProperties>
</file>